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56" r:id="rId2"/>
    <p:sldId id="287" r:id="rId3"/>
    <p:sldId id="425" r:id="rId4"/>
    <p:sldId id="426" r:id="rId5"/>
    <p:sldId id="435" r:id="rId6"/>
    <p:sldId id="441" r:id="rId7"/>
    <p:sldId id="289" r:id="rId8"/>
    <p:sldId id="334" r:id="rId9"/>
    <p:sldId id="379" r:id="rId10"/>
    <p:sldId id="259" r:id="rId11"/>
    <p:sldId id="450" r:id="rId12"/>
    <p:sldId id="445" r:id="rId13"/>
    <p:sldId id="449" r:id="rId14"/>
    <p:sldId id="446" r:id="rId15"/>
    <p:sldId id="451" r:id="rId16"/>
    <p:sldId id="383" r:id="rId17"/>
    <p:sldId id="448" r:id="rId18"/>
    <p:sldId id="418" r:id="rId19"/>
    <p:sldId id="381" r:id="rId20"/>
    <p:sldId id="428" r:id="rId21"/>
    <p:sldId id="429" r:id="rId22"/>
    <p:sldId id="430" r:id="rId23"/>
    <p:sldId id="427" r:id="rId24"/>
    <p:sldId id="431" r:id="rId25"/>
    <p:sldId id="443" r:id="rId26"/>
    <p:sldId id="385" r:id="rId27"/>
    <p:sldId id="437" r:id="rId28"/>
    <p:sldId id="439" r:id="rId29"/>
    <p:sldId id="452" r:id="rId30"/>
    <p:sldId id="406" r:id="rId31"/>
    <p:sldId id="438" r:id="rId32"/>
    <p:sldId id="444" r:id="rId33"/>
    <p:sldId id="286" r:id="rId34"/>
  </p:sldIdLst>
  <p:sldSz cx="9144000" cy="5143500" type="screen16x9"/>
  <p:notesSz cx="6858000" cy="9144000"/>
  <p:custDataLst>
    <p:tags r:id="rId36"/>
  </p:custData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74">
          <p15:clr>
            <a:srgbClr val="A4A3A4"/>
          </p15:clr>
        </p15:guide>
        <p15:guide id="2" pos="284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4171"/>
    <a:srgbClr val="314865"/>
    <a:srgbClr val="F5F5F5"/>
    <a:srgbClr val="BFBFBF"/>
    <a:srgbClr val="0071C1"/>
    <a:srgbClr val="E2E9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58" autoAdjust="0"/>
    <p:restoredTop sz="96387" autoAdjust="0"/>
  </p:normalViewPr>
  <p:slideViewPr>
    <p:cSldViewPr snapToGrid="0">
      <p:cViewPr varScale="1">
        <p:scale>
          <a:sx n="146" d="100"/>
          <a:sy n="146" d="100"/>
        </p:scale>
        <p:origin x="546" y="132"/>
      </p:cViewPr>
      <p:guideLst>
        <p:guide orient="horz" pos="1774"/>
        <p:guide pos="2842"/>
      </p:guideLst>
    </p:cSldViewPr>
  </p:slideViewPr>
  <p:outlineViewPr>
    <p:cViewPr>
      <p:scale>
        <a:sx n="33" d="100"/>
        <a:sy n="33" d="100"/>
      </p:scale>
      <p:origin x="0" y="0"/>
    </p:cViewPr>
  </p:outlineViewPr>
  <p:notesTextViewPr>
    <p:cViewPr>
      <p:scale>
        <a:sx n="1" d="1"/>
        <a:sy n="1" d="1"/>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微软雅黑" panose="020B0503020204020204" pitchFamily="34" charset="-122"/>
              </a:defRPr>
            </a:lvl1pPr>
          </a:lstStyle>
          <a:p>
            <a:fld id="{7AFACBB1-1174-4432-BE6F-41B3ACC0B83F}" type="datetimeFigureOut">
              <a:rPr lang="zh-CN" altLang="en-US" smtClean="0"/>
              <a:t>2021/4/26</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微软雅黑" panose="020B0503020204020204" pitchFamily="34" charset="-122"/>
              </a:defRPr>
            </a:lvl1pPr>
          </a:lstStyle>
          <a:p>
            <a:fld id="{F10490FA-BF50-4B16-B630-490134ED6E9B}"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微软雅黑" panose="020B0503020204020204" pitchFamily="34" charset="-122"/>
        <a:cs typeface="+mn-cs"/>
      </a:defRPr>
    </a:lvl1pPr>
    <a:lvl2pPr marL="342900" algn="l" defTabSz="685800" rtl="0" eaLnBrk="1" latinLnBrk="0" hangingPunct="1">
      <a:defRPr sz="900" kern="1200">
        <a:solidFill>
          <a:schemeClr val="tx1"/>
        </a:solidFill>
        <a:latin typeface="+mn-lt"/>
        <a:ea typeface="微软雅黑" panose="020B0503020204020204" pitchFamily="34" charset="-122"/>
        <a:cs typeface="+mn-cs"/>
      </a:defRPr>
    </a:lvl2pPr>
    <a:lvl3pPr marL="685800" algn="l" defTabSz="685800" rtl="0" eaLnBrk="1" latinLnBrk="0" hangingPunct="1">
      <a:defRPr sz="900" kern="1200">
        <a:solidFill>
          <a:schemeClr val="tx1"/>
        </a:solidFill>
        <a:latin typeface="+mn-lt"/>
        <a:ea typeface="微软雅黑" panose="020B0503020204020204" pitchFamily="34" charset="-122"/>
        <a:cs typeface="+mn-cs"/>
      </a:defRPr>
    </a:lvl3pPr>
    <a:lvl4pPr marL="1028700" algn="l" defTabSz="685800" rtl="0" eaLnBrk="1" latinLnBrk="0" hangingPunct="1">
      <a:defRPr sz="900" kern="1200">
        <a:solidFill>
          <a:schemeClr val="tx1"/>
        </a:solidFill>
        <a:latin typeface="+mn-lt"/>
        <a:ea typeface="微软雅黑" panose="020B0503020204020204" pitchFamily="34" charset="-122"/>
        <a:cs typeface="+mn-cs"/>
      </a:defRPr>
    </a:lvl4pPr>
    <a:lvl5pPr marL="1371600" algn="l" defTabSz="685800" rtl="0" eaLnBrk="1" latinLnBrk="0" hangingPunct="1">
      <a:defRPr sz="900" kern="1200">
        <a:solidFill>
          <a:schemeClr val="tx1"/>
        </a:solidFill>
        <a:latin typeface="+mn-lt"/>
        <a:ea typeface="微软雅黑" panose="020B0503020204020204" pitchFamily="34" charset="-122"/>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0490FA-BF50-4B16-B630-490134ED6E9B}"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2</a:t>
            </a:fld>
            <a:endParaRPr 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t>7</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t>8</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t>10</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t>30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t>33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9F42ADB-7D30-4CDA-A166-333DE990463F}" type="datetimeFigureOut">
              <a:rPr lang="en-US" smtClean="0"/>
              <a:t>4/26/2021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10D5614-B734-4280-8F57-1D4947433C97}"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cSld>
  <p:clrMapOvr>
    <a:masterClrMapping/>
  </p:clrMapOvr>
  <p:transition spd="med" advClick="0" advTm="1000">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ea typeface="微软雅黑" panose="020B0503020204020204" pitchFamily="34" charset="-122"/>
              </a:defRPr>
            </a:lvl1pPr>
          </a:lstStyle>
          <a:p>
            <a:fld id="{86A4963E-0D9B-45DC-9720-FEC0E036E7DC}" type="datetimeFigureOut">
              <a:rPr lang="zh-CN" altLang="en-US" smtClean="0"/>
              <a:t>2021/4/26</a:t>
            </a:fld>
            <a:endParaRPr lang="zh-CN" altLang="en-US" dirty="0"/>
          </a:p>
        </p:txBody>
      </p:sp>
      <p:sp>
        <p:nvSpPr>
          <p:cNvPr id="3" name="Footer Placeholder 2"/>
          <p:cNvSpPr>
            <a:spLocks noGrp="1"/>
          </p:cNvSpPr>
          <p:nvPr>
            <p:ph type="ftr" sz="quarter" idx="11"/>
          </p:nvPr>
        </p:nvSpPr>
        <p:spPr/>
        <p:txBody>
          <a:bodyPr/>
          <a:lstStyle>
            <a:lvl1pPr>
              <a:defRPr>
                <a:ea typeface="微软雅黑" panose="020B0503020204020204" pitchFamily="34" charset="-122"/>
              </a:defRPr>
            </a:lvl1pPr>
          </a:lstStyle>
          <a:p>
            <a:endParaRPr lang="zh-CN" altLang="en-US" dirty="0"/>
          </a:p>
        </p:txBody>
      </p:sp>
      <p:sp>
        <p:nvSpPr>
          <p:cNvPr id="4" name="Slide Number Placeholder 3"/>
          <p:cNvSpPr>
            <a:spLocks noGrp="1"/>
          </p:cNvSpPr>
          <p:nvPr>
            <p:ph type="sldNum" sz="quarter" idx="12"/>
          </p:nvPr>
        </p:nvSpPr>
        <p:spPr/>
        <p:txBody>
          <a:bodyPr/>
          <a:lstStyle>
            <a:lvl1pPr>
              <a:defRPr>
                <a:ea typeface="微软雅黑" panose="020B0503020204020204" pitchFamily="34" charset="-122"/>
              </a:defRPr>
            </a:lvl1pPr>
          </a:lstStyle>
          <a:p>
            <a:fld id="{3C1EF214-A2F4-4BB1-A3DC-69933A723F52}" type="slidenum">
              <a:rPr lang="zh-CN" altLang="en-US" smtClean="0"/>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绪论">
    <p:spTree>
      <p:nvGrpSpPr>
        <p:cNvPr id="1" name=""/>
        <p:cNvGrpSpPr/>
        <p:nvPr/>
      </p:nvGrpSpPr>
      <p:grpSpPr>
        <a:xfrm>
          <a:off x="0" y="0"/>
          <a:ext cx="0" cy="0"/>
          <a:chOff x="0" y="0"/>
          <a:chExt cx="0" cy="0"/>
        </a:xfrm>
      </p:grpSpPr>
      <p:sp>
        <p:nvSpPr>
          <p:cNvPr id="7" name="矩形 6"/>
          <p:cNvSpPr/>
          <p:nvPr userDrawn="1"/>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aphicFrame>
        <p:nvGraphicFramePr>
          <p:cNvPr id="8" name="表格 7"/>
          <p:cNvGraphicFramePr>
            <a:graphicFrameLocks noGrp="1"/>
          </p:cNvGraphicFramePr>
          <p:nvPr userDrawn="1"/>
        </p:nvGraphicFramePr>
        <p:xfrm>
          <a:off x="0" y="951570"/>
          <a:ext cx="1268760" cy="3564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val="20000"/>
                    </a:ext>
                  </a:extLst>
                </a:gridCol>
              </a:tblGrid>
              <a:tr h="594000">
                <a:tc>
                  <a:txBody>
                    <a:bodyPr/>
                    <a:lstStyle/>
                    <a:p>
                      <a:pPr algn="ctr"/>
                      <a:endParaRPr lang="zh-CN" alt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94000">
                <a:tc>
                  <a:txBody>
                    <a:bodyPr/>
                    <a:lstStyle/>
                    <a:p>
                      <a:pPr 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意义与内容</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94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思路与方法</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94000">
                <a:tc>
                  <a:txBody>
                    <a:bodyPr/>
                    <a:lstStyle/>
                    <a:p>
                      <a:pPr 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重点与难点</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94000">
                <a:tc>
                  <a:txBody>
                    <a:bodyPr/>
                    <a:lstStyle/>
                    <a:p>
                      <a:pPr 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成果与运用</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594000">
                <a:tc>
                  <a:txBody>
                    <a:bodyPr/>
                    <a:lstStyle/>
                    <a:p>
                      <a:pPr 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建议与总结</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1" name="矩形 10"/>
          <p:cNvSpPr/>
          <p:nvPr userDrawn="1"/>
        </p:nvSpPr>
        <p:spPr>
          <a:xfrm>
            <a:off x="0" y="954496"/>
            <a:ext cx="1268760" cy="59114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绪论</a:t>
            </a:r>
          </a:p>
        </p:txBody>
      </p:sp>
      <p:sp>
        <p:nvSpPr>
          <p:cNvPr id="12" name="等腰三角形 11"/>
          <p:cNvSpPr/>
          <p:nvPr userDrawn="1"/>
        </p:nvSpPr>
        <p:spPr>
          <a:xfrm rot="16200000">
            <a:off x="1160748" y="1196060"/>
            <a:ext cx="108012" cy="10801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直角三角形 17"/>
          <p:cNvSpPr/>
          <p:nvPr userDrawn="1"/>
        </p:nvSpPr>
        <p:spPr>
          <a:xfrm flipH="1">
            <a:off x="8458200" y="4514851"/>
            <a:ext cx="712721" cy="640070"/>
          </a:xfrm>
          <a:prstGeom prst="r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a:p>
        </p:txBody>
      </p:sp>
      <p:sp>
        <p:nvSpPr>
          <p:cNvPr id="19" name="五边形 18"/>
          <p:cNvSpPr/>
          <p:nvPr userDrawn="1"/>
        </p:nvSpPr>
        <p:spPr>
          <a:xfrm flipH="1">
            <a:off x="8536625" y="4776879"/>
            <a:ext cx="739955" cy="378042"/>
          </a:xfrm>
          <a:prstGeom prst="homePlate">
            <a:avLst/>
          </a:prstGeom>
          <a:no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fld id="{170C0C04-E408-48A9-82A4-3716296300DE}" type="slidenum">
              <a:rPr lang="zh-CN" altLang="en-US" sz="14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研究方法">
    <p:spTree>
      <p:nvGrpSpPr>
        <p:cNvPr id="1" name=""/>
        <p:cNvGrpSpPr/>
        <p:nvPr/>
      </p:nvGrpSpPr>
      <p:grpSpPr>
        <a:xfrm>
          <a:off x="0" y="0"/>
          <a:ext cx="0" cy="0"/>
          <a:chOff x="0" y="0"/>
          <a:chExt cx="0" cy="0"/>
        </a:xfrm>
      </p:grpSpPr>
      <p:sp>
        <p:nvSpPr>
          <p:cNvPr id="7" name="矩形 6"/>
          <p:cNvSpPr/>
          <p:nvPr userDrawn="1"/>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aphicFrame>
        <p:nvGraphicFramePr>
          <p:cNvPr id="8" name="表格 7"/>
          <p:cNvGraphicFramePr>
            <a:graphicFrameLocks noGrp="1"/>
          </p:cNvGraphicFramePr>
          <p:nvPr userDrawn="1"/>
        </p:nvGraphicFramePr>
        <p:xfrm>
          <a:off x="0" y="951570"/>
          <a:ext cx="1268760" cy="3564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val="20000"/>
                    </a:ext>
                  </a:extLst>
                </a:gridCol>
              </a:tblGrid>
              <a:tr h="594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绪论</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94000">
                <a:tc>
                  <a:txBody>
                    <a:bodyPr/>
                    <a:lstStyle/>
                    <a:p>
                      <a:pPr 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研究方法与思路</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94000">
                <a:tc>
                  <a:txBody>
                    <a:bodyPr/>
                    <a:lstStyle/>
                    <a:p>
                      <a:pPr 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重点与难点</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94000">
                <a:tc>
                  <a:txBody>
                    <a:bodyPr/>
                    <a:lstStyle/>
                    <a:p>
                      <a:pPr 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成果与应用</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94000">
                <a:tc>
                  <a:txBody>
                    <a:bodyPr/>
                    <a:lstStyle/>
                    <a:p>
                      <a:pPr 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成果与运用</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594000">
                <a:tc>
                  <a:txBody>
                    <a:bodyPr/>
                    <a:lstStyle/>
                    <a:p>
                      <a:pPr 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建议与总结</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pSp>
        <p:nvGrpSpPr>
          <p:cNvPr id="14" name="组合 13"/>
          <p:cNvGrpSpPr/>
          <p:nvPr userDrawn="1"/>
        </p:nvGrpSpPr>
        <p:grpSpPr>
          <a:xfrm>
            <a:off x="0" y="1545636"/>
            <a:ext cx="1268760" cy="591140"/>
            <a:chOff x="0" y="1272662"/>
            <a:chExt cx="1691680" cy="788186"/>
          </a:xfrm>
        </p:grpSpPr>
        <p:sp>
          <p:nvSpPr>
            <p:cNvPr id="15" name="矩形 14"/>
            <p:cNvSpPr/>
            <p:nvPr userDrawn="1"/>
          </p:nvSpPr>
          <p:spPr>
            <a:xfrm>
              <a:off x="0" y="1272662"/>
              <a:ext cx="1691680" cy="788186"/>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意义与内容</a:t>
              </a:r>
            </a:p>
          </p:txBody>
        </p:sp>
        <p:sp>
          <p:nvSpPr>
            <p:cNvPr id="17" name="等腰三角形 16"/>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直角三角形 11"/>
          <p:cNvSpPr/>
          <p:nvPr userDrawn="1"/>
        </p:nvSpPr>
        <p:spPr>
          <a:xfrm flipH="1">
            <a:off x="8458200" y="4514851"/>
            <a:ext cx="712721" cy="640070"/>
          </a:xfrm>
          <a:prstGeom prst="r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a:p>
        </p:txBody>
      </p:sp>
      <p:sp>
        <p:nvSpPr>
          <p:cNvPr id="18" name="五边形 17"/>
          <p:cNvSpPr/>
          <p:nvPr userDrawn="1"/>
        </p:nvSpPr>
        <p:spPr>
          <a:xfrm flipH="1">
            <a:off x="8536625" y="4776879"/>
            <a:ext cx="739955" cy="378042"/>
          </a:xfrm>
          <a:prstGeom prst="homePlate">
            <a:avLst/>
          </a:prstGeom>
          <a:no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fld id="{170C0C04-E408-48A9-82A4-3716296300DE}" type="slidenum">
              <a:rPr lang="zh-CN" altLang="en-US" sz="14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关键技术">
    <p:spTree>
      <p:nvGrpSpPr>
        <p:cNvPr id="1" name=""/>
        <p:cNvGrpSpPr/>
        <p:nvPr/>
      </p:nvGrpSpPr>
      <p:grpSpPr>
        <a:xfrm>
          <a:off x="0" y="0"/>
          <a:ext cx="0" cy="0"/>
          <a:chOff x="0" y="0"/>
          <a:chExt cx="0" cy="0"/>
        </a:xfrm>
      </p:grpSpPr>
      <p:sp>
        <p:nvSpPr>
          <p:cNvPr id="7" name="矩形 6"/>
          <p:cNvSpPr/>
          <p:nvPr userDrawn="1"/>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aphicFrame>
        <p:nvGraphicFramePr>
          <p:cNvPr id="8" name="表格 7"/>
          <p:cNvGraphicFramePr>
            <a:graphicFrameLocks noGrp="1"/>
          </p:cNvGraphicFramePr>
          <p:nvPr userDrawn="1"/>
        </p:nvGraphicFramePr>
        <p:xfrm>
          <a:off x="0" y="951570"/>
          <a:ext cx="1268760" cy="3564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val="20000"/>
                    </a:ext>
                  </a:extLst>
                </a:gridCol>
              </a:tblGrid>
              <a:tr h="594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绪论</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94000">
                <a:tc>
                  <a:txBody>
                    <a:bodyPr/>
                    <a:lstStyle/>
                    <a:p>
                      <a:pPr 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意义与内容</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94000">
                <a:tc>
                  <a:txBody>
                    <a:bodyPr/>
                    <a:lstStyle/>
                    <a:p>
                      <a:pPr 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关键技术与难点</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94000">
                <a:tc>
                  <a:txBody>
                    <a:bodyPr/>
                    <a:lstStyle/>
                    <a:p>
                      <a:pPr 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重点与难点</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94000">
                <a:tc>
                  <a:txBody>
                    <a:bodyPr/>
                    <a:lstStyle/>
                    <a:p>
                      <a:pPr 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成果与运用</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594000">
                <a:tc>
                  <a:txBody>
                    <a:bodyPr/>
                    <a:lstStyle/>
                    <a:p>
                      <a:pPr 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建议与总结</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pSp>
        <p:nvGrpSpPr>
          <p:cNvPr id="14" name="组合 13"/>
          <p:cNvGrpSpPr/>
          <p:nvPr userDrawn="1"/>
        </p:nvGrpSpPr>
        <p:grpSpPr>
          <a:xfrm>
            <a:off x="0" y="2140705"/>
            <a:ext cx="1268760" cy="591140"/>
            <a:chOff x="0" y="1272662"/>
            <a:chExt cx="1691680" cy="788186"/>
          </a:xfrm>
        </p:grpSpPr>
        <p:sp>
          <p:nvSpPr>
            <p:cNvPr id="15" name="矩形 14"/>
            <p:cNvSpPr/>
            <p:nvPr userDrawn="1"/>
          </p:nvSpPr>
          <p:spPr>
            <a:xfrm>
              <a:off x="0" y="1272662"/>
              <a:ext cx="1691680" cy="788186"/>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defRPr/>
              </a:pPr>
              <a:r>
                <a:rPr lang="zh-CN" altLang="en-US" sz="1400" kern="1200" dirty="0">
                  <a:solidFill>
                    <a:schemeClr val="lt1"/>
                  </a:solidFill>
                  <a:latin typeface="微软雅黑" panose="020B0503020204020204" pitchFamily="34" charset="-122"/>
                  <a:ea typeface="微软雅黑" panose="020B0503020204020204" pitchFamily="34" charset="-122"/>
                  <a:cs typeface="+mn-cs"/>
                </a:rPr>
                <a:t>思路与方法</a:t>
              </a:r>
            </a:p>
          </p:txBody>
        </p:sp>
        <p:sp>
          <p:nvSpPr>
            <p:cNvPr id="17" name="等腰三角形 16"/>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直角三角形 9"/>
          <p:cNvSpPr/>
          <p:nvPr userDrawn="1"/>
        </p:nvSpPr>
        <p:spPr>
          <a:xfrm flipH="1">
            <a:off x="8458200" y="4514851"/>
            <a:ext cx="712721" cy="640070"/>
          </a:xfrm>
          <a:prstGeom prst="r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a:p>
        </p:txBody>
      </p:sp>
      <p:sp>
        <p:nvSpPr>
          <p:cNvPr id="11" name="五边形 10"/>
          <p:cNvSpPr/>
          <p:nvPr userDrawn="1"/>
        </p:nvSpPr>
        <p:spPr>
          <a:xfrm flipH="1">
            <a:off x="8536625" y="4776879"/>
            <a:ext cx="739955" cy="378042"/>
          </a:xfrm>
          <a:prstGeom prst="homePlate">
            <a:avLst/>
          </a:prstGeom>
          <a:no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fld id="{170C0C04-E408-48A9-82A4-3716296300DE}" type="slidenum">
              <a:rPr lang="zh-CN" altLang="en-US" sz="14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成果与应用">
    <p:spTree>
      <p:nvGrpSpPr>
        <p:cNvPr id="1" name=""/>
        <p:cNvGrpSpPr/>
        <p:nvPr/>
      </p:nvGrpSpPr>
      <p:grpSpPr>
        <a:xfrm>
          <a:off x="0" y="0"/>
          <a:ext cx="0" cy="0"/>
          <a:chOff x="0" y="0"/>
          <a:chExt cx="0" cy="0"/>
        </a:xfrm>
      </p:grpSpPr>
      <p:sp>
        <p:nvSpPr>
          <p:cNvPr id="7" name="矩形 6"/>
          <p:cNvSpPr/>
          <p:nvPr userDrawn="1"/>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aphicFrame>
        <p:nvGraphicFramePr>
          <p:cNvPr id="8" name="表格 7"/>
          <p:cNvGraphicFramePr>
            <a:graphicFrameLocks noGrp="1"/>
          </p:cNvGraphicFramePr>
          <p:nvPr userDrawn="1"/>
        </p:nvGraphicFramePr>
        <p:xfrm>
          <a:off x="0" y="951570"/>
          <a:ext cx="1268760" cy="3564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val="20000"/>
                    </a:ext>
                  </a:extLst>
                </a:gridCol>
              </a:tblGrid>
              <a:tr h="594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绪论</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94000">
                <a:tc>
                  <a:txBody>
                    <a:bodyPr/>
                    <a:lstStyle/>
                    <a:p>
                      <a:pPr 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意义与内容</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94000">
                <a:tc>
                  <a:txBody>
                    <a:bodyPr/>
                    <a:lstStyle/>
                    <a:p>
                      <a:pPr 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思路与方法</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94000">
                <a:tc>
                  <a:txBody>
                    <a:bodyPr/>
                    <a:lstStyle/>
                    <a:p>
                      <a:pPr 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成果与应用</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94000">
                <a:tc>
                  <a:txBody>
                    <a:bodyPr/>
                    <a:lstStyle/>
                    <a:p>
                      <a:pPr 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成果与运用</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594000">
                <a:tc>
                  <a:txBody>
                    <a:bodyPr/>
                    <a:lstStyle/>
                    <a:p>
                      <a:pPr 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建议与总结</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pSp>
        <p:nvGrpSpPr>
          <p:cNvPr id="10" name="组合 9"/>
          <p:cNvGrpSpPr/>
          <p:nvPr userDrawn="1"/>
        </p:nvGrpSpPr>
        <p:grpSpPr>
          <a:xfrm>
            <a:off x="0" y="2736195"/>
            <a:ext cx="1268760" cy="591140"/>
            <a:chOff x="0" y="1272662"/>
            <a:chExt cx="1691680" cy="788186"/>
          </a:xfrm>
        </p:grpSpPr>
        <p:sp>
          <p:nvSpPr>
            <p:cNvPr id="11" name="矩形 10"/>
            <p:cNvSpPr/>
            <p:nvPr userDrawn="1"/>
          </p:nvSpPr>
          <p:spPr>
            <a:xfrm>
              <a:off x="0" y="1272662"/>
              <a:ext cx="1691680" cy="788186"/>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defRPr/>
              </a:pPr>
              <a:r>
                <a:rPr lang="zh-CN" altLang="en-US" sz="1400" b="0" kern="1200" dirty="0">
                  <a:solidFill>
                    <a:schemeClr val="lt1"/>
                  </a:solidFill>
                  <a:latin typeface="微软雅黑" panose="020B0503020204020204" pitchFamily="34" charset="-122"/>
                  <a:ea typeface="微软雅黑" panose="020B0503020204020204" pitchFamily="34" charset="-122"/>
                  <a:cs typeface="+mn-cs"/>
                </a:rPr>
                <a:t>重点与难点</a:t>
              </a:r>
            </a:p>
          </p:txBody>
        </p:sp>
        <p:sp>
          <p:nvSpPr>
            <p:cNvPr id="12" name="等腰三角形 11"/>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直角三角形 13"/>
          <p:cNvSpPr/>
          <p:nvPr userDrawn="1"/>
        </p:nvSpPr>
        <p:spPr>
          <a:xfrm flipH="1">
            <a:off x="8458200" y="4514851"/>
            <a:ext cx="712721" cy="640070"/>
          </a:xfrm>
          <a:prstGeom prst="r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a:p>
        </p:txBody>
      </p:sp>
      <p:sp>
        <p:nvSpPr>
          <p:cNvPr id="15" name="五边形 14"/>
          <p:cNvSpPr/>
          <p:nvPr userDrawn="1"/>
        </p:nvSpPr>
        <p:spPr>
          <a:xfrm flipH="1">
            <a:off x="8536625" y="4776879"/>
            <a:ext cx="739955" cy="378042"/>
          </a:xfrm>
          <a:prstGeom prst="homePlate">
            <a:avLst/>
          </a:prstGeom>
          <a:no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fld id="{170C0C04-E408-48A9-82A4-3716296300DE}" type="slidenum">
              <a:rPr lang="zh-CN" altLang="en-US" sz="14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相关建议">
    <p:spTree>
      <p:nvGrpSpPr>
        <p:cNvPr id="1" name=""/>
        <p:cNvGrpSpPr/>
        <p:nvPr/>
      </p:nvGrpSpPr>
      <p:grpSpPr>
        <a:xfrm>
          <a:off x="0" y="0"/>
          <a:ext cx="0" cy="0"/>
          <a:chOff x="0" y="0"/>
          <a:chExt cx="0" cy="0"/>
        </a:xfrm>
      </p:grpSpPr>
      <p:sp>
        <p:nvSpPr>
          <p:cNvPr id="7" name="矩形 6"/>
          <p:cNvSpPr/>
          <p:nvPr userDrawn="1"/>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aphicFrame>
        <p:nvGraphicFramePr>
          <p:cNvPr id="8" name="表格 7"/>
          <p:cNvGraphicFramePr>
            <a:graphicFrameLocks noGrp="1"/>
          </p:cNvGraphicFramePr>
          <p:nvPr userDrawn="1"/>
        </p:nvGraphicFramePr>
        <p:xfrm>
          <a:off x="0" y="951570"/>
          <a:ext cx="1268760" cy="3564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val="20000"/>
                    </a:ext>
                  </a:extLst>
                </a:gridCol>
              </a:tblGrid>
              <a:tr h="594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绪论</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94000">
                <a:tc>
                  <a:txBody>
                    <a:bodyPr/>
                    <a:lstStyle/>
                    <a:p>
                      <a:pPr 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意义与内容</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94000">
                <a:tc>
                  <a:txBody>
                    <a:bodyPr/>
                    <a:lstStyle/>
                    <a:p>
                      <a:pPr 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思路与方法</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94000">
                <a:tc>
                  <a:txBody>
                    <a:bodyPr/>
                    <a:lstStyle/>
                    <a:p>
                      <a:pPr 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重点与难点</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94000">
                <a:tc>
                  <a:txBody>
                    <a:bodyPr/>
                    <a:lstStyle/>
                    <a:p>
                      <a:pPr 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相关建议</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594000">
                <a:tc>
                  <a:txBody>
                    <a:bodyPr/>
                    <a:lstStyle/>
                    <a:p>
                      <a:pPr 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建议与总结</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pSp>
        <p:nvGrpSpPr>
          <p:cNvPr id="14" name="组合 13"/>
          <p:cNvGrpSpPr/>
          <p:nvPr userDrawn="1"/>
        </p:nvGrpSpPr>
        <p:grpSpPr>
          <a:xfrm>
            <a:off x="0" y="3329985"/>
            <a:ext cx="1268760" cy="591140"/>
            <a:chOff x="0" y="1272662"/>
            <a:chExt cx="1691680" cy="788186"/>
          </a:xfrm>
        </p:grpSpPr>
        <p:sp>
          <p:nvSpPr>
            <p:cNvPr id="15" name="矩形 14"/>
            <p:cNvSpPr/>
            <p:nvPr userDrawn="1"/>
          </p:nvSpPr>
          <p:spPr>
            <a:xfrm>
              <a:off x="0" y="1272662"/>
              <a:ext cx="1691680" cy="788186"/>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kern="1200" dirty="0">
                  <a:solidFill>
                    <a:schemeClr val="lt1"/>
                  </a:solidFill>
                  <a:latin typeface="微软雅黑" panose="020B0503020204020204" pitchFamily="34" charset="-122"/>
                  <a:ea typeface="微软雅黑" panose="020B0503020204020204" pitchFamily="34" charset="-122"/>
                  <a:cs typeface="+mn-cs"/>
                </a:rPr>
                <a:t>成果与运用</a:t>
              </a:r>
            </a:p>
          </p:txBody>
        </p:sp>
        <p:sp>
          <p:nvSpPr>
            <p:cNvPr id="17" name="等腰三角形 16"/>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直角三角形 9"/>
          <p:cNvSpPr/>
          <p:nvPr userDrawn="1"/>
        </p:nvSpPr>
        <p:spPr>
          <a:xfrm flipH="1">
            <a:off x="8458200" y="4514851"/>
            <a:ext cx="712721" cy="640070"/>
          </a:xfrm>
          <a:prstGeom prst="r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a:p>
        </p:txBody>
      </p:sp>
      <p:sp>
        <p:nvSpPr>
          <p:cNvPr id="11" name="五边形 10"/>
          <p:cNvSpPr/>
          <p:nvPr userDrawn="1"/>
        </p:nvSpPr>
        <p:spPr>
          <a:xfrm flipH="1">
            <a:off x="8536625" y="4776879"/>
            <a:ext cx="739955" cy="378042"/>
          </a:xfrm>
          <a:prstGeom prst="homePlate">
            <a:avLst/>
          </a:prstGeom>
          <a:no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fld id="{170C0C04-E408-48A9-82A4-3716296300DE}" type="slidenum">
              <a:rPr lang="zh-CN" altLang="en-US" sz="14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论文总结">
    <p:spTree>
      <p:nvGrpSpPr>
        <p:cNvPr id="1" name=""/>
        <p:cNvGrpSpPr/>
        <p:nvPr/>
      </p:nvGrpSpPr>
      <p:grpSpPr>
        <a:xfrm>
          <a:off x="0" y="0"/>
          <a:ext cx="0" cy="0"/>
          <a:chOff x="0" y="0"/>
          <a:chExt cx="0" cy="0"/>
        </a:xfrm>
      </p:grpSpPr>
      <p:sp>
        <p:nvSpPr>
          <p:cNvPr id="7" name="矩形 6"/>
          <p:cNvSpPr/>
          <p:nvPr userDrawn="1"/>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aphicFrame>
        <p:nvGraphicFramePr>
          <p:cNvPr id="8" name="表格 7"/>
          <p:cNvGraphicFramePr>
            <a:graphicFrameLocks noGrp="1"/>
          </p:cNvGraphicFramePr>
          <p:nvPr userDrawn="1"/>
        </p:nvGraphicFramePr>
        <p:xfrm>
          <a:off x="0" y="951570"/>
          <a:ext cx="1268760" cy="3564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val="20000"/>
                    </a:ext>
                  </a:extLst>
                </a:gridCol>
              </a:tblGrid>
              <a:tr h="594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绪论</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594000">
                <a:tc>
                  <a:txBody>
                    <a:bodyPr/>
                    <a:lstStyle/>
                    <a:p>
                      <a:pPr 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意义与内容</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94000">
                <a:tc>
                  <a:txBody>
                    <a:bodyPr/>
                    <a:lstStyle/>
                    <a:p>
                      <a:pPr 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思路与方法</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94000">
                <a:tc>
                  <a:txBody>
                    <a:bodyPr/>
                    <a:lstStyle/>
                    <a:p>
                      <a:pPr 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重点与难点</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94000">
                <a:tc>
                  <a:txBody>
                    <a:bodyPr/>
                    <a:lstStyle/>
                    <a:p>
                      <a:pPr 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成果与运用</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594000">
                <a:tc>
                  <a:txBody>
                    <a:bodyPr/>
                    <a:lstStyle/>
                    <a:p>
                      <a:pPr 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论文总结</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pSp>
        <p:nvGrpSpPr>
          <p:cNvPr id="14" name="组合 13"/>
          <p:cNvGrpSpPr/>
          <p:nvPr userDrawn="1"/>
        </p:nvGrpSpPr>
        <p:grpSpPr>
          <a:xfrm>
            <a:off x="0" y="3923711"/>
            <a:ext cx="1268760" cy="591140"/>
            <a:chOff x="0" y="1272662"/>
            <a:chExt cx="1691680" cy="788186"/>
          </a:xfrm>
        </p:grpSpPr>
        <p:sp>
          <p:nvSpPr>
            <p:cNvPr id="15" name="矩形 14"/>
            <p:cNvSpPr/>
            <p:nvPr userDrawn="1"/>
          </p:nvSpPr>
          <p:spPr>
            <a:xfrm>
              <a:off x="0" y="1272662"/>
              <a:ext cx="1691680" cy="788186"/>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kern="1200" dirty="0">
                  <a:solidFill>
                    <a:schemeClr val="lt1"/>
                  </a:solidFill>
                  <a:latin typeface="微软雅黑" panose="020B0503020204020204" pitchFamily="34" charset="-122"/>
                  <a:ea typeface="微软雅黑" panose="020B0503020204020204" pitchFamily="34" charset="-122"/>
                  <a:cs typeface="+mn-cs"/>
                </a:rPr>
                <a:t>建议与总结</a:t>
              </a:r>
            </a:p>
          </p:txBody>
        </p:sp>
        <p:sp>
          <p:nvSpPr>
            <p:cNvPr id="17" name="等腰三角形 16"/>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直角三角形 9"/>
          <p:cNvSpPr/>
          <p:nvPr userDrawn="1"/>
        </p:nvSpPr>
        <p:spPr>
          <a:xfrm flipH="1">
            <a:off x="8458200" y="4514851"/>
            <a:ext cx="712721" cy="640070"/>
          </a:xfrm>
          <a:prstGeom prst="r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a:p>
        </p:txBody>
      </p:sp>
      <p:sp>
        <p:nvSpPr>
          <p:cNvPr id="11" name="五边形 10"/>
          <p:cNvSpPr/>
          <p:nvPr userDrawn="1"/>
        </p:nvSpPr>
        <p:spPr>
          <a:xfrm flipH="1">
            <a:off x="8536625" y="4776879"/>
            <a:ext cx="739955" cy="378042"/>
          </a:xfrm>
          <a:prstGeom prst="homePlate">
            <a:avLst/>
          </a:prstGeom>
          <a:no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fld id="{170C0C04-E408-48A9-82A4-3716296300DE}" type="slidenum">
              <a:rPr lang="zh-CN" altLang="en-US" sz="14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节标题">
    <p:bg>
      <p:bgPr>
        <a:solidFill>
          <a:srgbClr val="F8F8F8"/>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14539"/>
            <a:ext cx="5791200" cy="1028700"/>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457200" y="1314451"/>
            <a:ext cx="7620000" cy="328017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457200" y="4629151"/>
            <a:ext cx="3429000" cy="228600"/>
          </a:xfrm>
          <a:prstGeom prst="rect">
            <a:avLst/>
          </a:prstGeom>
        </p:spPr>
        <p:txBody>
          <a:bodyPr vert="horz" lIns="91440" tIns="45720" rIns="91440" bIns="0" rtlCol="0" anchor="b"/>
          <a:lstStyle>
            <a:lvl1pPr algn="l">
              <a:defRPr sz="1000">
                <a:solidFill>
                  <a:schemeClr val="tx1"/>
                </a:solidFill>
              </a:defRPr>
            </a:lvl1pPr>
          </a:lstStyle>
          <a:p>
            <a:fld id="{B0C4986D-6BE9-4264-908F-02DB36FD8D6C}" type="datetime1">
              <a:rPr lang="en-US" smtClean="0"/>
              <a:t>4/26/2021</a:t>
            </a:fld>
            <a:endParaRPr lang="en-US" dirty="0"/>
          </a:p>
        </p:txBody>
      </p:sp>
      <p:sp>
        <p:nvSpPr>
          <p:cNvPr id="5" name="Footer Placeholder 4"/>
          <p:cNvSpPr>
            <a:spLocks noGrp="1"/>
          </p:cNvSpPr>
          <p:nvPr>
            <p:ph type="ftr" sz="quarter" idx="3"/>
          </p:nvPr>
        </p:nvSpPr>
        <p:spPr>
          <a:xfrm>
            <a:off x="457200" y="4869657"/>
            <a:ext cx="3429000" cy="212884"/>
          </a:xfrm>
          <a:prstGeom prst="rect">
            <a:avLst/>
          </a:prstGeom>
        </p:spPr>
        <p:txBody>
          <a:bodyPr vert="horz" lIns="91440" tIns="45720" rIns="91440" bIns="45720" rtlCol="0" anchor="t"/>
          <a:lstStyle>
            <a:lvl1pPr algn="l">
              <a:defRPr sz="1000">
                <a:solidFill>
                  <a:schemeClr val="tx1"/>
                </a:solidFill>
              </a:defRPr>
            </a:lvl1pPr>
          </a:lstStyle>
          <a:p>
            <a:r>
              <a:rPr lang="en-US"/>
              <a:t>Footer Text</a:t>
            </a:r>
            <a:endParaRPr lang="en-US" dirty="0"/>
          </a:p>
        </p:txBody>
      </p:sp>
      <p:sp>
        <p:nvSpPr>
          <p:cNvPr id="6" name="Slide Number Placeholder 5"/>
          <p:cNvSpPr>
            <a:spLocks noGrp="1"/>
          </p:cNvSpPr>
          <p:nvPr>
            <p:ph type="sldNum" sz="quarter" idx="4"/>
          </p:nvPr>
        </p:nvSpPr>
        <p:spPr>
          <a:xfrm rot="16200000">
            <a:off x="8391843" y="4368483"/>
            <a:ext cx="986791" cy="365125"/>
          </a:xfrm>
          <a:prstGeom prst="rect">
            <a:avLst/>
          </a:prstGeom>
        </p:spPr>
        <p:txBody>
          <a:bodyPr vert="horz" lIns="91440" tIns="45720" rIns="91440" bIns="45720" rtlCol="0" anchor="ctr"/>
          <a:lstStyle>
            <a:lvl1pPr algn="l">
              <a:defRPr sz="2400" b="1">
                <a:solidFill>
                  <a:schemeClr val="tx2"/>
                </a:solidFill>
              </a:defRPr>
            </a:lvl1pPr>
          </a:lstStyle>
          <a:p>
            <a:fld id="{BA9B540C-44DA-4F69-89C9-7C84606640D3}" type="slidenum">
              <a:rPr lang="en-US" smtClean="0"/>
              <a:t>‹#›</a:t>
            </a:fld>
            <a:endParaRPr lang="en-US" dirty="0"/>
          </a:p>
        </p:txBody>
      </p:sp>
      <p:sp>
        <p:nvSpPr>
          <p:cNvPr id="7" name="Rectangle 6"/>
          <p:cNvSpPr/>
          <p:nvPr/>
        </p:nvSpPr>
        <p:spPr>
          <a:xfrm>
            <a:off x="9001124" y="0"/>
            <a:ext cx="142876" cy="10287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028700"/>
            <a:ext cx="142876" cy="41148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圆角矩形 8"/>
          <p:cNvSpPr/>
          <p:nvPr userDrawn="1"/>
        </p:nvSpPr>
        <p:spPr>
          <a:xfrm>
            <a:off x="0" y="4867274"/>
            <a:ext cx="7048500" cy="276225"/>
          </a:xfrm>
          <a:prstGeom prst="roundRect">
            <a:avLst>
              <a:gd name="adj" fmla="val 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ea typeface="微软雅黑" panose="020B0503020204020204" pitchFamily="34" charset="-122"/>
            </a:endParaRPr>
          </a:p>
        </p:txBody>
      </p:sp>
      <p:sp>
        <p:nvSpPr>
          <p:cNvPr id="10" name="圆角矩形 9"/>
          <p:cNvSpPr/>
          <p:nvPr userDrawn="1"/>
        </p:nvSpPr>
        <p:spPr>
          <a:xfrm>
            <a:off x="6976998" y="4867275"/>
            <a:ext cx="2162240" cy="276225"/>
          </a:xfrm>
          <a:prstGeom prst="roundRect">
            <a:avLst>
              <a:gd name="adj" fmla="val 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anose="020B0604020202020204" pitchFamily="34" charset="0"/>
        <a:buNone/>
        <a:defRPr sz="2000" b="1" kern="1200">
          <a:solidFill>
            <a:schemeClr val="tx1"/>
          </a:solidFill>
          <a:latin typeface="+mn-lt"/>
          <a:ea typeface="微软雅黑" panose="020B0503020204020204" pitchFamily="34" charset="-122"/>
          <a:cs typeface="+mn-cs"/>
        </a:defRPr>
      </a:lvl1pPr>
      <a:lvl2pPr marL="457200" indent="-182880" algn="l" defTabSz="914400" rtl="0" eaLnBrk="1" latinLnBrk="0" hangingPunct="1">
        <a:spcBef>
          <a:spcPct val="20000"/>
        </a:spcBef>
        <a:buClr>
          <a:schemeClr val="tx2"/>
        </a:buClr>
        <a:buFont typeface="Arial" panose="020B0604020202020204" pitchFamily="34" charset="0"/>
        <a:buChar char="•"/>
        <a:defRPr sz="2000" kern="1200">
          <a:solidFill>
            <a:schemeClr val="tx1"/>
          </a:solidFill>
          <a:latin typeface="+mn-lt"/>
          <a:ea typeface="微软雅黑" panose="020B0503020204020204" pitchFamily="34" charset="-122"/>
          <a:cs typeface="+mn-cs"/>
        </a:defRPr>
      </a:lvl2pPr>
      <a:lvl3pPr marL="1143000" indent="-228600" algn="l" defTabSz="914400" rtl="0" eaLnBrk="1" latinLnBrk="0" hangingPunct="1">
        <a:spcBef>
          <a:spcPct val="20000"/>
        </a:spcBef>
        <a:buClr>
          <a:schemeClr val="tx2"/>
        </a:buClr>
        <a:buFont typeface="Arial" panose="020B0604020202020204" pitchFamily="34" charset="0"/>
        <a:buChar char="•"/>
        <a:defRPr sz="1800" kern="1200">
          <a:solidFill>
            <a:schemeClr val="tx1"/>
          </a:solidFill>
          <a:latin typeface="+mn-lt"/>
          <a:ea typeface="微软雅黑" panose="020B0503020204020204" pitchFamily="34" charset="-122"/>
          <a:cs typeface="+mn-cs"/>
        </a:defRPr>
      </a:lvl3pPr>
      <a:lvl4pPr marL="1600200" indent="-228600" algn="l" defTabSz="914400" rtl="0" eaLnBrk="1" latinLnBrk="0" hangingPunct="1">
        <a:spcBef>
          <a:spcPct val="20000"/>
        </a:spcBef>
        <a:buClr>
          <a:schemeClr val="tx2"/>
        </a:buClr>
        <a:buFont typeface="Arial" panose="020B0604020202020204" pitchFamily="34" charset="0"/>
        <a:buChar char="•"/>
        <a:defRPr sz="1800" kern="1200">
          <a:solidFill>
            <a:schemeClr val="tx1"/>
          </a:solidFill>
          <a:latin typeface="+mn-lt"/>
          <a:ea typeface="微软雅黑" panose="020B0503020204020204" pitchFamily="34" charset="-122"/>
          <a:cs typeface="+mn-cs"/>
        </a:defRPr>
      </a:lvl4pPr>
      <a:lvl5pPr marL="2057400" indent="-228600" algn="l" defTabSz="914400" rtl="0" eaLnBrk="1" latinLnBrk="0" hangingPunct="1">
        <a:spcBef>
          <a:spcPct val="20000"/>
        </a:spcBef>
        <a:buClr>
          <a:schemeClr val="tx2"/>
        </a:buClr>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Clr>
          <a:schemeClr val="tx2"/>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10" y="-5716"/>
            <a:ext cx="9144000" cy="5143501"/>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ea typeface="微软雅黑" panose="020B0503020204020204" pitchFamily="34" charset="-122"/>
              </a:rPr>
              <a:t>       </a:t>
            </a:r>
            <a:endParaRPr lang="zh-CN" altLang="en-US" dirty="0">
              <a:ea typeface="微软雅黑" panose="020B0503020204020204" pitchFamily="34" charset="-122"/>
            </a:endParaRPr>
          </a:p>
        </p:txBody>
      </p:sp>
      <p:sp>
        <p:nvSpPr>
          <p:cNvPr id="32" name="矩形 31"/>
          <p:cNvSpPr/>
          <p:nvPr/>
        </p:nvSpPr>
        <p:spPr>
          <a:xfrm>
            <a:off x="2214245" y="1586865"/>
            <a:ext cx="5518785" cy="583565"/>
          </a:xfrm>
          <a:prstGeom prst="rect">
            <a:avLst/>
          </a:prstGeom>
          <a:noFill/>
        </p:spPr>
        <p:txBody>
          <a:bodyPr wrap="square" lIns="91440" tIns="45720" rIns="91440" bIns="4572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r>
              <a:rPr lang="zh-CN" altLang="en-US" sz="3200" b="1" dirty="0">
                <a:ln>
                  <a:prstDash val="solid"/>
                </a:ln>
                <a:solidFill>
                  <a:schemeClr val="bg1"/>
                </a:solidFill>
                <a:latin typeface="+mj-ea"/>
                <a:ea typeface="+mj-ea"/>
              </a:rPr>
              <a:t>森林火灾监测系统设计与开发</a:t>
            </a:r>
          </a:p>
        </p:txBody>
      </p:sp>
      <p:sp>
        <p:nvSpPr>
          <p:cNvPr id="54" name="Freeform 5"/>
          <p:cNvSpPr>
            <a:spLocks noEditPoints="1"/>
          </p:cNvSpPr>
          <p:nvPr/>
        </p:nvSpPr>
        <p:spPr bwMode="auto">
          <a:xfrm>
            <a:off x="0" y="1131590"/>
            <a:ext cx="1790977" cy="2869814"/>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solidFill>
            <a:schemeClr val="bg1"/>
          </a:solidFill>
          <a:ln w="5" cap="flat">
            <a:noFill/>
            <a:prstDash val="solid"/>
            <a:miter lim="800000"/>
          </a:ln>
        </p:spPr>
        <p:txBody>
          <a:bodyPr vert="horz" wrap="square" lIns="91440" tIns="45720" rIns="91440" bIns="45720" numCol="1" anchor="t" anchorCtr="0" compatLnSpc="1"/>
          <a:lstStyle/>
          <a:p>
            <a:endParaRPr lang="zh-CN" altLang="en-US"/>
          </a:p>
        </p:txBody>
      </p:sp>
      <p:sp>
        <p:nvSpPr>
          <p:cNvPr id="55" name="Freeform 6"/>
          <p:cNvSpPr>
            <a:spLocks noEditPoints="1"/>
          </p:cNvSpPr>
          <p:nvPr/>
        </p:nvSpPr>
        <p:spPr bwMode="auto">
          <a:xfrm>
            <a:off x="1722420" y="2170624"/>
            <a:ext cx="137114" cy="1694253"/>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6" name="Rectangle 5"/>
          <p:cNvSpPr>
            <a:spLocks noChangeArrowheads="1"/>
          </p:cNvSpPr>
          <p:nvPr/>
        </p:nvSpPr>
        <p:spPr bwMode="auto">
          <a:xfrm>
            <a:off x="0" y="4595813"/>
            <a:ext cx="9144000" cy="30956"/>
          </a:xfrm>
          <a:prstGeom prst="rect">
            <a:avLst/>
          </a:prstGeom>
          <a:solidFill>
            <a:schemeClr val="bg1"/>
          </a:solidFill>
          <a:ln>
            <a:noFill/>
          </a:ln>
        </p:spPr>
        <p:txBody>
          <a:bodyPr lIns="68562" tIns="34281" rIns="68562" bIns="3428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 name="Oval 6"/>
          <p:cNvSpPr>
            <a:spLocks noChangeArrowheads="1"/>
          </p:cNvSpPr>
          <p:nvPr/>
        </p:nvSpPr>
        <p:spPr bwMode="auto">
          <a:xfrm>
            <a:off x="4376219" y="4407694"/>
            <a:ext cx="391562" cy="408385"/>
          </a:xfrm>
          <a:prstGeom prst="ellipse">
            <a:avLst/>
          </a:prstGeom>
          <a:solidFill>
            <a:schemeClr val="bg1"/>
          </a:solidFill>
          <a:ln>
            <a:noFill/>
          </a:ln>
        </p:spPr>
        <p:txBody>
          <a:bodyPr lIns="68562" tIns="34281" rIns="68562" bIns="3428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 name="Freeform 7"/>
          <p:cNvSpPr>
            <a:spLocks noEditPoints="1"/>
          </p:cNvSpPr>
          <p:nvPr/>
        </p:nvSpPr>
        <p:spPr bwMode="auto">
          <a:xfrm>
            <a:off x="4477382" y="4444604"/>
            <a:ext cx="196377" cy="330994"/>
          </a:xfrm>
          <a:custGeom>
            <a:avLst/>
            <a:gdLst>
              <a:gd name="T0" fmla="*/ 346 w 346"/>
              <a:gd name="T1" fmla="*/ 284 h 555"/>
              <a:gd name="T2" fmla="*/ 346 w 346"/>
              <a:gd name="T3" fmla="*/ 183 h 555"/>
              <a:gd name="T4" fmla="*/ 300 w 346"/>
              <a:gd name="T5" fmla="*/ 183 h 555"/>
              <a:gd name="T6" fmla="*/ 300 w 346"/>
              <a:gd name="T7" fmla="*/ 284 h 555"/>
              <a:gd name="T8" fmla="*/ 176 w 346"/>
              <a:gd name="T9" fmla="*/ 408 h 555"/>
              <a:gd name="T10" fmla="*/ 173 w 346"/>
              <a:gd name="T11" fmla="*/ 408 h 555"/>
              <a:gd name="T12" fmla="*/ 173 w 346"/>
              <a:gd name="T13" fmla="*/ 408 h 555"/>
              <a:gd name="T14" fmla="*/ 172 w 346"/>
              <a:gd name="T15" fmla="*/ 408 h 555"/>
              <a:gd name="T16" fmla="*/ 170 w 346"/>
              <a:gd name="T17" fmla="*/ 408 h 555"/>
              <a:gd name="T18" fmla="*/ 46 w 346"/>
              <a:gd name="T19" fmla="*/ 284 h 555"/>
              <a:gd name="T20" fmla="*/ 46 w 346"/>
              <a:gd name="T21" fmla="*/ 183 h 555"/>
              <a:gd name="T22" fmla="*/ 0 w 346"/>
              <a:gd name="T23" fmla="*/ 183 h 555"/>
              <a:gd name="T24" fmla="*/ 0 w 346"/>
              <a:gd name="T25" fmla="*/ 284 h 555"/>
              <a:gd name="T26" fmla="*/ 146 w 346"/>
              <a:gd name="T27" fmla="*/ 452 h 555"/>
              <a:gd name="T28" fmla="*/ 146 w 346"/>
              <a:gd name="T29" fmla="*/ 526 h 555"/>
              <a:gd name="T30" fmla="*/ 42 w 346"/>
              <a:gd name="T31" fmla="*/ 555 h 555"/>
              <a:gd name="T32" fmla="*/ 304 w 346"/>
              <a:gd name="T33" fmla="*/ 555 h 555"/>
              <a:gd name="T34" fmla="*/ 200 w 346"/>
              <a:gd name="T35" fmla="*/ 525 h 555"/>
              <a:gd name="T36" fmla="*/ 200 w 346"/>
              <a:gd name="T37" fmla="*/ 453 h 555"/>
              <a:gd name="T38" fmla="*/ 346 w 346"/>
              <a:gd name="T39" fmla="*/ 284 h 555"/>
              <a:gd name="T40" fmla="*/ 171 w 346"/>
              <a:gd name="T41" fmla="*/ 365 h 555"/>
              <a:gd name="T42" fmla="*/ 173 w 346"/>
              <a:gd name="T43" fmla="*/ 365 h 555"/>
              <a:gd name="T44" fmla="*/ 174 w 346"/>
              <a:gd name="T45" fmla="*/ 365 h 555"/>
              <a:gd name="T46" fmla="*/ 257 w 346"/>
              <a:gd name="T47" fmla="*/ 282 h 555"/>
              <a:gd name="T48" fmla="*/ 257 w 346"/>
              <a:gd name="T49" fmla="*/ 83 h 555"/>
              <a:gd name="T50" fmla="*/ 174 w 346"/>
              <a:gd name="T51" fmla="*/ 0 h 555"/>
              <a:gd name="T52" fmla="*/ 173 w 346"/>
              <a:gd name="T53" fmla="*/ 0 h 555"/>
              <a:gd name="T54" fmla="*/ 171 w 346"/>
              <a:gd name="T55" fmla="*/ 0 h 555"/>
              <a:gd name="T56" fmla="*/ 89 w 346"/>
              <a:gd name="T57" fmla="*/ 83 h 555"/>
              <a:gd name="T58" fmla="*/ 89 w 346"/>
              <a:gd name="T59" fmla="*/ 282 h 555"/>
              <a:gd name="T60" fmla="*/ 171 w 346"/>
              <a:gd name="T61" fmla="*/ 365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6" h="555">
                <a:moveTo>
                  <a:pt x="346" y="284"/>
                </a:moveTo>
                <a:lnTo>
                  <a:pt x="346" y="183"/>
                </a:lnTo>
                <a:cubicBezTo>
                  <a:pt x="346" y="154"/>
                  <a:pt x="300" y="154"/>
                  <a:pt x="300" y="183"/>
                </a:cubicBezTo>
                <a:lnTo>
                  <a:pt x="300" y="284"/>
                </a:lnTo>
                <a:cubicBezTo>
                  <a:pt x="300" y="352"/>
                  <a:pt x="244" y="408"/>
                  <a:pt x="176" y="408"/>
                </a:cubicBezTo>
                <a:cubicBezTo>
                  <a:pt x="175" y="408"/>
                  <a:pt x="174" y="408"/>
                  <a:pt x="173" y="408"/>
                </a:cubicBezTo>
                <a:lnTo>
                  <a:pt x="172" y="408"/>
                </a:lnTo>
                <a:cubicBezTo>
                  <a:pt x="171" y="408"/>
                  <a:pt x="171" y="408"/>
                  <a:pt x="170" y="408"/>
                </a:cubicBezTo>
                <a:cubicBezTo>
                  <a:pt x="101" y="408"/>
                  <a:pt x="46" y="352"/>
                  <a:pt x="46" y="284"/>
                </a:cubicBezTo>
                <a:lnTo>
                  <a:pt x="46" y="183"/>
                </a:lnTo>
                <a:cubicBezTo>
                  <a:pt x="46" y="154"/>
                  <a:pt x="0" y="154"/>
                  <a:pt x="0" y="183"/>
                </a:cubicBezTo>
                <a:cubicBezTo>
                  <a:pt x="0" y="197"/>
                  <a:pt x="0" y="284"/>
                  <a:pt x="0" y="284"/>
                </a:cubicBezTo>
                <a:cubicBezTo>
                  <a:pt x="0" y="370"/>
                  <a:pt x="63" y="441"/>
                  <a:pt x="146" y="452"/>
                </a:cubicBezTo>
                <a:lnTo>
                  <a:pt x="146" y="526"/>
                </a:lnTo>
                <a:lnTo>
                  <a:pt x="42" y="555"/>
                </a:lnTo>
                <a:lnTo>
                  <a:pt x="304" y="555"/>
                </a:lnTo>
                <a:lnTo>
                  <a:pt x="200" y="525"/>
                </a:lnTo>
                <a:lnTo>
                  <a:pt x="200" y="453"/>
                </a:lnTo>
                <a:cubicBezTo>
                  <a:pt x="282" y="441"/>
                  <a:pt x="346" y="370"/>
                  <a:pt x="346" y="284"/>
                </a:cubicBezTo>
                <a:close/>
                <a:moveTo>
                  <a:pt x="171" y="365"/>
                </a:moveTo>
                <a:cubicBezTo>
                  <a:pt x="172" y="365"/>
                  <a:pt x="172" y="365"/>
                  <a:pt x="173" y="365"/>
                </a:cubicBezTo>
                <a:cubicBezTo>
                  <a:pt x="173" y="365"/>
                  <a:pt x="174" y="365"/>
                  <a:pt x="174" y="365"/>
                </a:cubicBezTo>
                <a:cubicBezTo>
                  <a:pt x="220" y="365"/>
                  <a:pt x="257" y="328"/>
                  <a:pt x="257" y="282"/>
                </a:cubicBezTo>
                <a:lnTo>
                  <a:pt x="257" y="83"/>
                </a:lnTo>
                <a:cubicBezTo>
                  <a:pt x="257" y="37"/>
                  <a:pt x="220" y="0"/>
                  <a:pt x="174" y="0"/>
                </a:cubicBezTo>
                <a:cubicBezTo>
                  <a:pt x="174" y="0"/>
                  <a:pt x="173" y="0"/>
                  <a:pt x="173" y="0"/>
                </a:cubicBezTo>
                <a:cubicBezTo>
                  <a:pt x="172" y="0"/>
                  <a:pt x="172" y="0"/>
                  <a:pt x="171" y="0"/>
                </a:cubicBezTo>
                <a:cubicBezTo>
                  <a:pt x="126" y="0"/>
                  <a:pt x="89" y="37"/>
                  <a:pt x="89" y="83"/>
                </a:cubicBezTo>
                <a:lnTo>
                  <a:pt x="89" y="282"/>
                </a:lnTo>
                <a:cubicBezTo>
                  <a:pt x="89" y="328"/>
                  <a:pt x="126" y="365"/>
                  <a:pt x="171" y="365"/>
                </a:cubicBezTo>
                <a:close/>
              </a:path>
            </a:pathLst>
          </a:custGeom>
          <a:solidFill>
            <a:srgbClr val="314865"/>
          </a:solidFill>
          <a:ln>
            <a:noFill/>
          </a:ln>
        </p:spPr>
        <p:txBody>
          <a:bodyPr lIns="68562" tIns="34281" rIns="68562" bIns="34281"/>
          <a:lstStyle/>
          <a:p>
            <a:endParaRPr lang="zh-CN" altLang="en-US"/>
          </a:p>
        </p:txBody>
      </p:sp>
      <p:pic>
        <p:nvPicPr>
          <p:cNvPr id="60" name="M01-06-002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8600" y="-94853"/>
            <a:ext cx="457200" cy="457200"/>
          </a:xfrm>
          <a:prstGeom prst="rect">
            <a:avLst/>
          </a:prstGeom>
        </p:spPr>
      </p:pic>
      <p:sp>
        <p:nvSpPr>
          <p:cNvPr id="64" name="TextBox 35"/>
          <p:cNvSpPr txBox="1">
            <a:spLocks noChangeArrowheads="1"/>
          </p:cNvSpPr>
          <p:nvPr/>
        </p:nvSpPr>
        <p:spPr bwMode="auto">
          <a:xfrm>
            <a:off x="5705644" y="2992380"/>
            <a:ext cx="2368299" cy="1452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000" dirty="0">
                <a:solidFill>
                  <a:schemeClr val="bg1"/>
                </a:solidFill>
                <a:latin typeface="微软雅黑" panose="020B0503020204020204" pitchFamily="34" charset="-122"/>
                <a:ea typeface="微软雅黑" panose="020B0503020204020204" pitchFamily="34" charset="-122"/>
              </a:rPr>
              <a:t>徐忠             </a:t>
            </a:r>
            <a:r>
              <a:rPr lang="en-US" altLang="zh-CN" sz="1000" dirty="0">
                <a:solidFill>
                  <a:schemeClr val="bg1"/>
                </a:solidFill>
                <a:latin typeface="微软雅黑" panose="020B0503020204020204" pitchFamily="34" charset="-122"/>
                <a:ea typeface="微软雅黑" panose="020B0503020204020204" pitchFamily="34" charset="-122"/>
              </a:rPr>
              <a:t>19010222</a:t>
            </a:r>
            <a:r>
              <a:rPr lang="zh-CN" altLang="en-US" sz="1000" dirty="0">
                <a:solidFill>
                  <a:schemeClr val="bg1"/>
                </a:solidFill>
                <a:latin typeface="微软雅黑" panose="020B0503020204020204" pitchFamily="34" charset="-122"/>
                <a:ea typeface="微软雅黑" panose="020B0503020204020204" pitchFamily="34" charset="-122"/>
              </a:rPr>
              <a:t>   </a:t>
            </a:r>
          </a:p>
          <a:p>
            <a:pPr eaLnBrk="1" hangingPunct="1">
              <a:lnSpc>
                <a:spcPct val="150000"/>
              </a:lnSpc>
            </a:pPr>
            <a:r>
              <a:rPr lang="zh-CN" altLang="en-US" sz="1000" dirty="0">
                <a:solidFill>
                  <a:schemeClr val="bg1"/>
                </a:solidFill>
                <a:latin typeface="微软雅黑" panose="020B0503020204020204" pitchFamily="34" charset="-122"/>
                <a:ea typeface="微软雅黑" panose="020B0503020204020204" pitchFamily="34" charset="-122"/>
              </a:rPr>
              <a:t>蒋成龙          </a:t>
            </a:r>
            <a:r>
              <a:rPr lang="en-US" altLang="zh-CN" sz="1000" dirty="0">
                <a:solidFill>
                  <a:schemeClr val="bg1"/>
                </a:solidFill>
                <a:latin typeface="微软雅黑" panose="020B0503020204020204" pitchFamily="34" charset="-122"/>
                <a:ea typeface="微软雅黑" panose="020B0503020204020204" pitchFamily="34" charset="-122"/>
              </a:rPr>
              <a:t>19010215</a:t>
            </a:r>
            <a:endParaRPr lang="zh-CN" altLang="en-US" sz="1000" dirty="0">
              <a:solidFill>
                <a:schemeClr val="bg1"/>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sz="1000" dirty="0">
                <a:solidFill>
                  <a:schemeClr val="bg1"/>
                </a:solidFill>
                <a:latin typeface="微软雅黑" panose="020B0503020204020204" pitchFamily="34" charset="-122"/>
                <a:ea typeface="微软雅黑" panose="020B0503020204020204" pitchFamily="34" charset="-122"/>
              </a:rPr>
              <a:t>张志龙          </a:t>
            </a:r>
            <a:r>
              <a:rPr lang="en-US" altLang="zh-CN" sz="1000" dirty="0">
                <a:solidFill>
                  <a:schemeClr val="bg1"/>
                </a:solidFill>
                <a:latin typeface="微软雅黑" panose="020B0503020204020204" pitchFamily="34" charset="-122"/>
                <a:ea typeface="微软雅黑" panose="020B0503020204020204" pitchFamily="34" charset="-122"/>
              </a:rPr>
              <a:t>19010205</a:t>
            </a:r>
            <a:endParaRPr lang="zh-CN" altLang="en-US" sz="1000" dirty="0">
              <a:solidFill>
                <a:schemeClr val="bg1"/>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sz="1000" dirty="0">
                <a:solidFill>
                  <a:schemeClr val="bg1"/>
                </a:solidFill>
                <a:latin typeface="微软雅黑" panose="020B0503020204020204" pitchFamily="34" charset="-122"/>
                <a:ea typeface="微软雅黑" panose="020B0503020204020204" pitchFamily="34" charset="-122"/>
              </a:rPr>
              <a:t>穆珍灿          </a:t>
            </a:r>
            <a:r>
              <a:rPr lang="en-US" altLang="zh-CN" sz="1000" dirty="0">
                <a:solidFill>
                  <a:schemeClr val="bg1"/>
                </a:solidFill>
                <a:latin typeface="微软雅黑" panose="020B0503020204020204" pitchFamily="34" charset="-122"/>
                <a:ea typeface="微软雅黑" panose="020B0503020204020204" pitchFamily="34" charset="-122"/>
              </a:rPr>
              <a:t>19010527</a:t>
            </a:r>
            <a:endParaRPr lang="zh-CN" altLang="en-US" sz="1000" dirty="0">
              <a:solidFill>
                <a:schemeClr val="bg1"/>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sz="1000" dirty="0">
                <a:solidFill>
                  <a:schemeClr val="bg1"/>
                </a:solidFill>
                <a:latin typeface="微软雅黑" panose="020B0503020204020204" pitchFamily="34" charset="-122"/>
                <a:ea typeface="微软雅黑" panose="020B0503020204020204" pitchFamily="34" charset="-122"/>
              </a:rPr>
              <a:t>张歆奇          </a:t>
            </a:r>
            <a:r>
              <a:rPr lang="en-US" altLang="zh-CN" sz="1000" dirty="0">
                <a:solidFill>
                  <a:schemeClr val="bg1"/>
                </a:solidFill>
                <a:latin typeface="微软雅黑" panose="020B0503020204020204" pitchFamily="34" charset="-122"/>
                <a:ea typeface="微软雅黑" panose="020B0503020204020204" pitchFamily="34" charset="-122"/>
              </a:rPr>
              <a:t>19010525</a:t>
            </a:r>
            <a:endParaRPr lang="zh-CN" altLang="en-US" sz="1000" dirty="0">
              <a:solidFill>
                <a:schemeClr val="bg1"/>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sz="1000" dirty="0">
                <a:solidFill>
                  <a:schemeClr val="bg1"/>
                </a:solidFill>
                <a:latin typeface="微软雅黑" panose="020B0503020204020204" pitchFamily="34" charset="-122"/>
                <a:ea typeface="微软雅黑" panose="020B0503020204020204" pitchFamily="34" charset="-122"/>
              </a:rPr>
              <a:t>王丹妮          </a:t>
            </a:r>
            <a:r>
              <a:rPr lang="en-US" altLang="zh-CN" sz="1000" dirty="0">
                <a:solidFill>
                  <a:schemeClr val="bg1"/>
                </a:solidFill>
                <a:latin typeface="微软雅黑" panose="020B0503020204020204" pitchFamily="34" charset="-122"/>
                <a:ea typeface="微软雅黑" panose="020B0503020204020204" pitchFamily="34" charset="-122"/>
              </a:rPr>
              <a:t>19010528</a:t>
            </a:r>
          </a:p>
        </p:txBody>
      </p:sp>
    </p:spTree>
  </p:cSld>
  <p:clrMapOvr>
    <a:masterClrMapping/>
  </p:clrMapOvr>
  <mc:AlternateContent xmlns:mc="http://schemas.openxmlformats.org/markup-compatibility/2006" xmlns:p14="http://schemas.microsoft.com/office/powerpoint/2010/main">
    <mc:Choice Requires="p14">
      <p:transition spd="slow" p14:dur="4000" advTm="0">
        <p14:vortex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0"/>
                                        </p:tgtEl>
                                      </p:cBhvr>
                                    </p:cmd>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wipe(left)">
                                      <p:cBhvr>
                                        <p:cTn id="10" dur="500"/>
                                        <p:tgtEl>
                                          <p:spTgt spid="54"/>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55"/>
                                        </p:tgtEl>
                                        <p:attrNameLst>
                                          <p:attrName>style.visibility</p:attrName>
                                        </p:attrNameLst>
                                      </p:cBhvr>
                                      <p:to>
                                        <p:strVal val="visible"/>
                                      </p:to>
                                    </p:set>
                                    <p:animEffect transition="in" filter="wipe(up)">
                                      <p:cBhvr>
                                        <p:cTn id="14" dur="500"/>
                                        <p:tgtEl>
                                          <p:spTgt spid="55"/>
                                        </p:tgtEl>
                                      </p:cBhvr>
                                    </p:animEffect>
                                  </p:childTnLst>
                                </p:cTn>
                              </p:par>
                            </p:childTnLst>
                          </p:cTn>
                        </p:par>
                        <p:par>
                          <p:cTn id="15" fill="hold">
                            <p:stCondLst>
                              <p:cond delay="1000"/>
                            </p:stCondLst>
                            <p:childTnLst>
                              <p:par>
                                <p:cTn id="16" presetID="16" presetClass="entr" presetSubtype="21" fill="hold" grpId="0" nodeType="after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barn(inVertical)">
                                      <p:cBhvr>
                                        <p:cTn id="18" dur="500"/>
                                        <p:tgtEl>
                                          <p:spTgt spid="56"/>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57"/>
                                        </p:tgtEl>
                                        <p:attrNameLst>
                                          <p:attrName>style.visibility</p:attrName>
                                        </p:attrNameLst>
                                      </p:cBhvr>
                                      <p:to>
                                        <p:strVal val="visible"/>
                                      </p:to>
                                    </p:set>
                                    <p:anim calcmode="lin" valueType="num">
                                      <p:cBhvr>
                                        <p:cTn id="22" dur="500" fill="hold"/>
                                        <p:tgtEl>
                                          <p:spTgt spid="57"/>
                                        </p:tgtEl>
                                        <p:attrNameLst>
                                          <p:attrName>ppt_w</p:attrName>
                                        </p:attrNameLst>
                                      </p:cBhvr>
                                      <p:tavLst>
                                        <p:tav tm="0">
                                          <p:val>
                                            <p:fltVal val="0"/>
                                          </p:val>
                                        </p:tav>
                                        <p:tav tm="100000">
                                          <p:val>
                                            <p:strVal val="#ppt_w"/>
                                          </p:val>
                                        </p:tav>
                                      </p:tavLst>
                                    </p:anim>
                                    <p:anim calcmode="lin" valueType="num">
                                      <p:cBhvr>
                                        <p:cTn id="23" dur="500" fill="hold"/>
                                        <p:tgtEl>
                                          <p:spTgt spid="57"/>
                                        </p:tgtEl>
                                        <p:attrNameLst>
                                          <p:attrName>ppt_h</p:attrName>
                                        </p:attrNameLst>
                                      </p:cBhvr>
                                      <p:tavLst>
                                        <p:tav tm="0">
                                          <p:val>
                                            <p:fltVal val="0"/>
                                          </p:val>
                                        </p:tav>
                                        <p:tav tm="100000">
                                          <p:val>
                                            <p:strVal val="#ppt_h"/>
                                          </p:val>
                                        </p:tav>
                                      </p:tavLst>
                                    </p:anim>
                                    <p:animEffect transition="in" filter="fade">
                                      <p:cBhvr>
                                        <p:cTn id="24" dur="500"/>
                                        <p:tgtEl>
                                          <p:spTgt spid="5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anim calcmode="lin" valueType="num">
                                      <p:cBhvr>
                                        <p:cTn id="27" dur="500" fill="hold"/>
                                        <p:tgtEl>
                                          <p:spTgt spid="58"/>
                                        </p:tgtEl>
                                        <p:attrNameLst>
                                          <p:attrName>ppt_w</p:attrName>
                                        </p:attrNameLst>
                                      </p:cBhvr>
                                      <p:tavLst>
                                        <p:tav tm="0">
                                          <p:val>
                                            <p:fltVal val="0"/>
                                          </p:val>
                                        </p:tav>
                                        <p:tav tm="100000">
                                          <p:val>
                                            <p:strVal val="#ppt_w"/>
                                          </p:val>
                                        </p:tav>
                                      </p:tavLst>
                                    </p:anim>
                                    <p:anim calcmode="lin" valueType="num">
                                      <p:cBhvr>
                                        <p:cTn id="28" dur="500" fill="hold"/>
                                        <p:tgtEl>
                                          <p:spTgt spid="58"/>
                                        </p:tgtEl>
                                        <p:attrNameLst>
                                          <p:attrName>ppt_h</p:attrName>
                                        </p:attrNameLst>
                                      </p:cBhvr>
                                      <p:tavLst>
                                        <p:tav tm="0">
                                          <p:val>
                                            <p:fltVal val="0"/>
                                          </p:val>
                                        </p:tav>
                                        <p:tav tm="100000">
                                          <p:val>
                                            <p:strVal val="#ppt_h"/>
                                          </p:val>
                                        </p:tav>
                                      </p:tavLst>
                                    </p:anim>
                                    <p:animEffect transition="in" filter="fade">
                                      <p:cBhvr>
                                        <p:cTn id="29" dur="500"/>
                                        <p:tgtEl>
                                          <p:spTgt spid="58"/>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left)">
                                      <p:cBhvr>
                                        <p:cTn id="33" dur="2500"/>
                                        <p:tgtEl>
                                          <p:spTgt spid="32"/>
                                        </p:tgtEl>
                                      </p:cBhvr>
                                    </p:animEffect>
                                  </p:childTnLst>
                                </p:cTn>
                              </p:par>
                              <p:par>
                                <p:cTn id="34" presetID="47" presetClass="entr" presetSubtype="0" fill="hold" grpId="0" nodeType="withEffect">
                                  <p:stCondLst>
                                    <p:cond delay="0"/>
                                  </p:stCondLst>
                                  <p:iterate type="lt">
                                    <p:tmPct val="10000"/>
                                  </p:iterate>
                                  <p:childTnLst>
                                    <p:set>
                                      <p:cBhvr>
                                        <p:cTn id="35" dur="1" fill="hold">
                                          <p:stCondLst>
                                            <p:cond delay="0"/>
                                          </p:stCondLst>
                                        </p:cTn>
                                        <p:tgtEl>
                                          <p:spTgt spid="64"/>
                                        </p:tgtEl>
                                        <p:attrNameLst>
                                          <p:attrName>style.visibility</p:attrName>
                                        </p:attrNameLst>
                                      </p:cBhvr>
                                      <p:to>
                                        <p:strVal val="visible"/>
                                      </p:to>
                                    </p:set>
                                    <p:animEffect transition="in" filter="fade">
                                      <p:cBhvr>
                                        <p:cTn id="36" dur="1000"/>
                                        <p:tgtEl>
                                          <p:spTgt spid="64"/>
                                        </p:tgtEl>
                                      </p:cBhvr>
                                    </p:animEffect>
                                    <p:anim calcmode="lin" valueType="num">
                                      <p:cBhvr>
                                        <p:cTn id="37" dur="1000" fill="hold"/>
                                        <p:tgtEl>
                                          <p:spTgt spid="64"/>
                                        </p:tgtEl>
                                        <p:attrNameLst>
                                          <p:attrName>ppt_x</p:attrName>
                                        </p:attrNameLst>
                                      </p:cBhvr>
                                      <p:tavLst>
                                        <p:tav tm="0">
                                          <p:val>
                                            <p:strVal val="#ppt_x"/>
                                          </p:val>
                                        </p:tav>
                                        <p:tav tm="100000">
                                          <p:val>
                                            <p:strVal val="#ppt_x"/>
                                          </p:val>
                                        </p:tav>
                                      </p:tavLst>
                                    </p:anim>
                                    <p:anim calcmode="lin" valueType="num">
                                      <p:cBhvr>
                                        <p:cTn id="38"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9" repeatCount="indefinite" fill="remove" display="0">
                  <p:stCondLst>
                    <p:cond delay="indefinite"/>
                  </p:stCondLst>
                  <p:endCondLst>
                    <p:cond evt="onStopAudio" delay="0">
                      <p:tgtEl>
                        <p:sldTgt/>
                      </p:tgtEl>
                    </p:cond>
                  </p:endCondLst>
                </p:cTn>
                <p:tgtEl>
                  <p:spTgt spid="60"/>
                </p:tgtEl>
              </p:cMediaNode>
            </p:audio>
          </p:childTnLst>
        </p:cTn>
      </p:par>
    </p:tnLst>
    <p:bldLst>
      <p:bldP spid="32" grpId="0"/>
      <p:bldP spid="54" grpId="0" animBg="1"/>
      <p:bldP spid="55" grpId="0" animBg="1"/>
      <p:bldP spid="56" grpId="0" bldLvl="0" animBg="1" autoUpdateAnimBg="0"/>
      <p:bldP spid="57" grpId="0" bldLvl="0" animBg="1" autoUpdateAnimBg="0"/>
      <p:bldP spid="58" grpId="0" animBg="1"/>
      <p:bldP spid="64"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accent2">
            <a:lumMod val="50000"/>
          </a:schemeClr>
        </a:solidFill>
        <a:effectLst/>
      </p:bgPr>
    </p:bg>
    <p:spTree>
      <p:nvGrpSpPr>
        <p:cNvPr id="1" name=""/>
        <p:cNvGrpSpPr/>
        <p:nvPr/>
      </p:nvGrpSpPr>
      <p:grpSpPr>
        <a:xfrm>
          <a:off x="0" y="0"/>
          <a:ext cx="0" cy="0"/>
          <a:chOff x="0" y="0"/>
          <a:chExt cx="0" cy="0"/>
        </a:xfrm>
      </p:grpSpPr>
      <p:sp>
        <p:nvSpPr>
          <p:cNvPr id="11" name="梯形 10"/>
          <p:cNvSpPr/>
          <p:nvPr/>
        </p:nvSpPr>
        <p:spPr>
          <a:xfrm>
            <a:off x="2674800" y="1857344"/>
            <a:ext cx="1170000" cy="216024"/>
          </a:xfrm>
          <a:prstGeom prst="trapezoid">
            <a:avLst>
              <a:gd name="adj" fmla="val 40432"/>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104900" y="1857344"/>
            <a:ext cx="6934200" cy="1257117"/>
          </a:xfrm>
          <a:prstGeom prst="rect">
            <a:avLst/>
          </a:prstGeom>
          <a:solidFill>
            <a:schemeClr val="bg1">
              <a:lumMod val="95000"/>
            </a:schemeClr>
          </a:solidFill>
          <a:ln w="12700" cap="flat" cmpd="sng" algn="ctr">
            <a:noFill/>
            <a:prstDash val="solid"/>
            <a:miter lim="800000"/>
          </a:ln>
          <a:effectLst/>
        </p:spPr>
        <p:txBody>
          <a:bodyPr lIns="1116000" tIns="0" bIns="36000" anchor="ctr"/>
          <a:lstStyle/>
          <a:p>
            <a:pPr algn="just" eaLnBrk="1" fontAlgn="auto" hangingPunct="1">
              <a:spcBef>
                <a:spcPts val="0"/>
              </a:spcBef>
              <a:spcAft>
                <a:spcPts val="0"/>
              </a:spcAft>
              <a:defRPr/>
            </a:pPr>
            <a:endParaRPr lang="zh-CN" altLang="en-US" sz="3600" b="1" dirty="0">
              <a:solidFill>
                <a:srgbClr val="00A28B"/>
              </a:solidFill>
              <a:latin typeface="华文中宋" panose="02010600040101010101" pitchFamily="2" charset="-122"/>
              <a:ea typeface="华文中宋" panose="02010600040101010101" pitchFamily="2" charset="-122"/>
              <a:cs typeface="+mj-cs"/>
            </a:endParaRPr>
          </a:p>
        </p:txBody>
      </p:sp>
      <p:sp>
        <p:nvSpPr>
          <p:cNvPr id="13" name="任意多边形 8"/>
          <p:cNvSpPr/>
          <p:nvPr/>
        </p:nvSpPr>
        <p:spPr bwMode="auto">
          <a:xfrm>
            <a:off x="1416685" y="1774190"/>
            <a:ext cx="1116330" cy="882015"/>
          </a:xfrm>
          <a:custGeom>
            <a:avLst/>
            <a:gdLst>
              <a:gd name="T0" fmla="*/ 0 w 993531"/>
              <a:gd name="T1" fmla="*/ 0 h 1011115"/>
              <a:gd name="T2" fmla="*/ 993775 w 993531"/>
              <a:gd name="T3" fmla="*/ 0 h 1011115"/>
              <a:gd name="T4" fmla="*/ 496888 w 993531"/>
              <a:gd name="T5" fmla="*/ 1011237 h 1011115"/>
              <a:gd name="T6" fmla="*/ 0 60000 65536"/>
              <a:gd name="T7" fmla="*/ 0 60000 65536"/>
              <a:gd name="T8" fmla="*/ 0 60000 65536"/>
              <a:gd name="T9" fmla="*/ 0 w 993531"/>
              <a:gd name="T10" fmla="*/ 0 h 1011115"/>
              <a:gd name="T11" fmla="*/ 993531 w 993531"/>
              <a:gd name="T12" fmla="*/ 1011115 h 1011115"/>
            </a:gdLst>
            <a:ahLst/>
            <a:cxnLst>
              <a:cxn ang="T6">
                <a:pos x="T0" y="T1"/>
              </a:cxn>
              <a:cxn ang="T7">
                <a:pos x="T2" y="T3"/>
              </a:cxn>
              <a:cxn ang="T8">
                <a:pos x="T4" y="T5"/>
              </a:cxn>
            </a:cxnLst>
            <a:rect l="T9" t="T10" r="T11" b="T12"/>
            <a:pathLst>
              <a:path w="993531" h="1011115">
                <a:moveTo>
                  <a:pt x="0" y="0"/>
                </a:moveTo>
                <a:lnTo>
                  <a:pt x="993531" y="0"/>
                </a:lnTo>
                <a:lnTo>
                  <a:pt x="496766" y="1011115"/>
                </a:lnTo>
                <a:lnTo>
                  <a:pt x="0" y="0"/>
                </a:lnTo>
                <a:close/>
              </a:path>
            </a:pathLst>
          </a:custGeom>
          <a:solidFill>
            <a:schemeClr val="bg1">
              <a:lumMod val="85000"/>
            </a:schemeClr>
          </a:solidFill>
          <a:ln w="12700" algn="ctr">
            <a:noFill/>
            <a:miter lim="800000"/>
          </a:ln>
        </p:spPr>
        <p:txBody>
          <a:bodyPr tIns="0" bIns="360000" anchor="ctr"/>
          <a:lstStyle/>
          <a:p>
            <a:pPr algn="ctr" eaLnBrk="1" hangingPunct="1">
              <a:spcBef>
                <a:spcPts val="2400"/>
              </a:spcBef>
              <a:buClr>
                <a:schemeClr val="accent1"/>
              </a:buClr>
              <a:buSzPct val="60000"/>
            </a:pPr>
            <a:r>
              <a:rPr lang="en-US" altLang="zh-CN" sz="3200" b="1" dirty="0">
                <a:solidFill>
                  <a:schemeClr val="accent2">
                    <a:lumMod val="50000"/>
                  </a:schemeClr>
                </a:solidFill>
                <a:latin typeface="微软雅黑" panose="020B0503020204020204" pitchFamily="34" charset="-122"/>
                <a:ea typeface="微软雅黑" panose="020B0503020204020204" pitchFamily="34" charset="-122"/>
                <a:cs typeface="Arial Unicode MS" panose="020B0604020202020204" pitchFamily="34" charset="-122"/>
              </a:rPr>
              <a:t>03</a:t>
            </a:r>
            <a:endParaRPr lang="zh-CN" altLang="en-US" sz="3200" b="1" dirty="0">
              <a:solidFill>
                <a:schemeClr val="accent2">
                  <a:lumMod val="50000"/>
                </a:scheme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4" name="矩形 13"/>
          <p:cNvSpPr/>
          <p:nvPr/>
        </p:nvSpPr>
        <p:spPr>
          <a:xfrm>
            <a:off x="3242565" y="2073368"/>
            <a:ext cx="5398770" cy="1323439"/>
          </a:xfrm>
          <a:prstGeom prst="rect">
            <a:avLst/>
          </a:prstGeom>
        </p:spPr>
        <p:txBody>
          <a:bodyPr wrap="square">
            <a:spAutoFit/>
          </a:bodyPr>
          <a:lstStyle/>
          <a:p>
            <a:pPr algn="l"/>
            <a:r>
              <a:rPr lang="zh-CN" altLang="en-US" sz="4000" dirty="0">
                <a:solidFill>
                  <a:schemeClr val="accent2">
                    <a:lumMod val="50000"/>
                  </a:schemeClr>
                </a:solidFill>
                <a:latin typeface="+mj-ea"/>
                <a:ea typeface="+mj-ea"/>
              </a:rPr>
              <a:t>功能验收</a:t>
            </a:r>
          </a:p>
          <a:p>
            <a:endParaRPr lang="zh-CN" altLang="en-US" sz="4000" b="1" dirty="0">
              <a:solidFill>
                <a:schemeClr val="accent2">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500"/>
                                        <p:tgtEl>
                                          <p:spTgt spid="12"/>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750"/>
                                        <p:tgtEl>
                                          <p:spTgt spid="11"/>
                                        </p:tgtEl>
                                      </p:cBhvr>
                                    </p:animEffect>
                                  </p:childTnLst>
                                </p:cTn>
                              </p:par>
                            </p:childTnLst>
                          </p:cTn>
                        </p:par>
                        <p:par>
                          <p:cTn id="12" fill="hold">
                            <p:stCondLst>
                              <p:cond delay="1500"/>
                            </p:stCondLst>
                            <p:childTnLst>
                              <p:par>
                                <p:cTn id="13" presetID="22" presetClass="entr" presetSubtype="1"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ppt_w</p:attrName>
                                        </p:attrNameLst>
                                      </p:cBhvr>
                                      <p:tavLst>
                                        <p:tav tm="0">
                                          <p:val>
                                            <p:fltVal val="0"/>
                                          </p:val>
                                        </p:tav>
                                        <p:tav tm="100000">
                                          <p:val>
                                            <p:strVal val="#ppt_w"/>
                                          </p:val>
                                        </p:tav>
                                      </p:tavLst>
                                    </p:anim>
                                    <p:anim calcmode="lin" valueType="num">
                                      <p:cBhvr>
                                        <p:cTn id="21" dur="500" fill="hold"/>
                                        <p:tgtEl>
                                          <p:spTgt spid="14"/>
                                        </p:tgtEl>
                                        <p:attrNameLst>
                                          <p:attrName>ppt_h</p:attrName>
                                        </p:attrNameLst>
                                      </p:cBhvr>
                                      <p:tavLst>
                                        <p:tav tm="0">
                                          <p:val>
                                            <p:fltVal val="0"/>
                                          </p:val>
                                        </p:tav>
                                        <p:tav tm="100000">
                                          <p:val>
                                            <p:strVal val="#ppt_h"/>
                                          </p:val>
                                        </p:tav>
                                      </p:tavLst>
                                    </p:anim>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bldLvl="0" animBg="1"/>
      <p:bldP spid="13" grpId="0" bldLvl="0" animBg="1"/>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8"/>
          <p:cNvSpPr/>
          <p:nvPr/>
        </p:nvSpPr>
        <p:spPr bwMode="auto">
          <a:xfrm>
            <a:off x="0" y="0"/>
            <a:ext cx="925195" cy="890270"/>
          </a:xfrm>
          <a:custGeom>
            <a:avLst/>
            <a:gdLst>
              <a:gd name="T0" fmla="*/ 0 w 993531"/>
              <a:gd name="T1" fmla="*/ 0 h 1011115"/>
              <a:gd name="T2" fmla="*/ 993775 w 993531"/>
              <a:gd name="T3" fmla="*/ 0 h 1011115"/>
              <a:gd name="T4" fmla="*/ 496888 w 993531"/>
              <a:gd name="T5" fmla="*/ 1011237 h 1011115"/>
              <a:gd name="T6" fmla="*/ 0 60000 65536"/>
              <a:gd name="T7" fmla="*/ 0 60000 65536"/>
              <a:gd name="T8" fmla="*/ 0 60000 65536"/>
              <a:gd name="T9" fmla="*/ 0 w 993531"/>
              <a:gd name="T10" fmla="*/ 0 h 1011115"/>
              <a:gd name="T11" fmla="*/ 993531 w 993531"/>
              <a:gd name="T12" fmla="*/ 1011115 h 1011115"/>
            </a:gdLst>
            <a:ahLst/>
            <a:cxnLst>
              <a:cxn ang="T6">
                <a:pos x="T0" y="T1"/>
              </a:cxn>
              <a:cxn ang="T7">
                <a:pos x="T2" y="T3"/>
              </a:cxn>
              <a:cxn ang="T8">
                <a:pos x="T4" y="T5"/>
              </a:cxn>
            </a:cxnLst>
            <a:rect l="T9" t="T10" r="T11" b="T12"/>
            <a:pathLst>
              <a:path w="993531" h="1011115">
                <a:moveTo>
                  <a:pt x="0" y="0"/>
                </a:moveTo>
                <a:lnTo>
                  <a:pt x="993531" y="0"/>
                </a:lnTo>
                <a:lnTo>
                  <a:pt x="496766" y="1011115"/>
                </a:lnTo>
                <a:lnTo>
                  <a:pt x="0" y="0"/>
                </a:lnTo>
                <a:close/>
              </a:path>
            </a:pathLst>
          </a:custGeom>
          <a:solidFill>
            <a:schemeClr val="bg1">
              <a:lumMod val="85000"/>
            </a:schemeClr>
          </a:solidFill>
          <a:ln w="12700" algn="ctr">
            <a:noFill/>
            <a:miter lim="800000"/>
          </a:ln>
        </p:spPr>
        <p:txBody>
          <a:bodyPr tIns="0" bIns="360000" anchor="ctr"/>
          <a:lstStyle/>
          <a:p>
            <a:pPr algn="ctr" eaLnBrk="1" hangingPunct="1">
              <a:spcBef>
                <a:spcPts val="2400"/>
              </a:spcBef>
              <a:buClr>
                <a:schemeClr val="accent1"/>
              </a:buClr>
              <a:buSzPct val="60000"/>
            </a:pPr>
            <a:r>
              <a:rPr lang="en-US" altLang="zh-CN" sz="3200" b="1" dirty="0">
                <a:solidFill>
                  <a:schemeClr val="accent2">
                    <a:lumMod val="50000"/>
                  </a:schemeClr>
                </a:solidFill>
                <a:latin typeface="微软雅黑" panose="020B0503020204020204" pitchFamily="34" charset="-122"/>
                <a:ea typeface="微软雅黑" panose="020B0503020204020204" pitchFamily="34" charset="-122"/>
                <a:cs typeface="Arial Unicode MS" panose="020B0604020202020204" pitchFamily="34" charset="-122"/>
              </a:rPr>
              <a:t>03</a:t>
            </a:r>
            <a:endParaRPr lang="zh-CN" altLang="en-US" sz="3200" b="1" dirty="0">
              <a:solidFill>
                <a:schemeClr val="accent2">
                  <a:lumMod val="50000"/>
                </a:scheme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 name="文本框 1"/>
          <p:cNvSpPr txBox="1"/>
          <p:nvPr/>
        </p:nvSpPr>
        <p:spPr>
          <a:xfrm>
            <a:off x="975995" y="276944"/>
            <a:ext cx="4424680" cy="398780"/>
          </a:xfrm>
          <a:prstGeom prst="rect">
            <a:avLst/>
          </a:prstGeom>
          <a:noFill/>
        </p:spPr>
        <p:txBody>
          <a:bodyPr wrap="square" rtlCol="0" anchor="t">
            <a:spAutoFit/>
          </a:bodyPr>
          <a:lstStyle/>
          <a:p>
            <a:r>
              <a:rPr lang="zh-CN" altLang="en-US" sz="2000" dirty="0">
                <a:solidFill>
                  <a:srgbClr val="1B4171"/>
                </a:solidFill>
                <a:sym typeface="+mn-ea"/>
              </a:rPr>
              <a:t>功能验收</a:t>
            </a:r>
            <a:r>
              <a:rPr lang="en-US" altLang="zh-CN" sz="2000" dirty="0">
                <a:solidFill>
                  <a:srgbClr val="1B4171"/>
                </a:solidFill>
                <a:sym typeface="+mn-ea"/>
              </a:rPr>
              <a:t>—</a:t>
            </a:r>
            <a:r>
              <a:rPr lang="zh-CN" altLang="en-US" sz="2000" dirty="0">
                <a:solidFill>
                  <a:srgbClr val="1B4171"/>
                </a:solidFill>
                <a:sym typeface="+mn-ea"/>
              </a:rPr>
              <a:t>模糊推理算法</a:t>
            </a:r>
          </a:p>
        </p:txBody>
      </p:sp>
      <p:sp>
        <p:nvSpPr>
          <p:cNvPr id="4" name="矩形 3"/>
          <p:cNvSpPr/>
          <p:nvPr/>
        </p:nvSpPr>
        <p:spPr>
          <a:xfrm>
            <a:off x="831770" y="1022104"/>
            <a:ext cx="1759030" cy="486233"/>
          </a:xfrm>
          <a:prstGeom prst="rect">
            <a:avLst/>
          </a:prstGeom>
          <a:solidFill>
            <a:srgbClr val="BFBF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14" name="直接连接符 13"/>
          <p:cNvCxnSpPr>
            <a:cxnSpLocks/>
          </p:cNvCxnSpPr>
          <p:nvPr/>
        </p:nvCxnSpPr>
        <p:spPr>
          <a:xfrm flipV="1">
            <a:off x="5516245" y="325119"/>
            <a:ext cx="2836864" cy="18415"/>
          </a:xfrm>
          <a:prstGeom prst="line">
            <a:avLst/>
          </a:prstGeom>
        </p:spPr>
        <p:style>
          <a:lnRef idx="1">
            <a:schemeClr val="dk1"/>
          </a:lnRef>
          <a:fillRef idx="0">
            <a:schemeClr val="dk1"/>
          </a:fillRef>
          <a:effectRef idx="0">
            <a:schemeClr val="dk1"/>
          </a:effectRef>
          <a:fontRef idx="minor">
            <a:schemeClr val="tx1"/>
          </a:fontRef>
        </p:style>
      </p:cxnSp>
      <p:sp>
        <p:nvSpPr>
          <p:cNvPr id="26" name="文本框 25"/>
          <p:cNvSpPr txBox="1"/>
          <p:nvPr/>
        </p:nvSpPr>
        <p:spPr>
          <a:xfrm>
            <a:off x="850542" y="1100935"/>
            <a:ext cx="1861503" cy="323165"/>
          </a:xfrm>
          <a:prstGeom prst="rect">
            <a:avLst/>
          </a:prstGeom>
          <a:noFill/>
        </p:spPr>
        <p:txBody>
          <a:bodyPr wrap="square" rtlCol="0">
            <a:spAutoFit/>
          </a:bodyPr>
          <a:lstStyle/>
          <a:p>
            <a:r>
              <a:rPr lang="zh-CN" altLang="en-US" sz="1500" dirty="0">
                <a:latin typeface="+mj-ea"/>
                <a:ea typeface="+mj-ea"/>
              </a:rPr>
              <a:t>温湿度火焰传感器</a:t>
            </a:r>
          </a:p>
        </p:txBody>
      </p:sp>
      <p:sp>
        <p:nvSpPr>
          <p:cNvPr id="8" name="右大括号 7">
            <a:extLst>
              <a:ext uri="{FF2B5EF4-FFF2-40B4-BE49-F238E27FC236}">
                <a16:creationId xmlns:a16="http://schemas.microsoft.com/office/drawing/2014/main" id="{37816A52-8B6E-44A0-856B-80A50EEEC60B}"/>
              </a:ext>
            </a:extLst>
          </p:cNvPr>
          <p:cNvSpPr/>
          <p:nvPr/>
        </p:nvSpPr>
        <p:spPr>
          <a:xfrm>
            <a:off x="2833291" y="1044124"/>
            <a:ext cx="235029" cy="41485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p>
        </p:txBody>
      </p:sp>
      <p:sp>
        <p:nvSpPr>
          <p:cNvPr id="22" name="文本框 21">
            <a:extLst>
              <a:ext uri="{FF2B5EF4-FFF2-40B4-BE49-F238E27FC236}">
                <a16:creationId xmlns:a16="http://schemas.microsoft.com/office/drawing/2014/main" id="{2AB2F3EA-E270-40C8-8867-7F3FB528914D}"/>
              </a:ext>
            </a:extLst>
          </p:cNvPr>
          <p:cNvSpPr txBox="1"/>
          <p:nvPr/>
        </p:nvSpPr>
        <p:spPr>
          <a:xfrm>
            <a:off x="3518337" y="834622"/>
            <a:ext cx="3995815" cy="825036"/>
          </a:xfrm>
          <a:prstGeom prst="rect">
            <a:avLst/>
          </a:prstGeom>
          <a:noFill/>
        </p:spPr>
        <p:txBody>
          <a:bodyPr wrap="square" rtlCol="0">
            <a:spAutoFit/>
          </a:bodyPr>
          <a:lstStyle/>
          <a:p>
            <a:r>
              <a:rPr lang="zh-CN" altLang="zh-CN" sz="1600" dirty="0">
                <a:latin typeface="+mj-ea"/>
                <a:ea typeface="+mj-ea"/>
              </a:rPr>
              <a:t>在较短的时间内，我们连续采集</a:t>
            </a:r>
            <a:r>
              <a:rPr lang="en-US" altLang="zh-CN" sz="1600" dirty="0">
                <a:latin typeface="+mj-ea"/>
                <a:ea typeface="+mj-ea"/>
              </a:rPr>
              <a:t>6</a:t>
            </a:r>
            <a:r>
              <a:rPr lang="zh-CN" altLang="zh-CN" sz="1600" dirty="0">
                <a:latin typeface="+mj-ea"/>
                <a:ea typeface="+mj-ea"/>
              </a:rPr>
              <a:t>次温湿度信息，并用数组存储信息</a:t>
            </a:r>
            <a:r>
              <a:rPr lang="zh-CN" altLang="en-US" sz="1600" dirty="0">
                <a:latin typeface="+mj-ea"/>
                <a:ea typeface="+mj-ea"/>
              </a:rPr>
              <a:t>，利用算式求其变化量</a:t>
            </a:r>
          </a:p>
        </p:txBody>
      </p:sp>
      <p:pic>
        <p:nvPicPr>
          <p:cNvPr id="7" name="图片 6">
            <a:extLst>
              <a:ext uri="{FF2B5EF4-FFF2-40B4-BE49-F238E27FC236}">
                <a16:creationId xmlns:a16="http://schemas.microsoft.com/office/drawing/2014/main" id="{8540B6EC-D88F-426E-A7C3-2AE447B22CA2}"/>
              </a:ext>
            </a:extLst>
          </p:cNvPr>
          <p:cNvPicPr>
            <a:picLocks noChangeAspect="1"/>
          </p:cNvPicPr>
          <p:nvPr/>
        </p:nvPicPr>
        <p:blipFill>
          <a:blip r:embed="rId2"/>
          <a:stretch>
            <a:fillRect/>
          </a:stretch>
        </p:blipFill>
        <p:spPr>
          <a:xfrm>
            <a:off x="934719" y="1919214"/>
            <a:ext cx="4581525" cy="514350"/>
          </a:xfrm>
          <a:prstGeom prst="rect">
            <a:avLst/>
          </a:prstGeom>
        </p:spPr>
      </p:pic>
      <p:pic>
        <p:nvPicPr>
          <p:cNvPr id="15" name="图片 14">
            <a:extLst>
              <a:ext uri="{FF2B5EF4-FFF2-40B4-BE49-F238E27FC236}">
                <a16:creationId xmlns:a16="http://schemas.microsoft.com/office/drawing/2014/main" id="{933C9DB9-B3A7-4F48-8FC5-E1E3B3B4196C}"/>
              </a:ext>
            </a:extLst>
          </p:cNvPr>
          <p:cNvPicPr>
            <a:picLocks noChangeAspect="1"/>
          </p:cNvPicPr>
          <p:nvPr/>
        </p:nvPicPr>
        <p:blipFill>
          <a:blip r:embed="rId3"/>
          <a:stretch>
            <a:fillRect/>
          </a:stretch>
        </p:blipFill>
        <p:spPr>
          <a:xfrm>
            <a:off x="975995" y="2675367"/>
            <a:ext cx="3476625" cy="2333625"/>
          </a:xfrm>
          <a:prstGeom prst="rect">
            <a:avLst/>
          </a:prstGeom>
        </p:spPr>
      </p:pic>
    </p:spTree>
    <p:extLst>
      <p:ext uri="{BB962C8B-B14F-4D97-AF65-F5344CB8AC3E}">
        <p14:creationId xmlns:p14="http://schemas.microsoft.com/office/powerpoint/2010/main" val="14454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down)">
                                      <p:cBhvr>
                                        <p:cTn id="15" dur="500"/>
                                        <p:tgtEl>
                                          <p:spTgt spid="2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down)">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randombar(horizontal)">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barn(inVertical)">
                                      <p:cBhvr>
                                        <p:cTn id="3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animBg="1"/>
      <p:bldP spid="26" grpId="0"/>
      <p:bldP spid="8" grpId="0" animBg="1"/>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8"/>
          <p:cNvSpPr/>
          <p:nvPr/>
        </p:nvSpPr>
        <p:spPr bwMode="auto">
          <a:xfrm>
            <a:off x="0" y="0"/>
            <a:ext cx="925195" cy="890270"/>
          </a:xfrm>
          <a:custGeom>
            <a:avLst/>
            <a:gdLst>
              <a:gd name="T0" fmla="*/ 0 w 993531"/>
              <a:gd name="T1" fmla="*/ 0 h 1011115"/>
              <a:gd name="T2" fmla="*/ 993775 w 993531"/>
              <a:gd name="T3" fmla="*/ 0 h 1011115"/>
              <a:gd name="T4" fmla="*/ 496888 w 993531"/>
              <a:gd name="T5" fmla="*/ 1011237 h 1011115"/>
              <a:gd name="T6" fmla="*/ 0 60000 65536"/>
              <a:gd name="T7" fmla="*/ 0 60000 65536"/>
              <a:gd name="T8" fmla="*/ 0 60000 65536"/>
              <a:gd name="T9" fmla="*/ 0 w 993531"/>
              <a:gd name="T10" fmla="*/ 0 h 1011115"/>
              <a:gd name="T11" fmla="*/ 993531 w 993531"/>
              <a:gd name="T12" fmla="*/ 1011115 h 1011115"/>
            </a:gdLst>
            <a:ahLst/>
            <a:cxnLst>
              <a:cxn ang="T6">
                <a:pos x="T0" y="T1"/>
              </a:cxn>
              <a:cxn ang="T7">
                <a:pos x="T2" y="T3"/>
              </a:cxn>
              <a:cxn ang="T8">
                <a:pos x="T4" y="T5"/>
              </a:cxn>
            </a:cxnLst>
            <a:rect l="T9" t="T10" r="T11" b="T12"/>
            <a:pathLst>
              <a:path w="993531" h="1011115">
                <a:moveTo>
                  <a:pt x="0" y="0"/>
                </a:moveTo>
                <a:lnTo>
                  <a:pt x="993531" y="0"/>
                </a:lnTo>
                <a:lnTo>
                  <a:pt x="496766" y="1011115"/>
                </a:lnTo>
                <a:lnTo>
                  <a:pt x="0" y="0"/>
                </a:lnTo>
                <a:close/>
              </a:path>
            </a:pathLst>
          </a:custGeom>
          <a:solidFill>
            <a:schemeClr val="bg1">
              <a:lumMod val="85000"/>
            </a:schemeClr>
          </a:solidFill>
          <a:ln w="12700" algn="ctr">
            <a:noFill/>
            <a:miter lim="800000"/>
          </a:ln>
        </p:spPr>
        <p:txBody>
          <a:bodyPr tIns="0" bIns="360000" anchor="ctr"/>
          <a:lstStyle/>
          <a:p>
            <a:pPr algn="ctr" eaLnBrk="1" hangingPunct="1">
              <a:spcBef>
                <a:spcPts val="2400"/>
              </a:spcBef>
              <a:buClr>
                <a:schemeClr val="accent1"/>
              </a:buClr>
              <a:buSzPct val="60000"/>
            </a:pPr>
            <a:r>
              <a:rPr lang="en-US" altLang="zh-CN" sz="3200" b="1" dirty="0">
                <a:solidFill>
                  <a:schemeClr val="accent2">
                    <a:lumMod val="50000"/>
                  </a:schemeClr>
                </a:solidFill>
                <a:latin typeface="微软雅黑" panose="020B0503020204020204" pitchFamily="34" charset="-122"/>
                <a:ea typeface="微软雅黑" panose="020B0503020204020204" pitchFamily="34" charset="-122"/>
                <a:cs typeface="Arial Unicode MS" panose="020B0604020202020204" pitchFamily="34" charset="-122"/>
              </a:rPr>
              <a:t>03</a:t>
            </a:r>
            <a:endParaRPr lang="zh-CN" altLang="en-US" sz="3200" b="1" dirty="0">
              <a:solidFill>
                <a:schemeClr val="accent2">
                  <a:lumMod val="50000"/>
                </a:scheme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 name="文本框 1"/>
          <p:cNvSpPr txBox="1"/>
          <p:nvPr/>
        </p:nvSpPr>
        <p:spPr>
          <a:xfrm>
            <a:off x="973850" y="335865"/>
            <a:ext cx="4424680" cy="398780"/>
          </a:xfrm>
          <a:prstGeom prst="rect">
            <a:avLst/>
          </a:prstGeom>
          <a:noFill/>
        </p:spPr>
        <p:txBody>
          <a:bodyPr wrap="square" rtlCol="0" anchor="t">
            <a:spAutoFit/>
          </a:bodyPr>
          <a:lstStyle/>
          <a:p>
            <a:r>
              <a:rPr lang="zh-CN" altLang="en-US" sz="2000" dirty="0">
                <a:solidFill>
                  <a:srgbClr val="1B4171"/>
                </a:solidFill>
                <a:sym typeface="+mn-ea"/>
              </a:rPr>
              <a:t>功能验收</a:t>
            </a:r>
            <a:r>
              <a:rPr lang="en-US" altLang="zh-CN" sz="2000" dirty="0">
                <a:solidFill>
                  <a:srgbClr val="1B4171"/>
                </a:solidFill>
                <a:sym typeface="+mn-ea"/>
              </a:rPr>
              <a:t>—</a:t>
            </a:r>
            <a:r>
              <a:rPr lang="zh-CN" altLang="en-US" sz="2000" dirty="0">
                <a:solidFill>
                  <a:srgbClr val="1B4171"/>
                </a:solidFill>
                <a:sym typeface="+mn-ea"/>
              </a:rPr>
              <a:t>模糊推理算法</a:t>
            </a:r>
          </a:p>
        </p:txBody>
      </p:sp>
      <p:sp>
        <p:nvSpPr>
          <p:cNvPr id="4" name="矩形 3"/>
          <p:cNvSpPr/>
          <p:nvPr/>
        </p:nvSpPr>
        <p:spPr>
          <a:xfrm>
            <a:off x="958690" y="961339"/>
            <a:ext cx="1677987" cy="739774"/>
          </a:xfrm>
          <a:prstGeom prst="rect">
            <a:avLst/>
          </a:prstGeom>
          <a:solidFill>
            <a:srgbClr val="BFBF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14" name="直接连接符 13"/>
          <p:cNvCxnSpPr>
            <a:cxnSpLocks/>
          </p:cNvCxnSpPr>
          <p:nvPr/>
        </p:nvCxnSpPr>
        <p:spPr>
          <a:xfrm flipV="1">
            <a:off x="5516245" y="325119"/>
            <a:ext cx="2836864" cy="18415"/>
          </a:xfrm>
          <a:prstGeom prst="line">
            <a:avLst/>
          </a:prstGeom>
        </p:spPr>
        <p:style>
          <a:lnRef idx="1">
            <a:schemeClr val="dk1"/>
          </a:lnRef>
          <a:fillRef idx="0">
            <a:schemeClr val="dk1"/>
          </a:fillRef>
          <a:effectRef idx="0">
            <a:schemeClr val="dk1"/>
          </a:effectRef>
          <a:fontRef idx="minor">
            <a:schemeClr val="tx1"/>
          </a:fontRef>
        </p:style>
      </p:cxnSp>
      <p:sp>
        <p:nvSpPr>
          <p:cNvPr id="26" name="文本框 25"/>
          <p:cNvSpPr txBox="1"/>
          <p:nvPr/>
        </p:nvSpPr>
        <p:spPr>
          <a:xfrm>
            <a:off x="943370" y="1323724"/>
            <a:ext cx="1677987" cy="307777"/>
          </a:xfrm>
          <a:prstGeom prst="rect">
            <a:avLst/>
          </a:prstGeom>
          <a:noFill/>
        </p:spPr>
        <p:txBody>
          <a:bodyPr wrap="square" rtlCol="0">
            <a:spAutoFit/>
          </a:bodyPr>
          <a:lstStyle/>
          <a:p>
            <a:r>
              <a:rPr lang="en-US" altLang="zh-CN" sz="1400" dirty="0">
                <a:latin typeface="+mj-ea"/>
                <a:ea typeface="+mj-ea"/>
              </a:rPr>
              <a:t>MQ-2 </a:t>
            </a:r>
            <a:r>
              <a:rPr lang="zh-CN" altLang="en-US" sz="1400" dirty="0">
                <a:latin typeface="+mj-ea"/>
                <a:ea typeface="+mj-ea"/>
              </a:rPr>
              <a:t>烟雾传感器</a:t>
            </a:r>
          </a:p>
        </p:txBody>
      </p:sp>
      <p:sp>
        <p:nvSpPr>
          <p:cNvPr id="28" name="文本框 27"/>
          <p:cNvSpPr txBox="1"/>
          <p:nvPr/>
        </p:nvSpPr>
        <p:spPr>
          <a:xfrm>
            <a:off x="811527" y="1015947"/>
            <a:ext cx="1835150" cy="307777"/>
          </a:xfrm>
          <a:prstGeom prst="rect">
            <a:avLst/>
          </a:prstGeom>
          <a:noFill/>
        </p:spPr>
        <p:txBody>
          <a:bodyPr wrap="square" rtlCol="0">
            <a:spAutoFit/>
          </a:bodyPr>
          <a:lstStyle/>
          <a:p>
            <a:r>
              <a:rPr lang="en-US" altLang="zh-CN" sz="1400" dirty="0"/>
              <a:t>   </a:t>
            </a:r>
            <a:r>
              <a:rPr lang="en-US" altLang="zh-CN" sz="1400" dirty="0">
                <a:latin typeface="+mj-ea"/>
                <a:ea typeface="+mj-ea"/>
              </a:rPr>
              <a:t>MQ-7  CO</a:t>
            </a:r>
            <a:r>
              <a:rPr lang="zh-CN" altLang="en-US" sz="1400" dirty="0">
                <a:latin typeface="+mj-ea"/>
                <a:ea typeface="+mj-ea"/>
              </a:rPr>
              <a:t>传感器</a:t>
            </a:r>
          </a:p>
        </p:txBody>
      </p:sp>
      <p:sp>
        <p:nvSpPr>
          <p:cNvPr id="8" name="右大括号 7">
            <a:extLst>
              <a:ext uri="{FF2B5EF4-FFF2-40B4-BE49-F238E27FC236}">
                <a16:creationId xmlns:a16="http://schemas.microsoft.com/office/drawing/2014/main" id="{37816A52-8B6E-44A0-856B-80A50EEEC60B}"/>
              </a:ext>
            </a:extLst>
          </p:cNvPr>
          <p:cNvSpPr/>
          <p:nvPr/>
        </p:nvSpPr>
        <p:spPr>
          <a:xfrm>
            <a:off x="2899251" y="978960"/>
            <a:ext cx="254000" cy="7045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p>
        </p:txBody>
      </p:sp>
      <p:sp>
        <p:nvSpPr>
          <p:cNvPr id="22" name="文本框 21">
            <a:extLst>
              <a:ext uri="{FF2B5EF4-FFF2-40B4-BE49-F238E27FC236}">
                <a16:creationId xmlns:a16="http://schemas.microsoft.com/office/drawing/2014/main" id="{2AB2F3EA-E270-40C8-8867-7F3FB528914D}"/>
              </a:ext>
            </a:extLst>
          </p:cNvPr>
          <p:cNvSpPr txBox="1"/>
          <p:nvPr/>
        </p:nvSpPr>
        <p:spPr>
          <a:xfrm>
            <a:off x="3446465" y="1041716"/>
            <a:ext cx="2999900" cy="605173"/>
          </a:xfrm>
          <a:prstGeom prst="rect">
            <a:avLst/>
          </a:prstGeom>
          <a:noFill/>
        </p:spPr>
        <p:txBody>
          <a:bodyPr wrap="square" rtlCol="0">
            <a:spAutoFit/>
          </a:bodyPr>
          <a:lstStyle/>
          <a:p>
            <a:r>
              <a:rPr lang="zh-CN" altLang="en-US" sz="1600" dirty="0">
                <a:latin typeface="+mj-ea"/>
                <a:ea typeface="+mj-ea"/>
              </a:rPr>
              <a:t>传感器更为敏感，测量的数值更加实时、准确</a:t>
            </a:r>
          </a:p>
        </p:txBody>
      </p:sp>
      <p:pic>
        <p:nvPicPr>
          <p:cNvPr id="35" name="图片 34">
            <a:extLst>
              <a:ext uri="{FF2B5EF4-FFF2-40B4-BE49-F238E27FC236}">
                <a16:creationId xmlns:a16="http://schemas.microsoft.com/office/drawing/2014/main" id="{B11C41AC-6B5A-4AB1-80EA-2D66F620C6B3}"/>
              </a:ext>
            </a:extLst>
          </p:cNvPr>
          <p:cNvPicPr>
            <a:picLocks noChangeAspect="1"/>
          </p:cNvPicPr>
          <p:nvPr/>
        </p:nvPicPr>
        <p:blipFill>
          <a:blip r:embed="rId2"/>
          <a:stretch>
            <a:fillRect/>
          </a:stretch>
        </p:blipFill>
        <p:spPr>
          <a:xfrm>
            <a:off x="925195" y="2036779"/>
            <a:ext cx="3857625" cy="476250"/>
          </a:xfrm>
          <a:prstGeom prst="rect">
            <a:avLst/>
          </a:prstGeom>
        </p:spPr>
      </p:pic>
      <p:pic>
        <p:nvPicPr>
          <p:cNvPr id="37" name="图片 36">
            <a:extLst>
              <a:ext uri="{FF2B5EF4-FFF2-40B4-BE49-F238E27FC236}">
                <a16:creationId xmlns:a16="http://schemas.microsoft.com/office/drawing/2014/main" id="{ACB06D8B-3BFD-4A09-BB53-E365F3D5EF30}"/>
              </a:ext>
            </a:extLst>
          </p:cNvPr>
          <p:cNvPicPr>
            <a:picLocks noChangeAspect="1"/>
          </p:cNvPicPr>
          <p:nvPr/>
        </p:nvPicPr>
        <p:blipFill>
          <a:blip r:embed="rId3"/>
          <a:stretch>
            <a:fillRect/>
          </a:stretch>
        </p:blipFill>
        <p:spPr>
          <a:xfrm>
            <a:off x="973850" y="2771468"/>
            <a:ext cx="3476625" cy="2333625"/>
          </a:xfrm>
          <a:prstGeom prst="rect">
            <a:avLst/>
          </a:prstGeom>
        </p:spPr>
      </p:pic>
    </p:spTree>
    <p:extLst>
      <p:ext uri="{BB962C8B-B14F-4D97-AF65-F5344CB8AC3E}">
        <p14:creationId xmlns:p14="http://schemas.microsoft.com/office/powerpoint/2010/main" val="237350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1000"/>
                                        <p:tgtEl>
                                          <p:spTgt spid="35"/>
                                        </p:tgtEl>
                                      </p:cBhvr>
                                    </p:animEffect>
                                    <p:anim calcmode="lin" valueType="num">
                                      <p:cBhvr>
                                        <p:cTn id="30" dur="1000" fill="hold"/>
                                        <p:tgtEl>
                                          <p:spTgt spid="35"/>
                                        </p:tgtEl>
                                        <p:attrNameLst>
                                          <p:attrName>ppt_x</p:attrName>
                                        </p:attrNameLst>
                                      </p:cBhvr>
                                      <p:tavLst>
                                        <p:tav tm="0">
                                          <p:val>
                                            <p:strVal val="#ppt_x"/>
                                          </p:val>
                                        </p:tav>
                                        <p:tav tm="100000">
                                          <p:val>
                                            <p:strVal val="#ppt_x"/>
                                          </p:val>
                                        </p:tav>
                                      </p:tavLst>
                                    </p:anim>
                                    <p:anim calcmode="lin" valueType="num">
                                      <p:cBhvr>
                                        <p:cTn id="31"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nodeType="click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wheel(1)">
                                      <p:cBhvr>
                                        <p:cTn id="36" dur="2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animBg="1"/>
      <p:bldP spid="26" grpId="0"/>
      <p:bldP spid="28" grpId="0"/>
      <p:bldP spid="8" grpId="0" animBg="1"/>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8"/>
          <p:cNvSpPr/>
          <p:nvPr/>
        </p:nvSpPr>
        <p:spPr bwMode="auto">
          <a:xfrm>
            <a:off x="0" y="0"/>
            <a:ext cx="925195" cy="890270"/>
          </a:xfrm>
          <a:custGeom>
            <a:avLst/>
            <a:gdLst>
              <a:gd name="T0" fmla="*/ 0 w 993531"/>
              <a:gd name="T1" fmla="*/ 0 h 1011115"/>
              <a:gd name="T2" fmla="*/ 993775 w 993531"/>
              <a:gd name="T3" fmla="*/ 0 h 1011115"/>
              <a:gd name="T4" fmla="*/ 496888 w 993531"/>
              <a:gd name="T5" fmla="*/ 1011237 h 1011115"/>
              <a:gd name="T6" fmla="*/ 0 60000 65536"/>
              <a:gd name="T7" fmla="*/ 0 60000 65536"/>
              <a:gd name="T8" fmla="*/ 0 60000 65536"/>
              <a:gd name="T9" fmla="*/ 0 w 993531"/>
              <a:gd name="T10" fmla="*/ 0 h 1011115"/>
              <a:gd name="T11" fmla="*/ 993531 w 993531"/>
              <a:gd name="T12" fmla="*/ 1011115 h 1011115"/>
            </a:gdLst>
            <a:ahLst/>
            <a:cxnLst>
              <a:cxn ang="T6">
                <a:pos x="T0" y="T1"/>
              </a:cxn>
              <a:cxn ang="T7">
                <a:pos x="T2" y="T3"/>
              </a:cxn>
              <a:cxn ang="T8">
                <a:pos x="T4" y="T5"/>
              </a:cxn>
            </a:cxnLst>
            <a:rect l="T9" t="T10" r="T11" b="T12"/>
            <a:pathLst>
              <a:path w="993531" h="1011115">
                <a:moveTo>
                  <a:pt x="0" y="0"/>
                </a:moveTo>
                <a:lnTo>
                  <a:pt x="993531" y="0"/>
                </a:lnTo>
                <a:lnTo>
                  <a:pt x="496766" y="1011115"/>
                </a:lnTo>
                <a:lnTo>
                  <a:pt x="0" y="0"/>
                </a:lnTo>
                <a:close/>
              </a:path>
            </a:pathLst>
          </a:custGeom>
          <a:solidFill>
            <a:schemeClr val="bg1">
              <a:lumMod val="85000"/>
            </a:schemeClr>
          </a:solidFill>
          <a:ln w="12700" algn="ctr">
            <a:noFill/>
            <a:miter lim="800000"/>
          </a:ln>
        </p:spPr>
        <p:txBody>
          <a:bodyPr tIns="0" bIns="360000" anchor="ctr"/>
          <a:lstStyle/>
          <a:p>
            <a:pPr algn="ctr" eaLnBrk="1" hangingPunct="1">
              <a:spcBef>
                <a:spcPts val="2400"/>
              </a:spcBef>
              <a:buClr>
                <a:schemeClr val="accent1"/>
              </a:buClr>
              <a:buSzPct val="60000"/>
            </a:pPr>
            <a:r>
              <a:rPr lang="en-US" altLang="zh-CN" sz="3200" b="1" dirty="0">
                <a:solidFill>
                  <a:schemeClr val="accent2">
                    <a:lumMod val="50000"/>
                  </a:schemeClr>
                </a:solidFill>
                <a:latin typeface="微软雅黑" panose="020B0503020204020204" pitchFamily="34" charset="-122"/>
                <a:ea typeface="微软雅黑" panose="020B0503020204020204" pitchFamily="34" charset="-122"/>
                <a:cs typeface="Arial Unicode MS" panose="020B0604020202020204" pitchFamily="34" charset="-122"/>
              </a:rPr>
              <a:t>03</a:t>
            </a:r>
            <a:endParaRPr lang="zh-CN" altLang="en-US" sz="3200" b="1" dirty="0">
              <a:solidFill>
                <a:schemeClr val="accent2">
                  <a:lumMod val="50000"/>
                </a:scheme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 name="文本框 1"/>
          <p:cNvSpPr txBox="1"/>
          <p:nvPr/>
        </p:nvSpPr>
        <p:spPr>
          <a:xfrm>
            <a:off x="925195" y="338558"/>
            <a:ext cx="4424680" cy="398780"/>
          </a:xfrm>
          <a:prstGeom prst="rect">
            <a:avLst/>
          </a:prstGeom>
          <a:noFill/>
        </p:spPr>
        <p:txBody>
          <a:bodyPr wrap="square" rtlCol="0" anchor="t">
            <a:spAutoFit/>
          </a:bodyPr>
          <a:lstStyle/>
          <a:p>
            <a:r>
              <a:rPr lang="zh-CN" altLang="en-US" sz="2000" dirty="0">
                <a:solidFill>
                  <a:srgbClr val="1B4171"/>
                </a:solidFill>
                <a:sym typeface="+mn-ea"/>
              </a:rPr>
              <a:t>功能验收</a:t>
            </a:r>
            <a:r>
              <a:rPr lang="en-US" altLang="zh-CN" sz="2000" dirty="0">
                <a:solidFill>
                  <a:srgbClr val="1B4171"/>
                </a:solidFill>
                <a:sym typeface="+mn-ea"/>
              </a:rPr>
              <a:t>—</a:t>
            </a:r>
            <a:r>
              <a:rPr lang="zh-CN" altLang="en-US" sz="2000" dirty="0">
                <a:solidFill>
                  <a:srgbClr val="1B4171"/>
                </a:solidFill>
                <a:sym typeface="+mn-ea"/>
              </a:rPr>
              <a:t>模糊推理算法</a:t>
            </a:r>
          </a:p>
        </p:txBody>
      </p:sp>
      <p:sp>
        <p:nvSpPr>
          <p:cNvPr id="4" name="矩形 3"/>
          <p:cNvSpPr/>
          <p:nvPr/>
        </p:nvSpPr>
        <p:spPr>
          <a:xfrm>
            <a:off x="831770" y="1381584"/>
            <a:ext cx="1677987" cy="476249"/>
          </a:xfrm>
          <a:prstGeom prst="rect">
            <a:avLst/>
          </a:prstGeom>
          <a:solidFill>
            <a:srgbClr val="BFBF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14" name="直接连接符 13"/>
          <p:cNvCxnSpPr>
            <a:cxnSpLocks/>
          </p:cNvCxnSpPr>
          <p:nvPr/>
        </p:nvCxnSpPr>
        <p:spPr>
          <a:xfrm flipV="1">
            <a:off x="5516245" y="325119"/>
            <a:ext cx="2836864" cy="18415"/>
          </a:xfrm>
          <a:prstGeom prst="line">
            <a:avLst/>
          </a:prstGeom>
        </p:spPr>
        <p:style>
          <a:lnRef idx="1">
            <a:schemeClr val="dk1"/>
          </a:lnRef>
          <a:fillRef idx="0">
            <a:schemeClr val="dk1"/>
          </a:fillRef>
          <a:effectRef idx="0">
            <a:schemeClr val="dk1"/>
          </a:effectRef>
          <a:fontRef idx="minor">
            <a:schemeClr val="tx1"/>
          </a:fontRef>
        </p:style>
      </p:cxnSp>
      <p:sp>
        <p:nvSpPr>
          <p:cNvPr id="26" name="文本框 25"/>
          <p:cNvSpPr txBox="1"/>
          <p:nvPr/>
        </p:nvSpPr>
        <p:spPr>
          <a:xfrm>
            <a:off x="1015286" y="1450431"/>
            <a:ext cx="1677987" cy="338554"/>
          </a:xfrm>
          <a:prstGeom prst="rect">
            <a:avLst/>
          </a:prstGeom>
          <a:noFill/>
        </p:spPr>
        <p:txBody>
          <a:bodyPr wrap="square" rtlCol="0">
            <a:spAutoFit/>
          </a:bodyPr>
          <a:lstStyle/>
          <a:p>
            <a:r>
              <a:rPr lang="zh-CN" altLang="en-US" sz="1600" dirty="0">
                <a:latin typeface="+mj-ea"/>
                <a:ea typeface="+mj-ea"/>
              </a:rPr>
              <a:t>火焰传感器</a:t>
            </a:r>
          </a:p>
        </p:txBody>
      </p:sp>
      <p:sp>
        <p:nvSpPr>
          <p:cNvPr id="8" name="右大括号 7">
            <a:extLst>
              <a:ext uri="{FF2B5EF4-FFF2-40B4-BE49-F238E27FC236}">
                <a16:creationId xmlns:a16="http://schemas.microsoft.com/office/drawing/2014/main" id="{37816A52-8B6E-44A0-856B-80A50EEEC60B}"/>
              </a:ext>
            </a:extLst>
          </p:cNvPr>
          <p:cNvSpPr/>
          <p:nvPr/>
        </p:nvSpPr>
        <p:spPr>
          <a:xfrm>
            <a:off x="2833291" y="1350414"/>
            <a:ext cx="255349" cy="58477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p>
        </p:txBody>
      </p:sp>
      <p:sp>
        <p:nvSpPr>
          <p:cNvPr id="22" name="文本框 21">
            <a:extLst>
              <a:ext uri="{FF2B5EF4-FFF2-40B4-BE49-F238E27FC236}">
                <a16:creationId xmlns:a16="http://schemas.microsoft.com/office/drawing/2014/main" id="{2AB2F3EA-E270-40C8-8867-7F3FB528914D}"/>
              </a:ext>
            </a:extLst>
          </p:cNvPr>
          <p:cNvSpPr txBox="1"/>
          <p:nvPr/>
        </p:nvSpPr>
        <p:spPr>
          <a:xfrm>
            <a:off x="3410825" y="1282620"/>
            <a:ext cx="3696015" cy="584775"/>
          </a:xfrm>
          <a:prstGeom prst="rect">
            <a:avLst/>
          </a:prstGeom>
          <a:noFill/>
        </p:spPr>
        <p:txBody>
          <a:bodyPr wrap="square" rtlCol="0">
            <a:spAutoFit/>
          </a:bodyPr>
          <a:lstStyle/>
          <a:p>
            <a:r>
              <a:rPr lang="zh-CN" altLang="zh-CN" sz="1600" dirty="0">
                <a:latin typeface="+mj-ea"/>
                <a:ea typeface="+mj-ea"/>
              </a:rPr>
              <a:t>传感器只能返回高低电平（且低电平为检测到火焰）</a:t>
            </a:r>
            <a:endParaRPr lang="zh-CN" altLang="en-US" sz="1600" dirty="0">
              <a:latin typeface="+mj-ea"/>
              <a:ea typeface="+mj-ea"/>
            </a:endParaRPr>
          </a:p>
        </p:txBody>
      </p:sp>
      <p:pic>
        <p:nvPicPr>
          <p:cNvPr id="6" name="图片 5">
            <a:extLst>
              <a:ext uri="{FF2B5EF4-FFF2-40B4-BE49-F238E27FC236}">
                <a16:creationId xmlns:a16="http://schemas.microsoft.com/office/drawing/2014/main" id="{0BD733C5-C51B-4771-86FD-016D3457AB45}"/>
              </a:ext>
            </a:extLst>
          </p:cNvPr>
          <p:cNvPicPr>
            <a:picLocks noChangeAspect="1"/>
          </p:cNvPicPr>
          <p:nvPr/>
        </p:nvPicPr>
        <p:blipFill>
          <a:blip r:embed="rId2"/>
          <a:stretch>
            <a:fillRect/>
          </a:stretch>
        </p:blipFill>
        <p:spPr>
          <a:xfrm>
            <a:off x="1008380" y="2885240"/>
            <a:ext cx="3476625" cy="1057275"/>
          </a:xfrm>
          <a:prstGeom prst="rect">
            <a:avLst/>
          </a:prstGeom>
        </p:spPr>
      </p:pic>
    </p:spTree>
    <p:extLst>
      <p:ext uri="{BB962C8B-B14F-4D97-AF65-F5344CB8AC3E}">
        <p14:creationId xmlns:p14="http://schemas.microsoft.com/office/powerpoint/2010/main" val="2177354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anim calcmode="lin" valueType="num">
                                      <p:cBhvr>
                                        <p:cTn id="18" dur="1000" fill="hold"/>
                                        <p:tgtEl>
                                          <p:spTgt spid="26"/>
                                        </p:tgtEl>
                                        <p:attrNameLst>
                                          <p:attrName>ppt_x</p:attrName>
                                        </p:attrNameLst>
                                      </p:cBhvr>
                                      <p:tavLst>
                                        <p:tav tm="0">
                                          <p:val>
                                            <p:strVal val="#ppt_x"/>
                                          </p:val>
                                        </p:tav>
                                        <p:tav tm="100000">
                                          <p:val>
                                            <p:strVal val="#ppt_x"/>
                                          </p:val>
                                        </p:tav>
                                      </p:tavLst>
                                    </p:anim>
                                    <p:anim calcmode="lin" valueType="num">
                                      <p:cBhvr>
                                        <p:cTn id="19" dur="1000" fill="hold"/>
                                        <p:tgtEl>
                                          <p:spTgt spid="2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1000"/>
                                        <p:tgtEl>
                                          <p:spTgt spid="22"/>
                                        </p:tgtEl>
                                      </p:cBhvr>
                                    </p:animEffect>
                                    <p:anim calcmode="lin" valueType="num">
                                      <p:cBhvr>
                                        <p:cTn id="28" dur="1000" fill="hold"/>
                                        <p:tgtEl>
                                          <p:spTgt spid="22"/>
                                        </p:tgtEl>
                                        <p:attrNameLst>
                                          <p:attrName>ppt_x</p:attrName>
                                        </p:attrNameLst>
                                      </p:cBhvr>
                                      <p:tavLst>
                                        <p:tav tm="0">
                                          <p:val>
                                            <p:strVal val="#ppt_x"/>
                                          </p:val>
                                        </p:tav>
                                        <p:tav tm="100000">
                                          <p:val>
                                            <p:strVal val="#ppt_x"/>
                                          </p:val>
                                        </p:tav>
                                      </p:tavLst>
                                    </p:anim>
                                    <p:anim calcmode="lin" valueType="num">
                                      <p:cBhvr>
                                        <p:cTn id="2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circle(in)">
                                      <p:cBhvr>
                                        <p:cTn id="34"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animBg="1"/>
      <p:bldP spid="26" grpId="0"/>
      <p:bldP spid="8" grpId="0" animBg="1"/>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8"/>
          <p:cNvSpPr/>
          <p:nvPr/>
        </p:nvSpPr>
        <p:spPr bwMode="auto">
          <a:xfrm>
            <a:off x="0" y="0"/>
            <a:ext cx="925195" cy="890270"/>
          </a:xfrm>
          <a:custGeom>
            <a:avLst/>
            <a:gdLst>
              <a:gd name="T0" fmla="*/ 0 w 993531"/>
              <a:gd name="T1" fmla="*/ 0 h 1011115"/>
              <a:gd name="T2" fmla="*/ 993775 w 993531"/>
              <a:gd name="T3" fmla="*/ 0 h 1011115"/>
              <a:gd name="T4" fmla="*/ 496888 w 993531"/>
              <a:gd name="T5" fmla="*/ 1011237 h 1011115"/>
              <a:gd name="T6" fmla="*/ 0 60000 65536"/>
              <a:gd name="T7" fmla="*/ 0 60000 65536"/>
              <a:gd name="T8" fmla="*/ 0 60000 65536"/>
              <a:gd name="T9" fmla="*/ 0 w 993531"/>
              <a:gd name="T10" fmla="*/ 0 h 1011115"/>
              <a:gd name="T11" fmla="*/ 993531 w 993531"/>
              <a:gd name="T12" fmla="*/ 1011115 h 1011115"/>
            </a:gdLst>
            <a:ahLst/>
            <a:cxnLst>
              <a:cxn ang="T6">
                <a:pos x="T0" y="T1"/>
              </a:cxn>
              <a:cxn ang="T7">
                <a:pos x="T2" y="T3"/>
              </a:cxn>
              <a:cxn ang="T8">
                <a:pos x="T4" y="T5"/>
              </a:cxn>
            </a:cxnLst>
            <a:rect l="T9" t="T10" r="T11" b="T12"/>
            <a:pathLst>
              <a:path w="993531" h="1011115">
                <a:moveTo>
                  <a:pt x="0" y="0"/>
                </a:moveTo>
                <a:lnTo>
                  <a:pt x="993531" y="0"/>
                </a:lnTo>
                <a:lnTo>
                  <a:pt x="496766" y="1011115"/>
                </a:lnTo>
                <a:lnTo>
                  <a:pt x="0" y="0"/>
                </a:lnTo>
                <a:close/>
              </a:path>
            </a:pathLst>
          </a:custGeom>
          <a:solidFill>
            <a:schemeClr val="bg1">
              <a:lumMod val="85000"/>
            </a:schemeClr>
          </a:solidFill>
          <a:ln w="12700" algn="ctr">
            <a:noFill/>
            <a:miter lim="800000"/>
          </a:ln>
        </p:spPr>
        <p:txBody>
          <a:bodyPr tIns="0" bIns="360000" anchor="ctr"/>
          <a:lstStyle/>
          <a:p>
            <a:pPr algn="ctr" eaLnBrk="1" hangingPunct="1">
              <a:spcBef>
                <a:spcPts val="2400"/>
              </a:spcBef>
              <a:buClr>
                <a:schemeClr val="accent1"/>
              </a:buClr>
              <a:buSzPct val="60000"/>
            </a:pPr>
            <a:r>
              <a:rPr lang="en-US" altLang="zh-CN" sz="3200" b="1" dirty="0">
                <a:solidFill>
                  <a:schemeClr val="accent2">
                    <a:lumMod val="50000"/>
                  </a:schemeClr>
                </a:solidFill>
                <a:latin typeface="微软雅黑" panose="020B0503020204020204" pitchFamily="34" charset="-122"/>
                <a:ea typeface="微软雅黑" panose="020B0503020204020204" pitchFamily="34" charset="-122"/>
                <a:cs typeface="Arial Unicode MS" panose="020B0604020202020204" pitchFamily="34" charset="-122"/>
              </a:rPr>
              <a:t>03</a:t>
            </a:r>
            <a:endParaRPr lang="zh-CN" altLang="en-US" sz="3200" b="1" dirty="0">
              <a:solidFill>
                <a:schemeClr val="accent2">
                  <a:lumMod val="50000"/>
                </a:scheme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 name="文本框 1"/>
          <p:cNvSpPr txBox="1"/>
          <p:nvPr/>
        </p:nvSpPr>
        <p:spPr>
          <a:xfrm>
            <a:off x="1008380" y="101600"/>
            <a:ext cx="4424680" cy="398780"/>
          </a:xfrm>
          <a:prstGeom prst="rect">
            <a:avLst/>
          </a:prstGeom>
          <a:noFill/>
        </p:spPr>
        <p:txBody>
          <a:bodyPr wrap="square" rtlCol="0" anchor="t">
            <a:spAutoFit/>
          </a:bodyPr>
          <a:lstStyle/>
          <a:p>
            <a:r>
              <a:rPr lang="zh-CN" altLang="en-US" sz="2000" dirty="0">
                <a:solidFill>
                  <a:srgbClr val="1B4171"/>
                </a:solidFill>
                <a:sym typeface="+mn-ea"/>
              </a:rPr>
              <a:t>功能验收</a:t>
            </a:r>
            <a:r>
              <a:rPr lang="en-US" altLang="zh-CN" sz="2000" dirty="0">
                <a:solidFill>
                  <a:srgbClr val="1B4171"/>
                </a:solidFill>
                <a:sym typeface="+mn-ea"/>
              </a:rPr>
              <a:t>—</a:t>
            </a:r>
            <a:r>
              <a:rPr lang="zh-CN" altLang="en-US" sz="2000" dirty="0">
                <a:solidFill>
                  <a:srgbClr val="1B4171"/>
                </a:solidFill>
                <a:sym typeface="+mn-ea"/>
              </a:rPr>
              <a:t>模糊推理算法</a:t>
            </a:r>
          </a:p>
        </p:txBody>
      </p:sp>
      <p:sp>
        <p:nvSpPr>
          <p:cNvPr id="23" name="文本框 22"/>
          <p:cNvSpPr txBox="1"/>
          <p:nvPr/>
        </p:nvSpPr>
        <p:spPr>
          <a:xfrm>
            <a:off x="1008380" y="500380"/>
            <a:ext cx="6245860" cy="861774"/>
          </a:xfrm>
          <a:prstGeom prst="rect">
            <a:avLst/>
          </a:prstGeom>
          <a:noFill/>
        </p:spPr>
        <p:txBody>
          <a:bodyPr wrap="square" rtlCol="0">
            <a:spAutoFit/>
          </a:bodyPr>
          <a:lstStyle/>
          <a:p>
            <a:r>
              <a:rPr lang="zh-CN" altLang="zh-CN" sz="1700" dirty="0">
                <a:latin typeface="Calibri" panose="020F0502020204030204" pitchFamily="34" charset="0"/>
                <a:ea typeface="宋体" panose="02010600030101010101" pitchFamily="2" charset="-122"/>
                <a:cs typeface="Times New Roman" panose="02020603050405020304" pitchFamily="18" charset="0"/>
              </a:rPr>
              <a:t>依据传感器的稳定性和可靠性，并通过层次分析法确定各个传感器在检测系统中权重（即可信度设定）：</a:t>
            </a:r>
            <a:r>
              <a:rPr lang="zh-CN" altLang="zh-CN" sz="1500" dirty="0">
                <a:latin typeface="+mj-ea"/>
                <a:ea typeface="+mj-ea"/>
                <a:cs typeface="Times New Roman" panose="02020603050405020304" pitchFamily="18" charset="0"/>
              </a:rPr>
              <a:t>温度为</a:t>
            </a:r>
            <a:r>
              <a:rPr lang="en-US" altLang="zh-CN" sz="1500" dirty="0">
                <a:latin typeface="+mj-ea"/>
                <a:ea typeface="+mj-ea"/>
                <a:cs typeface="Times New Roman" panose="02020603050405020304" pitchFamily="18" charset="0"/>
              </a:rPr>
              <a:t>0.25</a:t>
            </a:r>
            <a:r>
              <a:rPr lang="zh-CN" altLang="zh-CN" sz="1500" dirty="0">
                <a:latin typeface="+mj-ea"/>
                <a:ea typeface="+mj-ea"/>
                <a:cs typeface="Times New Roman" panose="02020603050405020304" pitchFamily="18" charset="0"/>
              </a:rPr>
              <a:t>，湿度为</a:t>
            </a:r>
            <a:r>
              <a:rPr lang="en-US" altLang="zh-CN" sz="1500" dirty="0">
                <a:latin typeface="+mj-ea"/>
                <a:ea typeface="+mj-ea"/>
                <a:cs typeface="Times New Roman" panose="02020603050405020304" pitchFamily="18" charset="0"/>
              </a:rPr>
              <a:t>0.1</a:t>
            </a:r>
            <a:r>
              <a:rPr lang="zh-CN" altLang="en-US" sz="1500" dirty="0">
                <a:latin typeface="+mj-ea"/>
                <a:ea typeface="+mj-ea"/>
                <a:cs typeface="Times New Roman" panose="02020603050405020304" pitchFamily="18" charset="0"/>
              </a:rPr>
              <a:t>，</a:t>
            </a:r>
            <a:r>
              <a:rPr lang="en-US" altLang="zh-CN" sz="1500" dirty="0">
                <a:latin typeface="+mj-ea"/>
                <a:ea typeface="+mj-ea"/>
                <a:cs typeface="Times New Roman" panose="02020603050405020304" pitchFamily="18" charset="0"/>
              </a:rPr>
              <a:t>    </a:t>
            </a:r>
            <a:r>
              <a:rPr lang="zh-CN" altLang="zh-CN" sz="1500" dirty="0">
                <a:latin typeface="+mj-ea"/>
                <a:ea typeface="+mj-ea"/>
                <a:cs typeface="Times New Roman" panose="02020603050405020304" pitchFamily="18" charset="0"/>
              </a:rPr>
              <a:t>烟雾为</a:t>
            </a:r>
            <a:r>
              <a:rPr lang="en-US" altLang="zh-CN" sz="1500" dirty="0">
                <a:latin typeface="+mj-ea"/>
                <a:ea typeface="+mj-ea"/>
                <a:cs typeface="Times New Roman" panose="02020603050405020304" pitchFamily="18" charset="0"/>
              </a:rPr>
              <a:t>0.25</a:t>
            </a:r>
            <a:r>
              <a:rPr lang="zh-CN" altLang="zh-CN" sz="1500" dirty="0">
                <a:latin typeface="+mj-ea"/>
                <a:ea typeface="+mj-ea"/>
                <a:cs typeface="Times New Roman" panose="02020603050405020304" pitchFamily="18" charset="0"/>
              </a:rPr>
              <a:t>，</a:t>
            </a:r>
            <a:r>
              <a:rPr lang="en-US" altLang="zh-CN" sz="1500" dirty="0">
                <a:latin typeface="+mj-ea"/>
                <a:ea typeface="+mj-ea"/>
                <a:cs typeface="Times New Roman" panose="02020603050405020304" pitchFamily="18" charset="0"/>
              </a:rPr>
              <a:t>CO</a:t>
            </a:r>
            <a:r>
              <a:rPr lang="zh-CN" altLang="zh-CN" sz="1500" dirty="0">
                <a:latin typeface="+mj-ea"/>
                <a:ea typeface="+mj-ea"/>
                <a:cs typeface="Times New Roman" panose="02020603050405020304" pitchFamily="18" charset="0"/>
              </a:rPr>
              <a:t>为</a:t>
            </a:r>
            <a:r>
              <a:rPr lang="en-US" altLang="zh-CN" sz="1500" dirty="0">
                <a:latin typeface="+mj-ea"/>
                <a:ea typeface="+mj-ea"/>
                <a:cs typeface="Times New Roman" panose="02020603050405020304" pitchFamily="18" charset="0"/>
              </a:rPr>
              <a:t>0.15</a:t>
            </a:r>
            <a:r>
              <a:rPr lang="zh-CN" altLang="zh-CN" sz="1500" dirty="0">
                <a:latin typeface="+mj-ea"/>
                <a:ea typeface="+mj-ea"/>
                <a:cs typeface="Times New Roman" panose="02020603050405020304" pitchFamily="18" charset="0"/>
              </a:rPr>
              <a:t>，火焰为</a:t>
            </a:r>
            <a:r>
              <a:rPr lang="en-US" altLang="zh-CN" sz="1500" dirty="0">
                <a:latin typeface="+mj-ea"/>
                <a:ea typeface="+mj-ea"/>
                <a:cs typeface="Times New Roman" panose="02020603050405020304" pitchFamily="18" charset="0"/>
              </a:rPr>
              <a:t>0.25</a:t>
            </a:r>
            <a:r>
              <a:rPr lang="zh-CN" altLang="en-US" sz="1600" dirty="0">
                <a:latin typeface="Calibri" panose="020F0502020204030204" pitchFamily="34" charset="0"/>
                <a:ea typeface="宋体" panose="02010600030101010101" pitchFamily="2" charset="-122"/>
                <a:cs typeface="Times New Roman" panose="02020603050405020304" pitchFamily="18" charset="0"/>
              </a:rPr>
              <a:t>。</a:t>
            </a:r>
            <a:endParaRPr lang="en-US" altLang="zh-CN" sz="1600" dirty="0">
              <a:latin typeface="Calibri" panose="020F0502020204030204" pitchFamily="34" charset="0"/>
              <a:ea typeface="宋体" panose="02010600030101010101" pitchFamily="2" charset="-122"/>
              <a:cs typeface="Times New Roman" panose="02020603050405020304" pitchFamily="18" charset="0"/>
            </a:endParaRPr>
          </a:p>
        </p:txBody>
      </p:sp>
      <p:pic>
        <p:nvPicPr>
          <p:cNvPr id="38" name="图片 37">
            <a:extLst>
              <a:ext uri="{FF2B5EF4-FFF2-40B4-BE49-F238E27FC236}">
                <a16:creationId xmlns:a16="http://schemas.microsoft.com/office/drawing/2014/main" id="{C96E4B4A-DE7A-4CD4-ACF1-914AD303F918}"/>
              </a:ext>
            </a:extLst>
          </p:cNvPr>
          <p:cNvPicPr>
            <a:picLocks noChangeAspect="1"/>
          </p:cNvPicPr>
          <p:nvPr/>
        </p:nvPicPr>
        <p:blipFill>
          <a:blip r:embed="rId2"/>
          <a:stretch>
            <a:fillRect/>
          </a:stretch>
        </p:blipFill>
        <p:spPr>
          <a:xfrm>
            <a:off x="731645" y="2379946"/>
            <a:ext cx="7403975" cy="2542032"/>
          </a:xfrm>
          <a:prstGeom prst="rect">
            <a:avLst/>
          </a:prstGeom>
        </p:spPr>
      </p:pic>
      <p:sp>
        <p:nvSpPr>
          <p:cNvPr id="39" name="文本框 38">
            <a:extLst>
              <a:ext uri="{FF2B5EF4-FFF2-40B4-BE49-F238E27FC236}">
                <a16:creationId xmlns:a16="http://schemas.microsoft.com/office/drawing/2014/main" id="{0EEE131E-ACF2-447E-9988-60D685C6CC56}"/>
              </a:ext>
            </a:extLst>
          </p:cNvPr>
          <p:cNvSpPr txBox="1"/>
          <p:nvPr/>
        </p:nvSpPr>
        <p:spPr>
          <a:xfrm>
            <a:off x="1008380" y="1447600"/>
            <a:ext cx="5826334" cy="877163"/>
          </a:xfrm>
          <a:prstGeom prst="rect">
            <a:avLst/>
          </a:prstGeom>
          <a:noFill/>
        </p:spPr>
        <p:txBody>
          <a:bodyPr wrap="square" rtlCol="0">
            <a:spAutoFit/>
          </a:bodyPr>
          <a:lstStyle/>
          <a:p>
            <a:r>
              <a:rPr lang="zh-CN" altLang="zh-CN" sz="1700" dirty="0">
                <a:latin typeface="Calibri" panose="020F0502020204030204" pitchFamily="34" charset="0"/>
                <a:ea typeface="宋体" panose="02010600030101010101" pitchFamily="2" charset="-122"/>
                <a:cs typeface="Times New Roman" panose="02020603050405020304" pitchFamily="18" charset="0"/>
              </a:rPr>
              <a:t>利用模糊推理公式，将可信度数列与隶属度数列相乘，即可得到有火灾的概率值。同样我们设定火灾概率阈值为</a:t>
            </a:r>
            <a:r>
              <a:rPr lang="en-US" altLang="zh-CN" sz="1700" dirty="0">
                <a:latin typeface="Calibri" panose="020F0502020204030204" pitchFamily="34" charset="0"/>
                <a:ea typeface="宋体" panose="02010600030101010101" pitchFamily="2" charset="-122"/>
                <a:cs typeface="Times New Roman" panose="02020603050405020304" pitchFamily="18" charset="0"/>
              </a:rPr>
              <a:t>0.7</a:t>
            </a:r>
            <a:r>
              <a:rPr lang="zh-CN" altLang="zh-CN" sz="1700" dirty="0">
                <a:latin typeface="Calibri" panose="020F0502020204030204" pitchFamily="34" charset="0"/>
                <a:ea typeface="宋体" panose="02010600030101010101" pitchFamily="2" charset="-122"/>
                <a:cs typeface="Times New Roman" panose="02020603050405020304" pitchFamily="18" charset="0"/>
              </a:rPr>
              <a:t>，即当得到的概率</a:t>
            </a:r>
            <a:r>
              <a:rPr lang="en-US" altLang="zh-CN" sz="1700" dirty="0">
                <a:latin typeface="Calibri" panose="020F0502020204030204" pitchFamily="34" charset="0"/>
                <a:ea typeface="宋体" panose="02010600030101010101" pitchFamily="2" charset="-122"/>
                <a:cs typeface="Times New Roman" panose="02020603050405020304" pitchFamily="18" charset="0"/>
              </a:rPr>
              <a:t>&gt;=0.7</a:t>
            </a:r>
            <a:r>
              <a:rPr lang="zh-CN" altLang="zh-CN" sz="1700" dirty="0">
                <a:latin typeface="Calibri" panose="020F0502020204030204" pitchFamily="34" charset="0"/>
                <a:ea typeface="宋体" panose="02010600030101010101" pitchFamily="2" charset="-122"/>
                <a:cs typeface="Times New Roman" panose="02020603050405020304" pitchFamily="18" charset="0"/>
              </a:rPr>
              <a:t>时，我们则确定为有火灾</a:t>
            </a:r>
            <a:r>
              <a:rPr lang="zh-CN" altLang="en-US" sz="1700" dirty="0">
                <a:latin typeface="Calibri" panose="020F0502020204030204" pitchFamily="34" charset="0"/>
                <a:ea typeface="宋体" panose="02010600030101010101" pitchFamily="2" charset="-122"/>
                <a:cs typeface="Times New Roman" panose="02020603050405020304" pitchFamily="18" charset="0"/>
              </a:rPr>
              <a:t>。</a:t>
            </a:r>
            <a:endParaRPr lang="en-US" altLang="zh-CN" sz="1700" dirty="0">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40366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additive="base">
                                        <p:cTn id="17" dur="500" fill="hold"/>
                                        <p:tgtEl>
                                          <p:spTgt spid="39"/>
                                        </p:tgtEl>
                                        <p:attrNameLst>
                                          <p:attrName>ppt_x</p:attrName>
                                        </p:attrNameLst>
                                      </p:cBhvr>
                                      <p:tavLst>
                                        <p:tav tm="0">
                                          <p:val>
                                            <p:strVal val="#ppt_x"/>
                                          </p:val>
                                        </p:tav>
                                        <p:tav tm="100000">
                                          <p:val>
                                            <p:strVal val="#ppt_x"/>
                                          </p:val>
                                        </p:tav>
                                      </p:tavLst>
                                    </p:anim>
                                    <p:anim calcmode="lin" valueType="num">
                                      <p:cBhvr additive="base">
                                        <p:cTn id="1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randombar(horizontal)">
                                      <p:cBhvr>
                                        <p:cTn id="2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3" grpId="0"/>
      <p:bldP spid="3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8"/>
          <p:cNvSpPr/>
          <p:nvPr/>
        </p:nvSpPr>
        <p:spPr bwMode="auto">
          <a:xfrm>
            <a:off x="0" y="0"/>
            <a:ext cx="925195" cy="890270"/>
          </a:xfrm>
          <a:custGeom>
            <a:avLst/>
            <a:gdLst>
              <a:gd name="T0" fmla="*/ 0 w 993531"/>
              <a:gd name="T1" fmla="*/ 0 h 1011115"/>
              <a:gd name="T2" fmla="*/ 993775 w 993531"/>
              <a:gd name="T3" fmla="*/ 0 h 1011115"/>
              <a:gd name="T4" fmla="*/ 496888 w 993531"/>
              <a:gd name="T5" fmla="*/ 1011237 h 1011115"/>
              <a:gd name="T6" fmla="*/ 0 60000 65536"/>
              <a:gd name="T7" fmla="*/ 0 60000 65536"/>
              <a:gd name="T8" fmla="*/ 0 60000 65536"/>
              <a:gd name="T9" fmla="*/ 0 w 993531"/>
              <a:gd name="T10" fmla="*/ 0 h 1011115"/>
              <a:gd name="T11" fmla="*/ 993531 w 993531"/>
              <a:gd name="T12" fmla="*/ 1011115 h 1011115"/>
            </a:gdLst>
            <a:ahLst/>
            <a:cxnLst>
              <a:cxn ang="T6">
                <a:pos x="T0" y="T1"/>
              </a:cxn>
              <a:cxn ang="T7">
                <a:pos x="T2" y="T3"/>
              </a:cxn>
              <a:cxn ang="T8">
                <a:pos x="T4" y="T5"/>
              </a:cxn>
            </a:cxnLst>
            <a:rect l="T9" t="T10" r="T11" b="T12"/>
            <a:pathLst>
              <a:path w="993531" h="1011115">
                <a:moveTo>
                  <a:pt x="0" y="0"/>
                </a:moveTo>
                <a:lnTo>
                  <a:pt x="993531" y="0"/>
                </a:lnTo>
                <a:lnTo>
                  <a:pt x="496766" y="1011115"/>
                </a:lnTo>
                <a:lnTo>
                  <a:pt x="0" y="0"/>
                </a:lnTo>
                <a:close/>
              </a:path>
            </a:pathLst>
          </a:custGeom>
          <a:solidFill>
            <a:schemeClr val="bg1">
              <a:lumMod val="85000"/>
            </a:schemeClr>
          </a:solidFill>
          <a:ln w="12700" algn="ctr">
            <a:noFill/>
            <a:miter lim="800000"/>
          </a:ln>
        </p:spPr>
        <p:txBody>
          <a:bodyPr tIns="0" bIns="360000" anchor="ctr"/>
          <a:lstStyle/>
          <a:p>
            <a:pPr algn="ctr" eaLnBrk="1" hangingPunct="1">
              <a:spcBef>
                <a:spcPts val="2400"/>
              </a:spcBef>
              <a:buClr>
                <a:schemeClr val="accent1"/>
              </a:buClr>
              <a:buSzPct val="60000"/>
            </a:pPr>
            <a:r>
              <a:rPr lang="en-US" altLang="zh-CN" sz="3200" b="1" dirty="0">
                <a:solidFill>
                  <a:schemeClr val="accent2">
                    <a:lumMod val="50000"/>
                  </a:schemeClr>
                </a:solidFill>
                <a:latin typeface="微软雅黑" panose="020B0503020204020204" pitchFamily="34" charset="-122"/>
                <a:ea typeface="微软雅黑" panose="020B0503020204020204" pitchFamily="34" charset="-122"/>
                <a:cs typeface="Arial Unicode MS" panose="020B0604020202020204" pitchFamily="34" charset="-122"/>
              </a:rPr>
              <a:t>03</a:t>
            </a:r>
            <a:endParaRPr lang="zh-CN" altLang="en-US" sz="3200" b="1" dirty="0">
              <a:solidFill>
                <a:schemeClr val="accent2">
                  <a:lumMod val="50000"/>
                </a:scheme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 name="文本框 1"/>
          <p:cNvSpPr txBox="1"/>
          <p:nvPr/>
        </p:nvSpPr>
        <p:spPr>
          <a:xfrm>
            <a:off x="1008380" y="101600"/>
            <a:ext cx="4424680" cy="398780"/>
          </a:xfrm>
          <a:prstGeom prst="rect">
            <a:avLst/>
          </a:prstGeom>
          <a:noFill/>
        </p:spPr>
        <p:txBody>
          <a:bodyPr wrap="square" rtlCol="0" anchor="t">
            <a:spAutoFit/>
          </a:bodyPr>
          <a:lstStyle/>
          <a:p>
            <a:r>
              <a:rPr lang="zh-CN" altLang="en-US" sz="2000" dirty="0">
                <a:solidFill>
                  <a:srgbClr val="1B4171"/>
                </a:solidFill>
                <a:sym typeface="+mn-ea"/>
              </a:rPr>
              <a:t>功能验收</a:t>
            </a:r>
            <a:r>
              <a:rPr lang="en-US" altLang="zh-CN" sz="2000" dirty="0">
                <a:solidFill>
                  <a:srgbClr val="1B4171"/>
                </a:solidFill>
                <a:sym typeface="+mn-ea"/>
              </a:rPr>
              <a:t>—</a:t>
            </a:r>
            <a:r>
              <a:rPr lang="zh-CN" altLang="en-US" sz="2000" dirty="0">
                <a:solidFill>
                  <a:srgbClr val="1B4171"/>
                </a:solidFill>
                <a:sym typeface="+mn-ea"/>
              </a:rPr>
              <a:t>算法验证</a:t>
            </a:r>
          </a:p>
        </p:txBody>
      </p:sp>
      <p:sp>
        <p:nvSpPr>
          <p:cNvPr id="23" name="文本框 22"/>
          <p:cNvSpPr txBox="1"/>
          <p:nvPr/>
        </p:nvSpPr>
        <p:spPr>
          <a:xfrm>
            <a:off x="1008380" y="678180"/>
            <a:ext cx="6532288" cy="830997"/>
          </a:xfrm>
          <a:prstGeom prst="rect">
            <a:avLst/>
          </a:prstGeom>
          <a:noFill/>
        </p:spPr>
        <p:txBody>
          <a:bodyPr wrap="square" rtlCol="0">
            <a:spAutoFit/>
          </a:bodyPr>
          <a:lstStyle/>
          <a:p>
            <a:r>
              <a:rPr lang="zh-CN" altLang="zh-CN" sz="1600" dirty="0">
                <a:effectLst/>
                <a:latin typeface="Calibri" panose="020F0502020204030204" pitchFamily="34" charset="0"/>
                <a:ea typeface="宋体" panose="02010600030101010101" pitchFamily="2" charset="-122"/>
                <a:cs typeface="Times New Roman" panose="02020603050405020304" pitchFamily="18" charset="0"/>
              </a:rPr>
              <a:t>为避免有误差，我们另外设定一个传感器信息叠加的算法，即</a:t>
            </a:r>
            <a:r>
              <a:rPr lang="zh-CN" altLang="zh-CN" sz="1500" dirty="0">
                <a:latin typeface="+mj-ea"/>
                <a:ea typeface="+mj-ea"/>
                <a:cs typeface="Times New Roman" panose="02020603050405020304" pitchFamily="18" charset="0"/>
              </a:rPr>
              <a:t>设定初值</a:t>
            </a:r>
            <a:r>
              <a:rPr lang="en-US" altLang="zh-CN" sz="1500" dirty="0">
                <a:latin typeface="+mj-ea"/>
                <a:ea typeface="+mj-ea"/>
                <a:cs typeface="Times New Roman" panose="02020603050405020304" pitchFamily="18" charset="0"/>
              </a:rPr>
              <a:t>m=0</a:t>
            </a:r>
            <a:r>
              <a:rPr lang="zh-CN" altLang="zh-CN" sz="1500" dirty="0">
                <a:latin typeface="+mj-ea"/>
                <a:ea typeface="+mj-ea"/>
                <a:cs typeface="Times New Roman" panose="02020603050405020304" pitchFamily="18" charset="0"/>
              </a:rPr>
              <a:t>，当符合一个报警信息，</a:t>
            </a:r>
            <a:r>
              <a:rPr lang="en-US" altLang="zh-CN" sz="1500" dirty="0">
                <a:latin typeface="+mj-ea"/>
                <a:ea typeface="+mj-ea"/>
                <a:cs typeface="Times New Roman" panose="02020603050405020304" pitchFamily="18" charset="0"/>
              </a:rPr>
              <a:t>m</a:t>
            </a:r>
            <a:r>
              <a:rPr lang="zh-CN" altLang="zh-CN" sz="1500" dirty="0">
                <a:latin typeface="+mj-ea"/>
                <a:ea typeface="+mj-ea"/>
                <a:cs typeface="Times New Roman" panose="02020603050405020304" pitchFamily="18" charset="0"/>
              </a:rPr>
              <a:t>自增</a:t>
            </a:r>
            <a:r>
              <a:rPr lang="en-US" altLang="zh-CN" sz="1500" dirty="0">
                <a:latin typeface="+mj-ea"/>
                <a:ea typeface="+mj-ea"/>
                <a:cs typeface="Times New Roman" panose="02020603050405020304" pitchFamily="18" charset="0"/>
              </a:rPr>
              <a:t>1</a:t>
            </a:r>
            <a:r>
              <a:rPr lang="zh-CN" altLang="zh-CN" sz="1500" dirty="0">
                <a:latin typeface="+mj-ea"/>
                <a:ea typeface="+mj-ea"/>
                <a:cs typeface="Times New Roman" panose="02020603050405020304" pitchFamily="18" charset="0"/>
              </a:rPr>
              <a:t>，最后判断，若</a:t>
            </a:r>
            <a:r>
              <a:rPr lang="en-US" altLang="zh-CN" sz="1500" dirty="0">
                <a:latin typeface="+mj-ea"/>
                <a:ea typeface="+mj-ea"/>
                <a:cs typeface="Times New Roman" panose="02020603050405020304" pitchFamily="18" charset="0"/>
              </a:rPr>
              <a:t>m&gt;=4</a:t>
            </a:r>
            <a:r>
              <a:rPr lang="en-US" altLang="zh-CN" sz="1600" dirty="0">
                <a:latin typeface="Calibri" panose="020F0502020204030204" pitchFamily="34" charset="0"/>
                <a:ea typeface="宋体" panose="02010600030101010101" pitchFamily="2" charset="-122"/>
                <a:cs typeface="Times New Roman" panose="02020603050405020304" pitchFamily="18" charset="0"/>
              </a:rPr>
              <a:t>(</a:t>
            </a:r>
            <a:r>
              <a:rPr lang="zh-CN" altLang="zh-CN" sz="1600" dirty="0">
                <a:latin typeface="Calibri" panose="020F0502020204030204" pitchFamily="34" charset="0"/>
                <a:ea typeface="宋体" panose="02010600030101010101" pitchFamily="2" charset="-122"/>
                <a:cs typeface="Times New Roman" panose="02020603050405020304" pitchFamily="18" charset="0"/>
              </a:rPr>
              <a:t>即至少有四个传感器发出报警信息了</a:t>
            </a:r>
            <a:r>
              <a:rPr lang="en-US" altLang="zh-CN" sz="1600" dirty="0">
                <a:latin typeface="Calibri" panose="020F0502020204030204" pitchFamily="34" charset="0"/>
                <a:ea typeface="宋体" panose="02010600030101010101" pitchFamily="2" charset="-122"/>
                <a:cs typeface="Times New Roman" panose="02020603050405020304" pitchFamily="18" charset="0"/>
              </a:rPr>
              <a:t>)</a:t>
            </a:r>
            <a:r>
              <a:rPr lang="zh-CN" altLang="zh-CN" sz="1600" dirty="0">
                <a:latin typeface="Calibri" panose="020F0502020204030204" pitchFamily="34" charset="0"/>
                <a:ea typeface="宋体" panose="02010600030101010101" pitchFamily="2" charset="-122"/>
                <a:cs typeface="Times New Roman" panose="02020603050405020304" pitchFamily="18" charset="0"/>
              </a:rPr>
              <a:t>，则确定为有火灾。</a:t>
            </a:r>
            <a:endParaRPr lang="en-US" altLang="zh-CN" sz="1600" dirty="0">
              <a:latin typeface="Calibri" panose="020F0502020204030204" pitchFamily="34" charset="0"/>
              <a:ea typeface="宋体" panose="02010600030101010101" pitchFamily="2" charset="-122"/>
              <a:cs typeface="Times New Roman" panose="02020603050405020304" pitchFamily="18" charset="0"/>
            </a:endParaRPr>
          </a:p>
        </p:txBody>
      </p:sp>
      <p:pic>
        <p:nvPicPr>
          <p:cNvPr id="12" name="图片 11">
            <a:extLst>
              <a:ext uri="{FF2B5EF4-FFF2-40B4-BE49-F238E27FC236}">
                <a16:creationId xmlns:a16="http://schemas.microsoft.com/office/drawing/2014/main" id="{CAA44F0F-84E3-470E-B64A-072B631E37F1}"/>
              </a:ext>
            </a:extLst>
          </p:cNvPr>
          <p:cNvPicPr>
            <a:picLocks noChangeAspect="1"/>
          </p:cNvPicPr>
          <p:nvPr/>
        </p:nvPicPr>
        <p:blipFill>
          <a:blip r:embed="rId2"/>
          <a:stretch>
            <a:fillRect/>
          </a:stretch>
        </p:blipFill>
        <p:spPr>
          <a:xfrm>
            <a:off x="5017979" y="2365613"/>
            <a:ext cx="1561577" cy="1817773"/>
          </a:xfrm>
          <a:prstGeom prst="rect">
            <a:avLst/>
          </a:prstGeom>
        </p:spPr>
      </p:pic>
      <p:pic>
        <p:nvPicPr>
          <p:cNvPr id="14" name="图片 13">
            <a:extLst>
              <a:ext uri="{FF2B5EF4-FFF2-40B4-BE49-F238E27FC236}">
                <a16:creationId xmlns:a16="http://schemas.microsoft.com/office/drawing/2014/main" id="{8ECDEF1C-1958-40D9-8B04-D689984DD598}"/>
              </a:ext>
            </a:extLst>
          </p:cNvPr>
          <p:cNvPicPr>
            <a:picLocks noChangeAspect="1"/>
          </p:cNvPicPr>
          <p:nvPr/>
        </p:nvPicPr>
        <p:blipFill>
          <a:blip r:embed="rId3"/>
          <a:stretch>
            <a:fillRect/>
          </a:stretch>
        </p:blipFill>
        <p:spPr>
          <a:xfrm>
            <a:off x="1587806" y="1569377"/>
            <a:ext cx="1664420" cy="3574123"/>
          </a:xfrm>
          <a:prstGeom prst="rect">
            <a:avLst/>
          </a:prstGeom>
        </p:spPr>
      </p:pic>
    </p:spTree>
    <p:extLst>
      <p:ext uri="{BB962C8B-B14F-4D97-AF65-F5344CB8AC3E}">
        <p14:creationId xmlns:p14="http://schemas.microsoft.com/office/powerpoint/2010/main" val="356442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arn(inVertic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heel(1)">
                                      <p:cBhvr>
                                        <p:cTn id="22"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8"/>
          <p:cNvSpPr/>
          <p:nvPr/>
        </p:nvSpPr>
        <p:spPr bwMode="auto">
          <a:xfrm>
            <a:off x="0" y="0"/>
            <a:ext cx="925195" cy="890270"/>
          </a:xfrm>
          <a:custGeom>
            <a:avLst/>
            <a:gdLst>
              <a:gd name="T0" fmla="*/ 0 w 993531"/>
              <a:gd name="T1" fmla="*/ 0 h 1011115"/>
              <a:gd name="T2" fmla="*/ 993775 w 993531"/>
              <a:gd name="T3" fmla="*/ 0 h 1011115"/>
              <a:gd name="T4" fmla="*/ 496888 w 993531"/>
              <a:gd name="T5" fmla="*/ 1011237 h 1011115"/>
              <a:gd name="T6" fmla="*/ 0 60000 65536"/>
              <a:gd name="T7" fmla="*/ 0 60000 65536"/>
              <a:gd name="T8" fmla="*/ 0 60000 65536"/>
              <a:gd name="T9" fmla="*/ 0 w 993531"/>
              <a:gd name="T10" fmla="*/ 0 h 1011115"/>
              <a:gd name="T11" fmla="*/ 993531 w 993531"/>
              <a:gd name="T12" fmla="*/ 1011115 h 1011115"/>
            </a:gdLst>
            <a:ahLst/>
            <a:cxnLst>
              <a:cxn ang="T6">
                <a:pos x="T0" y="T1"/>
              </a:cxn>
              <a:cxn ang="T7">
                <a:pos x="T2" y="T3"/>
              </a:cxn>
              <a:cxn ang="T8">
                <a:pos x="T4" y="T5"/>
              </a:cxn>
            </a:cxnLst>
            <a:rect l="T9" t="T10" r="T11" b="T12"/>
            <a:pathLst>
              <a:path w="993531" h="1011115">
                <a:moveTo>
                  <a:pt x="0" y="0"/>
                </a:moveTo>
                <a:lnTo>
                  <a:pt x="993531" y="0"/>
                </a:lnTo>
                <a:lnTo>
                  <a:pt x="496766" y="1011115"/>
                </a:lnTo>
                <a:lnTo>
                  <a:pt x="0" y="0"/>
                </a:lnTo>
                <a:close/>
              </a:path>
            </a:pathLst>
          </a:custGeom>
          <a:solidFill>
            <a:schemeClr val="bg1">
              <a:lumMod val="85000"/>
            </a:schemeClr>
          </a:solidFill>
          <a:ln w="12700" algn="ctr">
            <a:noFill/>
            <a:miter lim="800000"/>
          </a:ln>
        </p:spPr>
        <p:txBody>
          <a:bodyPr tIns="0" bIns="360000" anchor="ctr"/>
          <a:lstStyle/>
          <a:p>
            <a:pPr algn="ctr" eaLnBrk="1" hangingPunct="1">
              <a:spcBef>
                <a:spcPts val="2400"/>
              </a:spcBef>
              <a:buClr>
                <a:schemeClr val="accent1"/>
              </a:buClr>
              <a:buSzPct val="60000"/>
            </a:pPr>
            <a:r>
              <a:rPr lang="en-US" altLang="zh-CN" sz="3200" b="1" dirty="0">
                <a:solidFill>
                  <a:schemeClr val="accent2">
                    <a:lumMod val="50000"/>
                  </a:schemeClr>
                </a:solidFill>
                <a:latin typeface="微软雅黑" panose="020B0503020204020204" pitchFamily="34" charset="-122"/>
                <a:ea typeface="微软雅黑" panose="020B0503020204020204" pitchFamily="34" charset="-122"/>
                <a:cs typeface="Arial Unicode MS" panose="020B0604020202020204" pitchFamily="34" charset="-122"/>
              </a:rPr>
              <a:t>03</a:t>
            </a:r>
            <a:endParaRPr lang="zh-CN" altLang="en-US" sz="3200" b="1" dirty="0">
              <a:solidFill>
                <a:schemeClr val="accent2">
                  <a:lumMod val="50000"/>
                </a:scheme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 name="文本框 1"/>
          <p:cNvSpPr txBox="1"/>
          <p:nvPr/>
        </p:nvSpPr>
        <p:spPr>
          <a:xfrm>
            <a:off x="1008380" y="101600"/>
            <a:ext cx="4424680" cy="398780"/>
          </a:xfrm>
          <a:prstGeom prst="rect">
            <a:avLst/>
          </a:prstGeom>
          <a:noFill/>
        </p:spPr>
        <p:txBody>
          <a:bodyPr wrap="square" rtlCol="0" anchor="t">
            <a:spAutoFit/>
          </a:bodyPr>
          <a:lstStyle/>
          <a:p>
            <a:r>
              <a:rPr lang="zh-CN" altLang="en-US" sz="2000" dirty="0">
                <a:solidFill>
                  <a:srgbClr val="1B4171"/>
                </a:solidFill>
                <a:sym typeface="+mn-ea"/>
              </a:rPr>
              <a:t>功能验收</a:t>
            </a:r>
            <a:r>
              <a:rPr lang="en-US" altLang="zh-CN" sz="2000" dirty="0">
                <a:solidFill>
                  <a:srgbClr val="1B4171"/>
                </a:solidFill>
                <a:sym typeface="+mn-ea"/>
              </a:rPr>
              <a:t>--</a:t>
            </a:r>
            <a:r>
              <a:rPr lang="zh-CN" altLang="en-US" sz="2000" dirty="0">
                <a:solidFill>
                  <a:srgbClr val="1B4171"/>
                </a:solidFill>
                <a:sym typeface="+mn-ea"/>
              </a:rPr>
              <a:t>功能模块说明</a:t>
            </a:r>
          </a:p>
        </p:txBody>
      </p:sp>
      <p:sp>
        <p:nvSpPr>
          <p:cNvPr id="4" name="矩形 3"/>
          <p:cNvSpPr/>
          <p:nvPr/>
        </p:nvSpPr>
        <p:spPr>
          <a:xfrm>
            <a:off x="819150" y="2188845"/>
            <a:ext cx="1672590" cy="555625"/>
          </a:xfrm>
          <a:prstGeom prst="rect">
            <a:avLst/>
          </a:prstGeom>
          <a:solidFill>
            <a:srgbClr val="BFBF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325495" y="1625600"/>
            <a:ext cx="1627505" cy="555625"/>
          </a:xfrm>
          <a:prstGeom prst="rect">
            <a:avLst/>
          </a:prstGeom>
          <a:solidFill>
            <a:srgbClr val="BFBF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920740" y="689610"/>
            <a:ext cx="1627505" cy="555625"/>
          </a:xfrm>
          <a:prstGeom prst="rect">
            <a:avLst/>
          </a:prstGeom>
          <a:solidFill>
            <a:srgbClr val="BFBF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920740" y="1726565"/>
            <a:ext cx="1627505" cy="555625"/>
          </a:xfrm>
          <a:prstGeom prst="rect">
            <a:avLst/>
          </a:prstGeom>
          <a:solidFill>
            <a:srgbClr val="BFBF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920740" y="2744470"/>
            <a:ext cx="1627505" cy="555625"/>
          </a:xfrm>
          <a:prstGeom prst="rect">
            <a:avLst/>
          </a:prstGeom>
          <a:solidFill>
            <a:srgbClr val="BFBF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920740" y="3839845"/>
            <a:ext cx="1627505" cy="555625"/>
          </a:xfrm>
          <a:prstGeom prst="rect">
            <a:avLst/>
          </a:prstGeom>
          <a:solidFill>
            <a:srgbClr val="BFBF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a:stCxn id="4" idx="3"/>
          </p:cNvCxnSpPr>
          <p:nvPr/>
        </p:nvCxnSpPr>
        <p:spPr>
          <a:xfrm>
            <a:off x="2491740" y="2466975"/>
            <a:ext cx="2878455" cy="12700"/>
          </a:xfrm>
          <a:prstGeom prst="line">
            <a:avLst/>
          </a:prstGeom>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a:off x="5347335" y="913130"/>
            <a:ext cx="15240" cy="3248025"/>
          </a:xfrm>
          <a:prstGeom prst="line">
            <a:avLst/>
          </a:prstGeom>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flipV="1">
            <a:off x="5324475" y="906145"/>
            <a:ext cx="596265" cy="6985"/>
          </a:xfrm>
          <a:prstGeom prst="line">
            <a:avLst/>
          </a:prstGeom>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a:off x="5362575" y="2000885"/>
            <a:ext cx="558165" cy="6350"/>
          </a:xfrm>
          <a:prstGeom prst="line">
            <a:avLst/>
          </a:prstGeom>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flipV="1">
            <a:off x="5339715" y="3060700"/>
            <a:ext cx="581025" cy="12700"/>
          </a:xfrm>
          <a:prstGeom prst="line">
            <a:avLst/>
          </a:prstGeom>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flipV="1">
            <a:off x="5362575" y="4153535"/>
            <a:ext cx="555625" cy="7620"/>
          </a:xfrm>
          <a:prstGeom prst="line">
            <a:avLst/>
          </a:prstGeom>
        </p:spPr>
        <p:style>
          <a:lnRef idx="1">
            <a:schemeClr val="dk1"/>
          </a:lnRef>
          <a:fillRef idx="0">
            <a:schemeClr val="dk1"/>
          </a:fillRef>
          <a:effectRef idx="0">
            <a:schemeClr val="dk1"/>
          </a:effectRef>
          <a:fontRef idx="minor">
            <a:schemeClr val="tx1"/>
          </a:fontRef>
        </p:style>
      </p:cxnSp>
      <p:cxnSp>
        <p:nvCxnSpPr>
          <p:cNvPr id="20" name="直接连接符 19"/>
          <p:cNvCxnSpPr>
            <a:stCxn id="9" idx="2"/>
          </p:cNvCxnSpPr>
          <p:nvPr/>
        </p:nvCxnSpPr>
        <p:spPr>
          <a:xfrm flipH="1">
            <a:off x="4136390" y="2181225"/>
            <a:ext cx="3175" cy="283210"/>
          </a:xfrm>
          <a:prstGeom prst="line">
            <a:avLst/>
          </a:prstGeom>
        </p:spPr>
        <p:style>
          <a:lnRef idx="1">
            <a:schemeClr val="dk1"/>
          </a:lnRef>
          <a:fillRef idx="0">
            <a:schemeClr val="dk1"/>
          </a:fillRef>
          <a:effectRef idx="0">
            <a:schemeClr val="dk1"/>
          </a:effectRef>
          <a:fontRef idx="minor">
            <a:schemeClr val="tx1"/>
          </a:fontRef>
        </p:style>
      </p:cxnSp>
      <p:sp>
        <p:nvSpPr>
          <p:cNvPr id="21" name="文本框 20"/>
          <p:cNvSpPr txBox="1"/>
          <p:nvPr/>
        </p:nvSpPr>
        <p:spPr>
          <a:xfrm>
            <a:off x="758190" y="2324100"/>
            <a:ext cx="1732915" cy="299085"/>
          </a:xfrm>
          <a:prstGeom prst="rect">
            <a:avLst/>
          </a:prstGeom>
          <a:noFill/>
        </p:spPr>
        <p:txBody>
          <a:bodyPr wrap="square" rtlCol="0">
            <a:spAutoFit/>
          </a:bodyPr>
          <a:lstStyle/>
          <a:p>
            <a:r>
              <a:rPr lang="en-US" altLang="zh-CN" dirty="0"/>
              <a:t>HC-06</a:t>
            </a:r>
            <a:r>
              <a:rPr lang="zh-CN" altLang="en-US" dirty="0"/>
              <a:t>蓝牙控制模块</a:t>
            </a:r>
          </a:p>
        </p:txBody>
      </p:sp>
      <p:sp>
        <p:nvSpPr>
          <p:cNvPr id="23" name="文本框 22"/>
          <p:cNvSpPr txBox="1"/>
          <p:nvPr/>
        </p:nvSpPr>
        <p:spPr>
          <a:xfrm>
            <a:off x="3419475" y="1650365"/>
            <a:ext cx="1437005" cy="506730"/>
          </a:xfrm>
          <a:prstGeom prst="rect">
            <a:avLst/>
          </a:prstGeom>
          <a:noFill/>
        </p:spPr>
        <p:txBody>
          <a:bodyPr wrap="square" rtlCol="0">
            <a:spAutoFit/>
          </a:bodyPr>
          <a:lstStyle/>
          <a:p>
            <a:pPr algn="ctr"/>
            <a:r>
              <a:rPr lang="en-US" altLang="zh-CN" dirty="0">
                <a:latin typeface="黑体" panose="02010609060101010101" charset="-122"/>
                <a:ea typeface="黑体" panose="02010609060101010101" charset="-122"/>
                <a:cs typeface="黑体" panose="02010609060101010101" charset="-122"/>
                <a:sym typeface="+mn-ea"/>
              </a:rPr>
              <a:t>Arduino</a:t>
            </a:r>
            <a:endParaRPr lang="en-US" altLang="zh-CN" dirty="0">
              <a:solidFill>
                <a:schemeClr val="tx1"/>
              </a:solidFill>
              <a:latin typeface="黑体" panose="02010609060101010101" charset="-122"/>
              <a:ea typeface="黑体" panose="02010609060101010101" charset="-122"/>
              <a:cs typeface="黑体" panose="02010609060101010101" charset="-122"/>
            </a:endParaRPr>
          </a:p>
          <a:p>
            <a:pPr algn="ctr"/>
            <a:r>
              <a:rPr lang="zh-CN" altLang="en-US" dirty="0">
                <a:latin typeface="黑体" panose="02010609060101010101" charset="-122"/>
                <a:ea typeface="黑体" panose="02010609060101010101" charset="-122"/>
                <a:cs typeface="黑体" panose="02010609060101010101" charset="-122"/>
                <a:sym typeface="+mn-ea"/>
              </a:rPr>
              <a:t>核心控制</a:t>
            </a:r>
            <a:endParaRPr lang="en-US" altLang="zh-CN">
              <a:latin typeface="黑体" panose="02010609060101010101" charset="-122"/>
              <a:ea typeface="黑体" panose="02010609060101010101" charset="-122"/>
              <a:cs typeface="黑体" panose="02010609060101010101" charset="-122"/>
            </a:endParaRPr>
          </a:p>
        </p:txBody>
      </p:sp>
      <p:sp>
        <p:nvSpPr>
          <p:cNvPr id="25" name="文本框 24"/>
          <p:cNvSpPr txBox="1"/>
          <p:nvPr/>
        </p:nvSpPr>
        <p:spPr>
          <a:xfrm>
            <a:off x="6153785" y="1882140"/>
            <a:ext cx="1202055" cy="299085"/>
          </a:xfrm>
          <a:prstGeom prst="rect">
            <a:avLst/>
          </a:prstGeom>
          <a:noFill/>
        </p:spPr>
        <p:txBody>
          <a:bodyPr wrap="square" rtlCol="0">
            <a:spAutoFit/>
          </a:bodyPr>
          <a:lstStyle/>
          <a:p>
            <a:r>
              <a:rPr lang="zh-CN" altLang="en-US"/>
              <a:t>火焰传感器</a:t>
            </a:r>
          </a:p>
        </p:txBody>
      </p:sp>
      <p:sp>
        <p:nvSpPr>
          <p:cNvPr id="26" name="文本框 25"/>
          <p:cNvSpPr txBox="1"/>
          <p:nvPr/>
        </p:nvSpPr>
        <p:spPr>
          <a:xfrm>
            <a:off x="5986780" y="844550"/>
            <a:ext cx="1520825" cy="299085"/>
          </a:xfrm>
          <a:prstGeom prst="rect">
            <a:avLst/>
          </a:prstGeom>
          <a:noFill/>
        </p:spPr>
        <p:txBody>
          <a:bodyPr wrap="square" rtlCol="0">
            <a:spAutoFit/>
          </a:bodyPr>
          <a:lstStyle/>
          <a:p>
            <a:r>
              <a:rPr lang="en-US" altLang="zh-CN"/>
              <a:t>MQ2-</a:t>
            </a:r>
            <a:r>
              <a:rPr lang="zh-CN" altLang="en-US"/>
              <a:t>烟雾传感器</a:t>
            </a:r>
          </a:p>
        </p:txBody>
      </p:sp>
      <p:sp>
        <p:nvSpPr>
          <p:cNvPr id="27" name="文本框 26"/>
          <p:cNvSpPr txBox="1"/>
          <p:nvPr/>
        </p:nvSpPr>
        <p:spPr>
          <a:xfrm>
            <a:off x="5835015" y="2917825"/>
            <a:ext cx="1767840" cy="299085"/>
          </a:xfrm>
          <a:prstGeom prst="rect">
            <a:avLst/>
          </a:prstGeom>
          <a:noFill/>
        </p:spPr>
        <p:txBody>
          <a:bodyPr wrap="square" rtlCol="0">
            <a:spAutoFit/>
          </a:bodyPr>
          <a:lstStyle/>
          <a:p>
            <a:r>
              <a:rPr lang="en-US" altLang="zh-CN"/>
              <a:t>DHT11</a:t>
            </a:r>
            <a:r>
              <a:rPr lang="zh-CN" altLang="en-US"/>
              <a:t>温湿度传感器</a:t>
            </a:r>
          </a:p>
        </p:txBody>
      </p:sp>
      <p:sp>
        <p:nvSpPr>
          <p:cNvPr id="28" name="文本框 27"/>
          <p:cNvSpPr txBox="1"/>
          <p:nvPr/>
        </p:nvSpPr>
        <p:spPr>
          <a:xfrm>
            <a:off x="5835015" y="4027170"/>
            <a:ext cx="1835150" cy="299085"/>
          </a:xfrm>
          <a:prstGeom prst="rect">
            <a:avLst/>
          </a:prstGeom>
          <a:noFill/>
        </p:spPr>
        <p:txBody>
          <a:bodyPr wrap="square" rtlCol="0">
            <a:spAutoFit/>
          </a:bodyPr>
          <a:lstStyle/>
          <a:p>
            <a:r>
              <a:rPr lang="en-US" altLang="zh-CN"/>
              <a:t>   MQ-7  CO</a:t>
            </a:r>
            <a:r>
              <a:rPr lang="zh-CN" altLang="en-US"/>
              <a:t>传感器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randombar(horizontal)">
                                      <p:cBhvr>
                                        <p:cTn id="15" dur="500"/>
                                        <p:tgtEl>
                                          <p:spTgt spid="9"/>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randombar(horizontal)">
                                      <p:cBhvr>
                                        <p:cTn id="18" dur="500"/>
                                        <p:tgtEl>
                                          <p:spTgt spid="10"/>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randombar(horizontal)">
                                      <p:cBhvr>
                                        <p:cTn id="21" dur="500"/>
                                        <p:tgtEl>
                                          <p:spTgt spid="11"/>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randombar(horizontal)">
                                      <p:cBhvr>
                                        <p:cTn id="24" dur="500"/>
                                        <p:tgtEl>
                                          <p:spTgt spid="12"/>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randombar(horizontal)">
                                      <p:cBhvr>
                                        <p:cTn id="27" dur="500"/>
                                        <p:tgtEl>
                                          <p:spTgt spid="13"/>
                                        </p:tgtEl>
                                      </p:cBhvr>
                                    </p:animEffect>
                                  </p:childTnLst>
                                </p:cTn>
                              </p:par>
                              <p:par>
                                <p:cTn id="28" presetID="14" presetClass="entr" presetSubtype="1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randombar(horizontal)">
                                      <p:cBhvr>
                                        <p:cTn id="30" dur="500"/>
                                        <p:tgtEl>
                                          <p:spTgt spid="14"/>
                                        </p:tgtEl>
                                      </p:cBhvr>
                                    </p:animEffect>
                                  </p:childTnLst>
                                </p:cTn>
                              </p:par>
                              <p:par>
                                <p:cTn id="31" presetID="14" presetClass="entr" presetSubtype="1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randombar(horizontal)">
                                      <p:cBhvr>
                                        <p:cTn id="33" dur="500"/>
                                        <p:tgtEl>
                                          <p:spTgt spid="15"/>
                                        </p:tgtEl>
                                      </p:cBhvr>
                                    </p:animEffect>
                                  </p:childTnLst>
                                </p:cTn>
                              </p:par>
                              <p:par>
                                <p:cTn id="34" presetID="14" presetClass="entr" presetSubtype="10"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randombar(horizontal)">
                                      <p:cBhvr>
                                        <p:cTn id="36" dur="500"/>
                                        <p:tgtEl>
                                          <p:spTgt spid="16"/>
                                        </p:tgtEl>
                                      </p:cBhvr>
                                    </p:animEffect>
                                  </p:childTnLst>
                                </p:cTn>
                              </p:par>
                              <p:par>
                                <p:cTn id="37" presetID="14" presetClass="entr" presetSubtype="1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randombar(horizontal)">
                                      <p:cBhvr>
                                        <p:cTn id="39" dur="500"/>
                                        <p:tgtEl>
                                          <p:spTgt spid="17"/>
                                        </p:tgtEl>
                                      </p:cBhvr>
                                    </p:animEffect>
                                  </p:childTnLst>
                                </p:cTn>
                              </p:par>
                              <p:par>
                                <p:cTn id="40" presetID="14" presetClass="entr" presetSubtype="10" fill="hold"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randombar(horizontal)">
                                      <p:cBhvr>
                                        <p:cTn id="42" dur="500"/>
                                        <p:tgtEl>
                                          <p:spTgt spid="18"/>
                                        </p:tgtEl>
                                      </p:cBhvr>
                                    </p:animEffect>
                                  </p:childTnLst>
                                </p:cTn>
                              </p:par>
                              <p:par>
                                <p:cTn id="43" presetID="14" presetClass="entr" presetSubtype="1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randombar(horizontal)">
                                      <p:cBhvr>
                                        <p:cTn id="45" dur="500"/>
                                        <p:tgtEl>
                                          <p:spTgt spid="19"/>
                                        </p:tgtEl>
                                      </p:cBhvr>
                                    </p:animEffect>
                                  </p:childTnLst>
                                </p:cTn>
                              </p:par>
                              <p:par>
                                <p:cTn id="46" presetID="14" presetClass="entr" presetSubtype="10" fill="hold"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randombar(horizontal)">
                                      <p:cBhvr>
                                        <p:cTn id="48" dur="500"/>
                                        <p:tgtEl>
                                          <p:spTgt spid="20"/>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randombar(horizontal)">
                                      <p:cBhvr>
                                        <p:cTn id="51" dur="500"/>
                                        <p:tgtEl>
                                          <p:spTgt spid="23"/>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randombar(horizontal)">
                                      <p:cBhvr>
                                        <p:cTn id="54" dur="500"/>
                                        <p:tgtEl>
                                          <p:spTgt spid="25"/>
                                        </p:tgtEl>
                                      </p:cBhvr>
                                    </p:animEffect>
                                  </p:childTnLst>
                                </p:cTn>
                              </p:par>
                              <p:par>
                                <p:cTn id="55" presetID="14" presetClass="entr" presetSubtype="1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randombar(horizontal)">
                                      <p:cBhvr>
                                        <p:cTn id="57" dur="500"/>
                                        <p:tgtEl>
                                          <p:spTgt spid="26"/>
                                        </p:tgtEl>
                                      </p:cBhvr>
                                    </p:animEffect>
                                  </p:childTnLst>
                                </p:cTn>
                              </p:par>
                              <p:par>
                                <p:cTn id="58" presetID="14" presetClass="entr" presetSubtype="10" fill="hold" grpId="0" nodeType="with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randombar(horizontal)">
                                      <p:cBhvr>
                                        <p:cTn id="60" dur="500"/>
                                        <p:tgtEl>
                                          <p:spTgt spid="27"/>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randombar(horizontal)">
                                      <p:cBhvr>
                                        <p:cTn id="6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animBg="1"/>
      <p:bldP spid="9" grpId="0" animBg="1"/>
      <p:bldP spid="10" grpId="0" animBg="1"/>
      <p:bldP spid="11" grpId="0" animBg="1"/>
      <p:bldP spid="12" grpId="0" animBg="1"/>
      <p:bldP spid="13" grpId="0" animBg="1"/>
      <p:bldP spid="23" grpId="0"/>
      <p:bldP spid="25" grpId="0"/>
      <p:bldP spid="26" grpId="0"/>
      <p:bldP spid="27" grpId="0"/>
      <p:bldP spid="2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8"/>
          <p:cNvSpPr/>
          <p:nvPr/>
        </p:nvSpPr>
        <p:spPr bwMode="auto">
          <a:xfrm>
            <a:off x="0" y="0"/>
            <a:ext cx="925195" cy="890270"/>
          </a:xfrm>
          <a:custGeom>
            <a:avLst/>
            <a:gdLst>
              <a:gd name="T0" fmla="*/ 0 w 993531"/>
              <a:gd name="T1" fmla="*/ 0 h 1011115"/>
              <a:gd name="T2" fmla="*/ 993775 w 993531"/>
              <a:gd name="T3" fmla="*/ 0 h 1011115"/>
              <a:gd name="T4" fmla="*/ 496888 w 993531"/>
              <a:gd name="T5" fmla="*/ 1011237 h 1011115"/>
              <a:gd name="T6" fmla="*/ 0 60000 65536"/>
              <a:gd name="T7" fmla="*/ 0 60000 65536"/>
              <a:gd name="T8" fmla="*/ 0 60000 65536"/>
              <a:gd name="T9" fmla="*/ 0 w 993531"/>
              <a:gd name="T10" fmla="*/ 0 h 1011115"/>
              <a:gd name="T11" fmla="*/ 993531 w 993531"/>
              <a:gd name="T12" fmla="*/ 1011115 h 1011115"/>
            </a:gdLst>
            <a:ahLst/>
            <a:cxnLst>
              <a:cxn ang="T6">
                <a:pos x="T0" y="T1"/>
              </a:cxn>
              <a:cxn ang="T7">
                <a:pos x="T2" y="T3"/>
              </a:cxn>
              <a:cxn ang="T8">
                <a:pos x="T4" y="T5"/>
              </a:cxn>
            </a:cxnLst>
            <a:rect l="T9" t="T10" r="T11" b="T12"/>
            <a:pathLst>
              <a:path w="993531" h="1011115">
                <a:moveTo>
                  <a:pt x="0" y="0"/>
                </a:moveTo>
                <a:lnTo>
                  <a:pt x="993531" y="0"/>
                </a:lnTo>
                <a:lnTo>
                  <a:pt x="496766" y="1011115"/>
                </a:lnTo>
                <a:lnTo>
                  <a:pt x="0" y="0"/>
                </a:lnTo>
                <a:close/>
              </a:path>
            </a:pathLst>
          </a:custGeom>
          <a:solidFill>
            <a:schemeClr val="bg1">
              <a:lumMod val="85000"/>
            </a:schemeClr>
          </a:solidFill>
          <a:ln w="12700" algn="ctr">
            <a:noFill/>
            <a:miter lim="800000"/>
          </a:ln>
        </p:spPr>
        <p:txBody>
          <a:bodyPr tIns="0" bIns="360000" anchor="ctr"/>
          <a:lstStyle/>
          <a:p>
            <a:pPr marL="0" marR="0" lvl="0" indent="0" algn="ctr" defTabSz="685800" rtl="0" eaLnBrk="1" fontAlgn="auto" latinLnBrk="0" hangingPunct="1">
              <a:lnSpc>
                <a:spcPct val="100000"/>
              </a:lnSpc>
              <a:spcBef>
                <a:spcPts val="2400"/>
              </a:spcBef>
              <a:spcAft>
                <a:spcPts val="0"/>
              </a:spcAft>
              <a:buClr>
                <a:srgbClr val="31B6FD"/>
              </a:buClr>
              <a:buSzPct val="60000"/>
              <a:buFontTx/>
              <a:buNone/>
              <a:tabLst/>
              <a:defRPr/>
            </a:pPr>
            <a:r>
              <a:rPr kumimoji="0" lang="en-US" altLang="zh-CN" sz="3200" b="1" i="0" u="none" strike="noStrike" kern="1200" cap="none" spc="0" normalizeH="0" baseline="0" noProof="0" dirty="0">
                <a:ln>
                  <a:noFill/>
                </a:ln>
                <a:solidFill>
                  <a:srgbClr val="4584D3">
                    <a:lumMod val="50000"/>
                  </a:srgbClr>
                </a:solidFill>
                <a:effectLst/>
                <a:uLnTx/>
                <a:uFillTx/>
                <a:latin typeface="微软雅黑" panose="020B0503020204020204" pitchFamily="34" charset="-122"/>
                <a:ea typeface="微软雅黑" panose="020B0503020204020204" pitchFamily="34" charset="-122"/>
                <a:cs typeface="Arial Unicode MS" panose="020B0604020202020204" pitchFamily="34" charset="-122"/>
              </a:rPr>
              <a:t>03</a:t>
            </a:r>
            <a:endParaRPr kumimoji="0" lang="zh-CN" altLang="en-US" sz="3200" b="1" i="0" u="none" strike="noStrike" kern="1200" cap="none" spc="0" normalizeH="0" baseline="0" noProof="0" dirty="0">
              <a:ln>
                <a:noFill/>
              </a:ln>
              <a:solidFill>
                <a:srgbClr val="4584D3">
                  <a:lumMod val="50000"/>
                </a:srgbClr>
              </a:solidFill>
              <a:effectLst/>
              <a:uLnTx/>
              <a:uFillTx/>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4" name="文本框 3"/>
          <p:cNvSpPr txBox="1"/>
          <p:nvPr/>
        </p:nvSpPr>
        <p:spPr>
          <a:xfrm>
            <a:off x="1079500" y="121285"/>
            <a:ext cx="2669540" cy="40011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1B4171"/>
                </a:solidFill>
                <a:effectLst/>
                <a:uLnTx/>
                <a:uFillTx/>
                <a:latin typeface="Arial"/>
                <a:ea typeface="黑体" panose="02010609060101010101" pitchFamily="49" charset="-122"/>
                <a:cs typeface="+mn-cs"/>
              </a:rPr>
              <a:t>功能验收</a:t>
            </a:r>
            <a:r>
              <a:rPr lang="en-US" altLang="zh-CN" sz="2000" dirty="0">
                <a:solidFill>
                  <a:srgbClr val="1B4171"/>
                </a:solidFill>
                <a:latin typeface="Arial"/>
                <a:ea typeface="黑体" panose="02010609060101010101" pitchFamily="49" charset="-122"/>
              </a:rPr>
              <a:t>--</a:t>
            </a:r>
            <a:r>
              <a:rPr kumimoji="0" lang="zh-CN" altLang="en-US" sz="2000" b="0" i="0" u="none" strike="noStrike" kern="1200" cap="none" spc="0" normalizeH="0" baseline="0" noProof="0" dirty="0">
                <a:ln>
                  <a:noFill/>
                </a:ln>
                <a:solidFill>
                  <a:srgbClr val="1B4171"/>
                </a:solidFill>
                <a:effectLst/>
                <a:uLnTx/>
                <a:uFillTx/>
                <a:latin typeface="Arial"/>
                <a:ea typeface="黑体" panose="02010609060101010101" pitchFamily="49" charset="-122"/>
                <a:cs typeface="+mn-cs"/>
              </a:rPr>
              <a:t>制作理念</a:t>
            </a:r>
          </a:p>
        </p:txBody>
      </p:sp>
      <p:sp>
        <p:nvSpPr>
          <p:cNvPr id="7" name="文本框 6">
            <a:extLst>
              <a:ext uri="{FF2B5EF4-FFF2-40B4-BE49-F238E27FC236}">
                <a16:creationId xmlns:a16="http://schemas.microsoft.com/office/drawing/2014/main" id="{0F72B0F3-A1A4-4AD2-98F8-6ED1A82E12F1}"/>
              </a:ext>
            </a:extLst>
          </p:cNvPr>
          <p:cNvSpPr txBox="1"/>
          <p:nvPr/>
        </p:nvSpPr>
        <p:spPr>
          <a:xfrm>
            <a:off x="1227287" y="1514594"/>
            <a:ext cx="2745265" cy="477054"/>
          </a:xfrm>
          <a:prstGeom prst="rect">
            <a:avLst/>
          </a:prstGeom>
          <a:noFill/>
        </p:spPr>
        <p:txBody>
          <a:bodyPr wrap="square" rtlCol="0">
            <a:spAutoFit/>
          </a:bodyPr>
          <a:lstStyle/>
          <a:p>
            <a:r>
              <a:rPr lang="zh-CN" altLang="en-US" sz="2500" dirty="0">
                <a:latin typeface="+mj-ea"/>
                <a:ea typeface="+mj-ea"/>
              </a:rPr>
              <a:t>功能模块化</a:t>
            </a:r>
            <a:r>
              <a:rPr lang="en-US" altLang="zh-CN" sz="2500" dirty="0">
                <a:latin typeface="+mj-ea"/>
                <a:ea typeface="+mj-ea"/>
              </a:rPr>
              <a:t>&amp;</a:t>
            </a:r>
            <a:r>
              <a:rPr lang="zh-CN" altLang="en-US" sz="2500" dirty="0">
                <a:latin typeface="+mj-ea"/>
                <a:ea typeface="+mj-ea"/>
              </a:rPr>
              <a:t>丰富</a:t>
            </a:r>
          </a:p>
        </p:txBody>
      </p:sp>
      <p:sp>
        <p:nvSpPr>
          <p:cNvPr id="8" name="文本框 7">
            <a:extLst>
              <a:ext uri="{FF2B5EF4-FFF2-40B4-BE49-F238E27FC236}">
                <a16:creationId xmlns:a16="http://schemas.microsoft.com/office/drawing/2014/main" id="{C36B5210-07C1-4DF1-9041-EEC89DA0A3F3}"/>
              </a:ext>
            </a:extLst>
          </p:cNvPr>
          <p:cNvSpPr txBox="1"/>
          <p:nvPr/>
        </p:nvSpPr>
        <p:spPr>
          <a:xfrm>
            <a:off x="5730241" y="1485719"/>
            <a:ext cx="1828800" cy="477054"/>
          </a:xfrm>
          <a:prstGeom prst="rect">
            <a:avLst/>
          </a:prstGeom>
          <a:noFill/>
        </p:spPr>
        <p:txBody>
          <a:bodyPr wrap="square" rtlCol="0">
            <a:spAutoFit/>
          </a:bodyPr>
          <a:lstStyle/>
          <a:p>
            <a:r>
              <a:rPr lang="zh-CN" altLang="en-US" sz="2500" dirty="0">
                <a:latin typeface="+mj-ea"/>
                <a:ea typeface="+mj-ea"/>
              </a:rPr>
              <a:t>智能安全</a:t>
            </a:r>
          </a:p>
        </p:txBody>
      </p:sp>
      <p:sp>
        <p:nvSpPr>
          <p:cNvPr id="9" name="文本框 8">
            <a:extLst>
              <a:ext uri="{FF2B5EF4-FFF2-40B4-BE49-F238E27FC236}">
                <a16:creationId xmlns:a16="http://schemas.microsoft.com/office/drawing/2014/main" id="{4BD39807-8774-4E77-9E81-5C735FE8183C}"/>
              </a:ext>
            </a:extLst>
          </p:cNvPr>
          <p:cNvSpPr txBox="1"/>
          <p:nvPr/>
        </p:nvSpPr>
        <p:spPr>
          <a:xfrm>
            <a:off x="1567647" y="3444240"/>
            <a:ext cx="2252505" cy="477054"/>
          </a:xfrm>
          <a:prstGeom prst="rect">
            <a:avLst/>
          </a:prstGeom>
          <a:noFill/>
        </p:spPr>
        <p:txBody>
          <a:bodyPr wrap="square" rtlCol="0">
            <a:spAutoFit/>
          </a:bodyPr>
          <a:lstStyle/>
          <a:p>
            <a:r>
              <a:rPr lang="zh-CN" altLang="en-US" sz="2500" dirty="0">
                <a:latin typeface="+mj-ea"/>
                <a:ea typeface="+mj-ea"/>
              </a:rPr>
              <a:t>有效</a:t>
            </a:r>
            <a:r>
              <a:rPr lang="en-US" altLang="zh-CN" sz="2500" dirty="0">
                <a:latin typeface="+mj-ea"/>
                <a:ea typeface="+mj-ea"/>
              </a:rPr>
              <a:t>&amp;</a:t>
            </a:r>
            <a:r>
              <a:rPr lang="zh-CN" altLang="en-US" sz="2500" dirty="0">
                <a:latin typeface="+mj-ea"/>
                <a:ea typeface="+mj-ea"/>
              </a:rPr>
              <a:t>创意</a:t>
            </a:r>
          </a:p>
        </p:txBody>
      </p:sp>
      <p:sp>
        <p:nvSpPr>
          <p:cNvPr id="10" name="文本框 9">
            <a:extLst>
              <a:ext uri="{FF2B5EF4-FFF2-40B4-BE49-F238E27FC236}">
                <a16:creationId xmlns:a16="http://schemas.microsoft.com/office/drawing/2014/main" id="{D6A10752-686E-4FB7-B231-3FD53651FCBF}"/>
              </a:ext>
            </a:extLst>
          </p:cNvPr>
          <p:cNvSpPr txBox="1"/>
          <p:nvPr/>
        </p:nvSpPr>
        <p:spPr>
          <a:xfrm>
            <a:off x="5730240" y="3444240"/>
            <a:ext cx="1686559" cy="477054"/>
          </a:xfrm>
          <a:prstGeom prst="rect">
            <a:avLst/>
          </a:prstGeom>
          <a:noFill/>
        </p:spPr>
        <p:txBody>
          <a:bodyPr wrap="square" rtlCol="0">
            <a:spAutoFit/>
          </a:bodyPr>
          <a:lstStyle/>
          <a:p>
            <a:r>
              <a:rPr lang="zh-CN" altLang="en-US" sz="2500" dirty="0">
                <a:latin typeface="+mj-ea"/>
                <a:ea typeface="+mj-ea"/>
              </a:rPr>
              <a:t>环保创新</a:t>
            </a:r>
          </a:p>
        </p:txBody>
      </p:sp>
      <p:cxnSp>
        <p:nvCxnSpPr>
          <p:cNvPr id="11" name="直接连接符 10">
            <a:extLst>
              <a:ext uri="{FF2B5EF4-FFF2-40B4-BE49-F238E27FC236}">
                <a16:creationId xmlns:a16="http://schemas.microsoft.com/office/drawing/2014/main" id="{2BBA8181-873D-48F5-B0EC-FA45996DDB15}"/>
              </a:ext>
            </a:extLst>
          </p:cNvPr>
          <p:cNvCxnSpPr>
            <a:cxnSpLocks/>
          </p:cNvCxnSpPr>
          <p:nvPr>
            <p:custDataLst>
              <p:tags r:id="rId1"/>
            </p:custDataLst>
          </p:nvPr>
        </p:nvCxnSpPr>
        <p:spPr>
          <a:xfrm>
            <a:off x="4582250" y="1188720"/>
            <a:ext cx="0" cy="3078480"/>
          </a:xfrm>
          <a:prstGeom prst="line">
            <a:avLst/>
          </a:prstGeom>
          <a:ln>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502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circle(in)">
                                      <p:cBhvr>
                                        <p:cTn id="28"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7" grpId="0"/>
      <p:bldP spid="8" grpId="0"/>
      <p:bldP spid="9"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8"/>
          <p:cNvSpPr/>
          <p:nvPr/>
        </p:nvSpPr>
        <p:spPr bwMode="auto">
          <a:xfrm>
            <a:off x="0" y="0"/>
            <a:ext cx="925195" cy="890270"/>
          </a:xfrm>
          <a:custGeom>
            <a:avLst/>
            <a:gdLst>
              <a:gd name="T0" fmla="*/ 0 w 993531"/>
              <a:gd name="T1" fmla="*/ 0 h 1011115"/>
              <a:gd name="T2" fmla="*/ 993775 w 993531"/>
              <a:gd name="T3" fmla="*/ 0 h 1011115"/>
              <a:gd name="T4" fmla="*/ 496888 w 993531"/>
              <a:gd name="T5" fmla="*/ 1011237 h 1011115"/>
              <a:gd name="T6" fmla="*/ 0 60000 65536"/>
              <a:gd name="T7" fmla="*/ 0 60000 65536"/>
              <a:gd name="T8" fmla="*/ 0 60000 65536"/>
              <a:gd name="T9" fmla="*/ 0 w 993531"/>
              <a:gd name="T10" fmla="*/ 0 h 1011115"/>
              <a:gd name="T11" fmla="*/ 993531 w 993531"/>
              <a:gd name="T12" fmla="*/ 1011115 h 1011115"/>
            </a:gdLst>
            <a:ahLst/>
            <a:cxnLst>
              <a:cxn ang="T6">
                <a:pos x="T0" y="T1"/>
              </a:cxn>
              <a:cxn ang="T7">
                <a:pos x="T2" y="T3"/>
              </a:cxn>
              <a:cxn ang="T8">
                <a:pos x="T4" y="T5"/>
              </a:cxn>
            </a:cxnLst>
            <a:rect l="T9" t="T10" r="T11" b="T12"/>
            <a:pathLst>
              <a:path w="993531" h="1011115">
                <a:moveTo>
                  <a:pt x="0" y="0"/>
                </a:moveTo>
                <a:lnTo>
                  <a:pt x="993531" y="0"/>
                </a:lnTo>
                <a:lnTo>
                  <a:pt x="496766" y="1011115"/>
                </a:lnTo>
                <a:lnTo>
                  <a:pt x="0" y="0"/>
                </a:lnTo>
                <a:close/>
              </a:path>
            </a:pathLst>
          </a:custGeom>
          <a:solidFill>
            <a:schemeClr val="bg1">
              <a:lumMod val="85000"/>
            </a:schemeClr>
          </a:solidFill>
          <a:ln w="12700" algn="ctr">
            <a:noFill/>
            <a:miter lim="800000"/>
          </a:ln>
        </p:spPr>
        <p:txBody>
          <a:bodyPr tIns="0" bIns="360000" anchor="ctr"/>
          <a:lstStyle/>
          <a:p>
            <a:pPr algn="ctr" eaLnBrk="1" hangingPunct="1">
              <a:spcBef>
                <a:spcPts val="2400"/>
              </a:spcBef>
              <a:buClr>
                <a:schemeClr val="accent1"/>
              </a:buClr>
              <a:buSzPct val="60000"/>
            </a:pPr>
            <a:r>
              <a:rPr lang="en-US" altLang="zh-CN" sz="3200" b="1" dirty="0">
                <a:solidFill>
                  <a:schemeClr val="accent2">
                    <a:lumMod val="50000"/>
                  </a:schemeClr>
                </a:solidFill>
                <a:latin typeface="微软雅黑" panose="020B0503020204020204" pitchFamily="34" charset="-122"/>
                <a:ea typeface="微软雅黑" panose="020B0503020204020204" pitchFamily="34" charset="-122"/>
                <a:cs typeface="Arial Unicode MS" panose="020B0604020202020204" pitchFamily="34" charset="-122"/>
              </a:rPr>
              <a:t>03</a:t>
            </a:r>
            <a:endParaRPr lang="zh-CN" altLang="en-US" sz="3200" b="1" dirty="0">
              <a:solidFill>
                <a:schemeClr val="accent2">
                  <a:lumMod val="50000"/>
                </a:scheme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4" name="文本框 3"/>
          <p:cNvSpPr txBox="1"/>
          <p:nvPr/>
        </p:nvSpPr>
        <p:spPr>
          <a:xfrm>
            <a:off x="1079500" y="121285"/>
            <a:ext cx="2289810" cy="398780"/>
          </a:xfrm>
          <a:prstGeom prst="rect">
            <a:avLst/>
          </a:prstGeom>
          <a:noFill/>
        </p:spPr>
        <p:txBody>
          <a:bodyPr wrap="square" rtlCol="0">
            <a:spAutoFit/>
          </a:bodyPr>
          <a:lstStyle/>
          <a:p>
            <a:r>
              <a:rPr lang="zh-CN" altLang="en-US" sz="2000" dirty="0">
                <a:solidFill>
                  <a:srgbClr val="1B4171"/>
                </a:solidFill>
                <a:sym typeface="+mn-ea"/>
              </a:rPr>
              <a:t>功能验收</a:t>
            </a:r>
            <a:r>
              <a:rPr lang="en-US" altLang="zh-CN" sz="2000" dirty="0">
                <a:solidFill>
                  <a:srgbClr val="1B4171"/>
                </a:solidFill>
              </a:rPr>
              <a:t>--</a:t>
            </a:r>
            <a:r>
              <a:rPr lang="zh-CN" altLang="en-US" sz="2000" dirty="0">
                <a:solidFill>
                  <a:srgbClr val="1B4171"/>
                </a:solidFill>
              </a:rPr>
              <a:t>创新点</a:t>
            </a:r>
          </a:p>
        </p:txBody>
      </p:sp>
      <p:sp>
        <p:nvSpPr>
          <p:cNvPr id="2" name="矩形 1"/>
          <p:cNvSpPr/>
          <p:nvPr/>
        </p:nvSpPr>
        <p:spPr>
          <a:xfrm>
            <a:off x="212725" y="1079500"/>
            <a:ext cx="1437640" cy="4870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455930" y="1173480"/>
            <a:ext cx="1064895" cy="299085"/>
          </a:xfrm>
          <a:prstGeom prst="rect">
            <a:avLst/>
          </a:prstGeom>
          <a:noFill/>
        </p:spPr>
        <p:txBody>
          <a:bodyPr wrap="square" rtlCol="0">
            <a:spAutoFit/>
          </a:bodyPr>
          <a:lstStyle/>
          <a:p>
            <a:r>
              <a:rPr lang="en-US" altLang="zh-CN"/>
              <a:t>  </a:t>
            </a:r>
            <a:r>
              <a:rPr lang="zh-CN" altLang="en-US"/>
              <a:t>创新点</a:t>
            </a:r>
          </a:p>
        </p:txBody>
      </p:sp>
      <p:sp>
        <p:nvSpPr>
          <p:cNvPr id="6" name="文本框 5"/>
          <p:cNvSpPr txBox="1"/>
          <p:nvPr/>
        </p:nvSpPr>
        <p:spPr>
          <a:xfrm>
            <a:off x="593725" y="1718945"/>
            <a:ext cx="6902450" cy="2792095"/>
          </a:xfrm>
          <a:prstGeom prst="rect">
            <a:avLst/>
          </a:prstGeom>
          <a:noFill/>
        </p:spPr>
        <p:txBody>
          <a:bodyPr wrap="square" rtlCol="0">
            <a:spAutoFit/>
          </a:bodyPr>
          <a:lstStyle/>
          <a:p>
            <a:pPr marL="285750" indent="-285750">
              <a:buClr>
                <a:srgbClr val="000000"/>
              </a:buClr>
              <a:buFont typeface="Arial" panose="020B0604020202020204" pitchFamily="34" charset="0"/>
              <a:buChar char="•"/>
            </a:pPr>
            <a:r>
              <a:rPr lang="zh-CN" altLang="en-US" dirty="0"/>
              <a:t>通过使用低成本、微型的数字型传感器，整体设备拥有低成本、传输数据精确、易推广等的优势。</a:t>
            </a:r>
          </a:p>
          <a:p>
            <a:pPr indent="0">
              <a:buClr>
                <a:srgbClr val="000000"/>
              </a:buClr>
              <a:buFont typeface="Arial" panose="020B0604020202020204" pitchFamily="34" charset="0"/>
              <a:buNone/>
            </a:pPr>
            <a:endParaRPr lang="zh-CN" altLang="en-US" dirty="0"/>
          </a:p>
          <a:p>
            <a:pPr marL="285750" indent="-285750">
              <a:buClr>
                <a:srgbClr val="000000"/>
              </a:buClr>
              <a:buFont typeface="Arial" panose="020B0604020202020204" pitchFamily="34" charset="0"/>
              <a:buChar char="•"/>
            </a:pPr>
            <a:r>
              <a:rPr lang="zh-CN" altLang="en-US" dirty="0">
                <a:solidFill>
                  <a:schemeClr val="tx1"/>
                </a:solidFill>
                <a:latin typeface="+mn-ea"/>
                <a:cs typeface="+mn-ea"/>
                <a:sym typeface="+mn-ea"/>
              </a:rPr>
              <a:t>为实现科学精确检测，此系统能够实现连续检测和多点检测，通过模糊推理算法和多传感器叠加算法进行量化分析，保证数据的真实可靠，避免传输错误信息或遗漏信息。</a:t>
            </a:r>
            <a:endParaRPr lang="zh-CN" altLang="en-US" dirty="0">
              <a:solidFill>
                <a:schemeClr val="tx1"/>
              </a:solidFill>
              <a:latin typeface="+mn-ea"/>
              <a:cs typeface="+mn-ea"/>
            </a:endParaRPr>
          </a:p>
          <a:p>
            <a:pPr marL="285750" indent="-285750">
              <a:buClr>
                <a:srgbClr val="000000"/>
              </a:buClr>
              <a:buFont typeface="Arial" panose="020B0604020202020204" pitchFamily="34" charset="0"/>
              <a:buChar char="•"/>
            </a:pPr>
            <a:endParaRPr lang="zh-CN" altLang="en-US" dirty="0">
              <a:latin typeface="+mn-ea"/>
            </a:endParaRPr>
          </a:p>
          <a:p>
            <a:pPr marL="285750" indent="-285750">
              <a:buClr>
                <a:srgbClr val="000000"/>
              </a:buClr>
              <a:buFont typeface="Arial" panose="020B0604020202020204" pitchFamily="34" charset="0"/>
              <a:buChar char="•"/>
            </a:pPr>
            <a:r>
              <a:rPr lang="zh-CN" altLang="en-US" dirty="0">
                <a:latin typeface="+mn-ea"/>
              </a:rPr>
              <a:t>通过蓝牙模块实时向用户无线传输测量数据并储存历史数据，能够让用户通过数据分析对可能发生的情况作出处理，从而减少甚至预防森林火灾的发生。</a:t>
            </a:r>
          </a:p>
          <a:p>
            <a:pPr marL="285750" indent="-285750">
              <a:buClr>
                <a:srgbClr val="000000"/>
              </a:buClr>
              <a:buFont typeface="Arial" panose="020B0604020202020204" pitchFamily="34" charset="0"/>
              <a:buChar char="•"/>
            </a:pPr>
            <a:endParaRPr lang="zh-CN" altLang="en-US" dirty="0">
              <a:latin typeface="+mn-ea"/>
            </a:endParaRPr>
          </a:p>
          <a:p>
            <a:pPr marL="285750" indent="-285750">
              <a:buClr>
                <a:srgbClr val="000000"/>
              </a:buClr>
              <a:buFont typeface="Arial" panose="020B0604020202020204" pitchFamily="34" charset="0"/>
              <a:buChar char="•"/>
            </a:pPr>
            <a:r>
              <a:rPr lang="zh-CN" altLang="en-US" dirty="0">
                <a:latin typeface="+mn-ea"/>
              </a:rPr>
              <a:t>火灾具有较大的偶然性和不确定性，使得早期火灾和虚假火灾现象经常很难做出准确判断，上述设计的复合型智能火灾探测器采取多元参数同步探测，能更加精准的实时监控。</a:t>
            </a:r>
          </a:p>
          <a:p>
            <a:pPr marL="285750" indent="-285750">
              <a:buClr>
                <a:srgbClr val="000000"/>
              </a:buClr>
              <a:buFont typeface="Arial" panose="020B0604020202020204" pitchFamily="34" charset="0"/>
              <a:buChar char="•"/>
            </a:pPr>
            <a:endParaRPr lang="zh-CN" altLang="en-US"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randombar(horizontal)">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 grpId="0" animBg="1"/>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8"/>
          <p:cNvSpPr/>
          <p:nvPr/>
        </p:nvSpPr>
        <p:spPr bwMode="auto">
          <a:xfrm>
            <a:off x="0" y="0"/>
            <a:ext cx="925195" cy="890270"/>
          </a:xfrm>
          <a:custGeom>
            <a:avLst/>
            <a:gdLst>
              <a:gd name="T0" fmla="*/ 0 w 993531"/>
              <a:gd name="T1" fmla="*/ 0 h 1011115"/>
              <a:gd name="T2" fmla="*/ 993775 w 993531"/>
              <a:gd name="T3" fmla="*/ 0 h 1011115"/>
              <a:gd name="T4" fmla="*/ 496888 w 993531"/>
              <a:gd name="T5" fmla="*/ 1011237 h 1011115"/>
              <a:gd name="T6" fmla="*/ 0 60000 65536"/>
              <a:gd name="T7" fmla="*/ 0 60000 65536"/>
              <a:gd name="T8" fmla="*/ 0 60000 65536"/>
              <a:gd name="T9" fmla="*/ 0 w 993531"/>
              <a:gd name="T10" fmla="*/ 0 h 1011115"/>
              <a:gd name="T11" fmla="*/ 993531 w 993531"/>
              <a:gd name="T12" fmla="*/ 1011115 h 1011115"/>
            </a:gdLst>
            <a:ahLst/>
            <a:cxnLst>
              <a:cxn ang="T6">
                <a:pos x="T0" y="T1"/>
              </a:cxn>
              <a:cxn ang="T7">
                <a:pos x="T2" y="T3"/>
              </a:cxn>
              <a:cxn ang="T8">
                <a:pos x="T4" y="T5"/>
              </a:cxn>
            </a:cxnLst>
            <a:rect l="T9" t="T10" r="T11" b="T12"/>
            <a:pathLst>
              <a:path w="993531" h="1011115">
                <a:moveTo>
                  <a:pt x="0" y="0"/>
                </a:moveTo>
                <a:lnTo>
                  <a:pt x="993531" y="0"/>
                </a:lnTo>
                <a:lnTo>
                  <a:pt x="496766" y="1011115"/>
                </a:lnTo>
                <a:lnTo>
                  <a:pt x="0" y="0"/>
                </a:lnTo>
                <a:close/>
              </a:path>
            </a:pathLst>
          </a:custGeom>
          <a:solidFill>
            <a:schemeClr val="bg1">
              <a:lumMod val="85000"/>
            </a:schemeClr>
          </a:solidFill>
          <a:ln w="12700" algn="ctr">
            <a:noFill/>
            <a:miter lim="800000"/>
          </a:ln>
        </p:spPr>
        <p:txBody>
          <a:bodyPr tIns="0" bIns="360000" anchor="ctr"/>
          <a:lstStyle/>
          <a:p>
            <a:pPr algn="ctr" eaLnBrk="1" hangingPunct="1">
              <a:spcBef>
                <a:spcPts val="2400"/>
              </a:spcBef>
              <a:buClr>
                <a:schemeClr val="accent1"/>
              </a:buClr>
              <a:buSzPct val="60000"/>
            </a:pPr>
            <a:r>
              <a:rPr lang="en-US" altLang="zh-CN" sz="3200" b="1" dirty="0">
                <a:solidFill>
                  <a:schemeClr val="accent2">
                    <a:lumMod val="50000"/>
                  </a:schemeClr>
                </a:solidFill>
                <a:latin typeface="微软雅黑" panose="020B0503020204020204" pitchFamily="34" charset="-122"/>
                <a:ea typeface="微软雅黑" panose="020B0503020204020204" pitchFamily="34" charset="-122"/>
                <a:cs typeface="Arial Unicode MS" panose="020B0604020202020204" pitchFamily="34" charset="-122"/>
              </a:rPr>
              <a:t>03</a:t>
            </a:r>
            <a:endParaRPr lang="zh-CN" altLang="en-US" sz="3200" b="1" dirty="0">
              <a:solidFill>
                <a:schemeClr val="accent2">
                  <a:lumMod val="50000"/>
                </a:scheme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 name="文本框 1"/>
          <p:cNvSpPr txBox="1"/>
          <p:nvPr/>
        </p:nvSpPr>
        <p:spPr>
          <a:xfrm>
            <a:off x="1023620" y="93980"/>
            <a:ext cx="4424680" cy="398780"/>
          </a:xfrm>
          <a:prstGeom prst="rect">
            <a:avLst/>
          </a:prstGeom>
          <a:noFill/>
        </p:spPr>
        <p:txBody>
          <a:bodyPr wrap="square" rtlCol="0" anchor="t">
            <a:spAutoFit/>
          </a:bodyPr>
          <a:lstStyle/>
          <a:p>
            <a:r>
              <a:rPr lang="zh-CN" altLang="en-US" sz="2000" dirty="0">
                <a:solidFill>
                  <a:srgbClr val="1B4171"/>
                </a:solidFill>
                <a:sym typeface="+mn-ea"/>
              </a:rPr>
              <a:t>功能验收</a:t>
            </a:r>
            <a:r>
              <a:rPr lang="en-US" altLang="zh-CN" sz="2000" dirty="0">
                <a:solidFill>
                  <a:srgbClr val="1B4171"/>
                </a:solidFill>
                <a:sym typeface="+mn-ea"/>
              </a:rPr>
              <a:t>--</a:t>
            </a:r>
            <a:r>
              <a:rPr lang="zh-CN" altLang="en-US" sz="2000" dirty="0">
                <a:solidFill>
                  <a:srgbClr val="1B4171"/>
                </a:solidFill>
                <a:sym typeface="+mn-ea"/>
              </a:rPr>
              <a:t>代码展示</a:t>
            </a:r>
          </a:p>
        </p:txBody>
      </p:sp>
      <p:sp>
        <p:nvSpPr>
          <p:cNvPr id="5" name="矩形 4"/>
          <p:cNvSpPr/>
          <p:nvPr/>
        </p:nvSpPr>
        <p:spPr>
          <a:xfrm>
            <a:off x="-635" y="1390015"/>
            <a:ext cx="925195" cy="2472690"/>
          </a:xfrm>
          <a:prstGeom prst="rect">
            <a:avLst/>
          </a:prstGeom>
          <a:solidFill>
            <a:srgbClr val="BFBF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246518" y="1530985"/>
            <a:ext cx="430887" cy="2190750"/>
          </a:xfrm>
          <a:prstGeom prst="rect">
            <a:avLst/>
          </a:prstGeom>
          <a:noFill/>
        </p:spPr>
        <p:txBody>
          <a:bodyPr vert="eaVert" wrap="square" rtlCol="0">
            <a:spAutoFit/>
          </a:bodyPr>
          <a:lstStyle/>
          <a:p>
            <a:r>
              <a:rPr lang="en-US" altLang="zh-CN" sz="1600" dirty="0"/>
              <a:t>   </a:t>
            </a:r>
            <a:r>
              <a:rPr lang="en-US" altLang="zh-CN" sz="1600" spc="200" dirty="0">
                <a:solidFill>
                  <a:schemeClr val="tx1"/>
                </a:solidFill>
                <a:uFillTx/>
              </a:rPr>
              <a:t> </a:t>
            </a:r>
            <a:r>
              <a:rPr lang="zh-CN" altLang="en-US" sz="1600" spc="200" dirty="0">
                <a:solidFill>
                  <a:schemeClr val="tx1"/>
                </a:solidFill>
                <a:uFillTx/>
              </a:rPr>
              <a:t>库文件及管脚设置</a:t>
            </a:r>
          </a:p>
        </p:txBody>
      </p:sp>
      <p:pic>
        <p:nvPicPr>
          <p:cNvPr id="11" name="图片 10">
            <a:extLst>
              <a:ext uri="{FF2B5EF4-FFF2-40B4-BE49-F238E27FC236}">
                <a16:creationId xmlns:a16="http://schemas.microsoft.com/office/drawing/2014/main" id="{71A616F3-E763-41C7-BA1C-5CA5773445DD}"/>
              </a:ext>
            </a:extLst>
          </p:cNvPr>
          <p:cNvPicPr>
            <a:picLocks noChangeAspect="1"/>
          </p:cNvPicPr>
          <p:nvPr/>
        </p:nvPicPr>
        <p:blipFill>
          <a:blip r:embed="rId2"/>
          <a:stretch>
            <a:fillRect/>
          </a:stretch>
        </p:blipFill>
        <p:spPr>
          <a:xfrm>
            <a:off x="1422942" y="445135"/>
            <a:ext cx="2038350" cy="4524375"/>
          </a:xfrm>
          <a:prstGeom prst="rect">
            <a:avLst/>
          </a:prstGeom>
        </p:spPr>
      </p:pic>
      <p:pic>
        <p:nvPicPr>
          <p:cNvPr id="13" name="图片 12">
            <a:extLst>
              <a:ext uri="{FF2B5EF4-FFF2-40B4-BE49-F238E27FC236}">
                <a16:creationId xmlns:a16="http://schemas.microsoft.com/office/drawing/2014/main" id="{04FBAEAD-D748-4F01-9BA5-CFACB8EB147E}"/>
              </a:ext>
            </a:extLst>
          </p:cNvPr>
          <p:cNvPicPr>
            <a:picLocks noChangeAspect="1"/>
          </p:cNvPicPr>
          <p:nvPr/>
        </p:nvPicPr>
        <p:blipFill rotWithShape="1">
          <a:blip r:embed="rId3"/>
          <a:srcRect l="313"/>
          <a:stretch/>
        </p:blipFill>
        <p:spPr>
          <a:xfrm>
            <a:off x="4371277" y="611860"/>
            <a:ext cx="3992137" cy="39197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anim calcmode="lin" valueType="num">
                                      <p:cBhvr>
                                        <p:cTn id="21" dur="1000" fill="hold"/>
                                        <p:tgtEl>
                                          <p:spTgt spid="11"/>
                                        </p:tgtEl>
                                        <p:attrNameLst>
                                          <p:attrName>ppt_x</p:attrName>
                                        </p:attrNameLst>
                                      </p:cBhvr>
                                      <p:tavLst>
                                        <p:tav tm="0">
                                          <p:val>
                                            <p:strVal val="#ppt_x"/>
                                          </p:val>
                                        </p:tav>
                                        <p:tav tm="100000">
                                          <p:val>
                                            <p:strVal val="#ppt_x"/>
                                          </p:val>
                                        </p:tav>
                                      </p:tavLst>
                                    </p:anim>
                                    <p:anim calcmode="lin" valueType="num">
                                      <p:cBhvr>
                                        <p:cTn id="2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animBg="1"/>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2"/>
          <p:cNvSpPr>
            <a:spLocks noChangeArrowheads="1"/>
          </p:cNvSpPr>
          <p:nvPr/>
        </p:nvSpPr>
        <p:spPr bwMode="auto">
          <a:xfrm>
            <a:off x="8247686" y="1357880"/>
            <a:ext cx="900230" cy="2094131"/>
          </a:xfrm>
          <a:prstGeom prst="rect">
            <a:avLst/>
          </a:prstGeom>
          <a:solidFill>
            <a:schemeClr val="accent2">
              <a:lumMod val="50000"/>
            </a:schemeClr>
          </a:solidFill>
          <a:ln>
            <a:noFill/>
          </a:ln>
        </p:spPr>
        <p:txBody>
          <a:bodyPr vert="horz" wrap="square" lIns="81614" tIns="40807" rIns="81614" bIns="40807" numCol="1" anchor="t" anchorCtr="0" compatLnSpc="1"/>
          <a:lstStyle/>
          <a:p>
            <a:endParaRPr lang="zh-CN" altLang="en-US"/>
          </a:p>
        </p:txBody>
      </p:sp>
      <p:sp>
        <p:nvSpPr>
          <p:cNvPr id="21" name="Freeform 13"/>
          <p:cNvSpPr/>
          <p:nvPr/>
        </p:nvSpPr>
        <p:spPr bwMode="auto">
          <a:xfrm>
            <a:off x="0" y="1357881"/>
            <a:ext cx="1461752" cy="2094131"/>
          </a:xfrm>
          <a:custGeom>
            <a:avLst/>
            <a:gdLst>
              <a:gd name="T0" fmla="*/ 2055 w 2055"/>
              <a:gd name="T1" fmla="*/ 3548 h 3548"/>
              <a:gd name="T2" fmla="*/ 0 w 2055"/>
              <a:gd name="T3" fmla="*/ 3548 h 3548"/>
              <a:gd name="T4" fmla="*/ 0 w 2055"/>
              <a:gd name="T5" fmla="*/ 0 h 3548"/>
              <a:gd name="T6" fmla="*/ 2055 w 2055"/>
              <a:gd name="T7" fmla="*/ 0 h 3548"/>
              <a:gd name="T8" fmla="*/ 959 w 2055"/>
              <a:gd name="T9" fmla="*/ 1774 h 3548"/>
              <a:gd name="T10" fmla="*/ 2055 w 2055"/>
              <a:gd name="T11" fmla="*/ 3548 h 3548"/>
            </a:gdLst>
            <a:ahLst/>
            <a:cxnLst>
              <a:cxn ang="0">
                <a:pos x="T0" y="T1"/>
              </a:cxn>
              <a:cxn ang="0">
                <a:pos x="T2" y="T3"/>
              </a:cxn>
              <a:cxn ang="0">
                <a:pos x="T4" y="T5"/>
              </a:cxn>
              <a:cxn ang="0">
                <a:pos x="T6" y="T7"/>
              </a:cxn>
              <a:cxn ang="0">
                <a:pos x="T8" y="T9"/>
              </a:cxn>
              <a:cxn ang="0">
                <a:pos x="T10" y="T11"/>
              </a:cxn>
            </a:cxnLst>
            <a:rect l="0" t="0" r="r" b="b"/>
            <a:pathLst>
              <a:path w="2055" h="3548">
                <a:moveTo>
                  <a:pt x="2055" y="3548"/>
                </a:moveTo>
                <a:lnTo>
                  <a:pt x="0" y="3548"/>
                </a:lnTo>
                <a:lnTo>
                  <a:pt x="0" y="0"/>
                </a:lnTo>
                <a:lnTo>
                  <a:pt x="2055" y="0"/>
                </a:lnTo>
                <a:cubicBezTo>
                  <a:pt x="1407" y="317"/>
                  <a:pt x="959" y="992"/>
                  <a:pt x="959" y="1774"/>
                </a:cubicBezTo>
                <a:cubicBezTo>
                  <a:pt x="959" y="2555"/>
                  <a:pt x="1407" y="3231"/>
                  <a:pt x="2055" y="3548"/>
                </a:cubicBezTo>
                <a:close/>
              </a:path>
            </a:pathLst>
          </a:custGeom>
          <a:solidFill>
            <a:srgbClr val="1B4171"/>
          </a:solidFill>
          <a:ln>
            <a:noFill/>
          </a:ln>
        </p:spPr>
        <p:txBody>
          <a:bodyPr vert="horz" wrap="square" lIns="81614" tIns="40807" rIns="81614" bIns="40807" numCol="1" anchor="t" anchorCtr="0" compatLnSpc="1"/>
          <a:lstStyle/>
          <a:p>
            <a:endParaRPr lang="zh-CN" altLang="en-US"/>
          </a:p>
        </p:txBody>
      </p:sp>
      <p:sp>
        <p:nvSpPr>
          <p:cNvPr id="28" name="Freeform 19"/>
          <p:cNvSpPr/>
          <p:nvPr/>
        </p:nvSpPr>
        <p:spPr bwMode="auto">
          <a:xfrm>
            <a:off x="2538945" y="-318655"/>
            <a:ext cx="1029373" cy="5188527"/>
          </a:xfrm>
          <a:custGeom>
            <a:avLst/>
            <a:gdLst>
              <a:gd name="T0" fmla="*/ 0 w 1703"/>
              <a:gd name="T1" fmla="*/ 0 h 9079"/>
              <a:gd name="T2" fmla="*/ 1703 w 1703"/>
              <a:gd name="T3" fmla="*/ 4539 h 9079"/>
              <a:gd name="T4" fmla="*/ 0 w 1703"/>
              <a:gd name="T5" fmla="*/ 9079 h 9079"/>
            </a:gdLst>
            <a:ahLst/>
            <a:cxnLst>
              <a:cxn ang="0">
                <a:pos x="T0" y="T1"/>
              </a:cxn>
              <a:cxn ang="0">
                <a:pos x="T2" y="T3"/>
              </a:cxn>
              <a:cxn ang="0">
                <a:pos x="T4" y="T5"/>
              </a:cxn>
            </a:cxnLst>
            <a:rect l="0" t="0" r="r" b="b"/>
            <a:pathLst>
              <a:path w="1703" h="9079">
                <a:moveTo>
                  <a:pt x="0" y="0"/>
                </a:moveTo>
                <a:cubicBezTo>
                  <a:pt x="1060" y="1213"/>
                  <a:pt x="1703" y="2801"/>
                  <a:pt x="1703" y="4539"/>
                </a:cubicBezTo>
                <a:cubicBezTo>
                  <a:pt x="1703" y="6277"/>
                  <a:pt x="1060" y="7865"/>
                  <a:pt x="0" y="9079"/>
                </a:cubicBezTo>
              </a:path>
            </a:pathLst>
          </a:custGeom>
          <a:noFill/>
          <a:ln w="8" cap="flat">
            <a:solidFill>
              <a:srgbClr val="2E2C2C"/>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81614" tIns="40807" rIns="81614" bIns="40807" numCol="1" anchor="t" anchorCtr="0" compatLnSpc="1"/>
          <a:lstStyle/>
          <a:p>
            <a:endParaRPr lang="zh-CN" altLang="en-US"/>
          </a:p>
        </p:txBody>
      </p:sp>
      <p:sp>
        <p:nvSpPr>
          <p:cNvPr id="29" name="椭圆 28"/>
          <p:cNvSpPr>
            <a:spLocks noChangeAspect="1"/>
          </p:cNvSpPr>
          <p:nvPr/>
        </p:nvSpPr>
        <p:spPr bwMode="auto">
          <a:xfrm>
            <a:off x="2984968" y="784930"/>
            <a:ext cx="575900" cy="547156"/>
          </a:xfrm>
          <a:prstGeom prst="ellipse">
            <a:avLst/>
          </a:prstGeom>
          <a:solidFill>
            <a:schemeClr val="accent2">
              <a:lumMod val="50000"/>
            </a:schemeClr>
          </a:solidFill>
          <a:ln w="9525" cap="flat" cmpd="sng" algn="ctr">
            <a:solidFill>
              <a:schemeClr val="tx1"/>
            </a:solidFill>
            <a:prstDash val="solid"/>
            <a:round/>
            <a:headEnd type="none" w="med" len="med"/>
            <a:tailEnd type="none" w="med" len="med"/>
          </a:ln>
          <a:effectLst/>
        </p:spPr>
        <p:txBody>
          <a:bodyPr vert="horz" wrap="square" lIns="81614" tIns="40807" rIns="81614" bIns="40807" numCol="1" rtlCol="0" anchor="t" anchorCtr="0" compatLnSpc="1"/>
          <a:lstStyle/>
          <a:p>
            <a:pPr defTabSz="815975"/>
            <a:endParaRPr lang="zh-CN" altLang="en-US"/>
          </a:p>
        </p:txBody>
      </p:sp>
      <p:sp>
        <p:nvSpPr>
          <p:cNvPr id="67" name="椭圆 66"/>
          <p:cNvSpPr>
            <a:spLocks noChangeAspect="1"/>
          </p:cNvSpPr>
          <p:nvPr/>
        </p:nvSpPr>
        <p:spPr bwMode="auto">
          <a:xfrm>
            <a:off x="3233590" y="1572074"/>
            <a:ext cx="575900" cy="547156"/>
          </a:xfrm>
          <a:prstGeom prst="ellipse">
            <a:avLst/>
          </a:prstGeom>
          <a:solidFill>
            <a:schemeClr val="accent2">
              <a:lumMod val="50000"/>
            </a:schemeClr>
          </a:solidFill>
          <a:ln w="9525" cap="flat" cmpd="sng" algn="ctr">
            <a:solidFill>
              <a:schemeClr val="tx1"/>
            </a:solidFill>
            <a:prstDash val="solid"/>
            <a:round/>
            <a:headEnd type="none" w="med" len="med"/>
            <a:tailEnd type="none" w="med" len="med"/>
          </a:ln>
          <a:effectLst/>
        </p:spPr>
        <p:txBody>
          <a:bodyPr vert="horz" wrap="square" lIns="81614" tIns="40807" rIns="81614" bIns="40807" numCol="1" rtlCol="0" anchor="t" anchorCtr="0" compatLnSpc="1"/>
          <a:lstStyle/>
          <a:p>
            <a:pPr defTabSz="815975"/>
            <a:endParaRPr lang="zh-CN" altLang="en-US"/>
          </a:p>
        </p:txBody>
      </p:sp>
      <p:sp>
        <p:nvSpPr>
          <p:cNvPr id="69" name="椭圆 68"/>
          <p:cNvSpPr>
            <a:spLocks noChangeAspect="1"/>
          </p:cNvSpPr>
          <p:nvPr/>
        </p:nvSpPr>
        <p:spPr bwMode="auto">
          <a:xfrm>
            <a:off x="3283998" y="2473159"/>
            <a:ext cx="575900" cy="547156"/>
          </a:xfrm>
          <a:prstGeom prst="ellipse">
            <a:avLst/>
          </a:prstGeom>
          <a:solidFill>
            <a:schemeClr val="accent2">
              <a:lumMod val="50000"/>
            </a:schemeClr>
          </a:solidFill>
          <a:ln w="9525" cap="flat" cmpd="sng" algn="ctr">
            <a:solidFill>
              <a:schemeClr val="tx1"/>
            </a:solidFill>
            <a:prstDash val="solid"/>
            <a:round/>
            <a:headEnd type="none" w="med" len="med"/>
            <a:tailEnd type="none" w="med" len="med"/>
          </a:ln>
          <a:effectLst/>
        </p:spPr>
        <p:txBody>
          <a:bodyPr vert="horz" wrap="square" lIns="81614" tIns="40807" rIns="81614" bIns="40807" numCol="1" rtlCol="0" anchor="t" anchorCtr="0" compatLnSpc="1"/>
          <a:lstStyle/>
          <a:p>
            <a:pPr defTabSz="815975"/>
            <a:endParaRPr lang="zh-CN" altLang="en-US"/>
          </a:p>
        </p:txBody>
      </p:sp>
      <p:sp>
        <p:nvSpPr>
          <p:cNvPr id="70" name="椭圆 69"/>
          <p:cNvSpPr>
            <a:spLocks noChangeAspect="1"/>
          </p:cNvSpPr>
          <p:nvPr/>
        </p:nvSpPr>
        <p:spPr bwMode="auto">
          <a:xfrm>
            <a:off x="3088380" y="3281617"/>
            <a:ext cx="575900" cy="547156"/>
          </a:xfrm>
          <a:prstGeom prst="ellipse">
            <a:avLst/>
          </a:prstGeom>
          <a:solidFill>
            <a:schemeClr val="accent2">
              <a:lumMod val="50000"/>
            </a:schemeClr>
          </a:solidFill>
          <a:ln w="9525" cap="flat" cmpd="sng" algn="ctr">
            <a:solidFill>
              <a:schemeClr val="tx1"/>
            </a:solidFill>
            <a:prstDash val="solid"/>
            <a:round/>
            <a:headEnd type="none" w="med" len="med"/>
            <a:tailEnd type="none" w="med" len="med"/>
          </a:ln>
          <a:effectLst/>
        </p:spPr>
        <p:txBody>
          <a:bodyPr vert="horz" wrap="square" lIns="81614" tIns="40807" rIns="81614" bIns="40807" numCol="1" rtlCol="0" anchor="t" anchorCtr="0" compatLnSpc="1"/>
          <a:lstStyle/>
          <a:p>
            <a:pPr defTabSz="815975"/>
            <a:endParaRPr lang="zh-CN" altLang="en-US"/>
          </a:p>
        </p:txBody>
      </p:sp>
      <p:sp>
        <p:nvSpPr>
          <p:cNvPr id="30" name="圆角矩形 29"/>
          <p:cNvSpPr/>
          <p:nvPr/>
        </p:nvSpPr>
        <p:spPr bwMode="auto">
          <a:xfrm>
            <a:off x="3664409" y="810049"/>
            <a:ext cx="3442946" cy="456370"/>
          </a:xfrm>
          <a:prstGeom prst="roundRect">
            <a:avLst>
              <a:gd name="adj" fmla="val 50000"/>
            </a:avLst>
          </a:prstGeom>
          <a:noFill/>
          <a:ln w="9525" cap="flat" cmpd="sng" algn="ctr">
            <a:solidFill>
              <a:srgbClr val="314865"/>
            </a:solidFill>
            <a:prstDash val="solid"/>
            <a:round/>
            <a:headEnd type="none" w="med" len="med"/>
            <a:tailEnd type="none" w="med" len="med"/>
          </a:ln>
          <a:effectLst/>
        </p:spPr>
        <p:txBody>
          <a:bodyPr vert="horz" wrap="square" lIns="81614" tIns="40807" rIns="81614" bIns="40807" numCol="1" rtlCol="0" anchor="t" anchorCtr="0" compatLnSpc="1"/>
          <a:lstStyle/>
          <a:p>
            <a:pPr defTabSz="815975"/>
            <a:endParaRPr lang="zh-CN" altLang="en-US">
              <a:solidFill>
                <a:schemeClr val="bg2">
                  <a:lumMod val="25000"/>
                </a:schemeClr>
              </a:solidFill>
            </a:endParaRPr>
          </a:p>
        </p:txBody>
      </p:sp>
      <p:sp>
        <p:nvSpPr>
          <p:cNvPr id="73" name="圆角矩形 72"/>
          <p:cNvSpPr/>
          <p:nvPr/>
        </p:nvSpPr>
        <p:spPr bwMode="auto">
          <a:xfrm>
            <a:off x="3904904" y="1617340"/>
            <a:ext cx="3226119" cy="456370"/>
          </a:xfrm>
          <a:prstGeom prst="roundRect">
            <a:avLst>
              <a:gd name="adj" fmla="val 50000"/>
            </a:avLst>
          </a:prstGeom>
          <a:noFill/>
          <a:ln w="9525" cap="flat" cmpd="sng" algn="ctr">
            <a:solidFill>
              <a:srgbClr val="314865"/>
            </a:solidFill>
            <a:prstDash val="solid"/>
            <a:round/>
            <a:headEnd type="none" w="med" len="med"/>
            <a:tailEnd type="none" w="med" len="med"/>
          </a:ln>
          <a:effectLst/>
        </p:spPr>
        <p:txBody>
          <a:bodyPr vert="horz" wrap="square" lIns="81614" tIns="40807" rIns="81614" bIns="40807" numCol="1" rtlCol="0" anchor="t" anchorCtr="0" compatLnSpc="1"/>
          <a:lstStyle/>
          <a:p>
            <a:pPr defTabSz="815975"/>
            <a:endParaRPr lang="zh-CN" altLang="en-US"/>
          </a:p>
        </p:txBody>
      </p:sp>
      <p:sp>
        <p:nvSpPr>
          <p:cNvPr id="75" name="圆角矩形 74"/>
          <p:cNvSpPr/>
          <p:nvPr/>
        </p:nvSpPr>
        <p:spPr bwMode="auto">
          <a:xfrm>
            <a:off x="3910522" y="2451948"/>
            <a:ext cx="3176049" cy="456370"/>
          </a:xfrm>
          <a:prstGeom prst="roundRect">
            <a:avLst>
              <a:gd name="adj" fmla="val 50000"/>
            </a:avLst>
          </a:prstGeom>
          <a:noFill/>
          <a:ln w="9525" cap="flat" cmpd="sng" algn="ctr">
            <a:solidFill>
              <a:srgbClr val="314865"/>
            </a:solidFill>
            <a:prstDash val="solid"/>
            <a:round/>
            <a:headEnd type="none" w="med" len="med"/>
            <a:tailEnd type="none" w="med" len="med"/>
          </a:ln>
          <a:effectLst/>
        </p:spPr>
        <p:txBody>
          <a:bodyPr vert="horz" wrap="square" lIns="81614" tIns="40807" rIns="81614" bIns="40807" numCol="1" rtlCol="0" anchor="t" anchorCtr="0" compatLnSpc="1"/>
          <a:lstStyle/>
          <a:p>
            <a:pPr defTabSz="815975"/>
            <a:endParaRPr lang="zh-CN" altLang="en-US"/>
          </a:p>
        </p:txBody>
      </p:sp>
      <p:sp>
        <p:nvSpPr>
          <p:cNvPr id="76" name="圆角矩形 75"/>
          <p:cNvSpPr/>
          <p:nvPr/>
        </p:nvSpPr>
        <p:spPr bwMode="auto">
          <a:xfrm>
            <a:off x="3809220" y="3372534"/>
            <a:ext cx="3277351" cy="456370"/>
          </a:xfrm>
          <a:prstGeom prst="roundRect">
            <a:avLst>
              <a:gd name="adj" fmla="val 50000"/>
            </a:avLst>
          </a:prstGeom>
          <a:noFill/>
          <a:ln w="9525" cap="flat" cmpd="sng" algn="ctr">
            <a:solidFill>
              <a:srgbClr val="314865"/>
            </a:solidFill>
            <a:prstDash val="solid"/>
            <a:round/>
            <a:headEnd type="none" w="med" len="med"/>
            <a:tailEnd type="none" w="med" len="med"/>
          </a:ln>
          <a:effectLst/>
        </p:spPr>
        <p:txBody>
          <a:bodyPr vert="horz" wrap="square" lIns="81614" tIns="40807" rIns="81614" bIns="40807" numCol="1" rtlCol="0" anchor="t" anchorCtr="0" compatLnSpc="1"/>
          <a:lstStyle/>
          <a:p>
            <a:pPr defTabSz="815975"/>
            <a:endParaRPr lang="zh-CN" altLang="en-US"/>
          </a:p>
        </p:txBody>
      </p:sp>
      <p:sp>
        <p:nvSpPr>
          <p:cNvPr id="2" name="TextBox 1"/>
          <p:cNvSpPr txBox="1"/>
          <p:nvPr/>
        </p:nvSpPr>
        <p:spPr>
          <a:xfrm>
            <a:off x="3910557" y="836023"/>
            <a:ext cx="2453640" cy="403860"/>
          </a:xfrm>
          <a:prstGeom prst="rect">
            <a:avLst/>
          </a:prstGeom>
          <a:noFill/>
        </p:spPr>
        <p:txBody>
          <a:bodyPr wrap="none" lIns="81614" tIns="40807" rIns="81614" bIns="40807" rtlCol="0">
            <a:spAutoFit/>
          </a:bodyPr>
          <a:lstStyle/>
          <a:p>
            <a:pPr algn="l"/>
            <a:r>
              <a:rPr lang="en-US" altLang="zh-CN" sz="2100" dirty="0">
                <a:solidFill>
                  <a:schemeClr val="accent2">
                    <a:lumMod val="50000"/>
                  </a:schemeClr>
                </a:solidFill>
                <a:latin typeface="+mj-ea"/>
                <a:ea typeface="+mj-ea"/>
              </a:rPr>
              <a:t>  </a:t>
            </a:r>
            <a:r>
              <a:rPr lang="zh-CN" altLang="en-US" sz="2100" dirty="0">
                <a:solidFill>
                  <a:srgbClr val="1B4171"/>
                </a:solidFill>
                <a:latin typeface="微软雅黑" panose="020B0503020204020204" pitchFamily="34" charset="-122"/>
                <a:ea typeface="微软雅黑" panose="020B0503020204020204" pitchFamily="34" charset="-122"/>
                <a:sym typeface="+mn-ea"/>
              </a:rPr>
              <a:t>项目背景及其规划</a:t>
            </a:r>
            <a:r>
              <a:rPr lang="zh-CN" altLang="en-US" sz="2100" dirty="0">
                <a:solidFill>
                  <a:schemeClr val="accent2">
                    <a:lumMod val="50000"/>
                  </a:schemeClr>
                </a:solidFill>
                <a:latin typeface="+mj-ea"/>
                <a:ea typeface="+mj-ea"/>
              </a:rPr>
              <a:t>    </a:t>
            </a:r>
          </a:p>
        </p:txBody>
      </p:sp>
      <p:sp>
        <p:nvSpPr>
          <p:cNvPr id="25" name="TextBox 24"/>
          <p:cNvSpPr txBox="1"/>
          <p:nvPr/>
        </p:nvSpPr>
        <p:spPr>
          <a:xfrm>
            <a:off x="3860165" y="1623060"/>
            <a:ext cx="3315335" cy="403860"/>
          </a:xfrm>
          <a:prstGeom prst="rect">
            <a:avLst/>
          </a:prstGeom>
          <a:noFill/>
        </p:spPr>
        <p:txBody>
          <a:bodyPr wrap="square" lIns="81614" tIns="40807" rIns="81614" bIns="40807" rtlCol="0">
            <a:spAutoFit/>
          </a:bodyPr>
          <a:lstStyle/>
          <a:p>
            <a:r>
              <a:rPr lang="en-US" altLang="zh-CN" sz="2100" dirty="0">
                <a:solidFill>
                  <a:schemeClr val="accent2">
                    <a:lumMod val="50000"/>
                  </a:schemeClr>
                </a:solidFill>
                <a:latin typeface="+mj-ea"/>
                <a:ea typeface="+mj-ea"/>
                <a:sym typeface="+mn-ea"/>
              </a:rPr>
              <a:t>   </a:t>
            </a:r>
            <a:r>
              <a:rPr lang="zh-CN" altLang="en-US" sz="2100" dirty="0">
                <a:solidFill>
                  <a:schemeClr val="accent2">
                    <a:lumMod val="50000"/>
                  </a:schemeClr>
                </a:solidFill>
                <a:latin typeface="+mj-ea"/>
                <a:ea typeface="+mj-ea"/>
                <a:sym typeface="+mn-ea"/>
              </a:rPr>
              <a:t>日程安排及人员分工</a:t>
            </a:r>
            <a:endParaRPr lang="zh-CN" altLang="en-US" sz="2100" dirty="0">
              <a:solidFill>
                <a:schemeClr val="accent2">
                  <a:lumMod val="50000"/>
                </a:schemeClr>
              </a:solidFill>
              <a:latin typeface="+mj-ea"/>
              <a:ea typeface="+mj-ea"/>
            </a:endParaRPr>
          </a:p>
        </p:txBody>
      </p:sp>
      <p:sp>
        <p:nvSpPr>
          <p:cNvPr id="27" name="TextBox 26"/>
          <p:cNvSpPr txBox="1"/>
          <p:nvPr/>
        </p:nvSpPr>
        <p:spPr>
          <a:xfrm>
            <a:off x="4232005" y="2504430"/>
            <a:ext cx="1623060" cy="403860"/>
          </a:xfrm>
          <a:prstGeom prst="rect">
            <a:avLst/>
          </a:prstGeom>
          <a:noFill/>
        </p:spPr>
        <p:txBody>
          <a:bodyPr wrap="none" lIns="81614" tIns="40807" rIns="81614" bIns="40807" rtlCol="0">
            <a:spAutoFit/>
          </a:bodyPr>
          <a:lstStyle/>
          <a:p>
            <a:r>
              <a:rPr lang="en-US" altLang="zh-CN" sz="2100" dirty="0">
                <a:solidFill>
                  <a:schemeClr val="accent2">
                    <a:lumMod val="50000"/>
                  </a:schemeClr>
                </a:solidFill>
                <a:latin typeface="+mj-ea"/>
                <a:ea typeface="+mj-ea"/>
              </a:rPr>
              <a:t>     </a:t>
            </a:r>
            <a:r>
              <a:rPr lang="zh-CN" altLang="en-US" sz="2100" dirty="0">
                <a:solidFill>
                  <a:schemeClr val="accent2">
                    <a:lumMod val="50000"/>
                  </a:schemeClr>
                </a:solidFill>
                <a:latin typeface="+mj-ea"/>
                <a:ea typeface="+mj-ea"/>
              </a:rPr>
              <a:t>项目介绍</a:t>
            </a:r>
            <a:r>
              <a:rPr lang="en-US" altLang="zh-CN" sz="2100" dirty="0">
                <a:solidFill>
                  <a:schemeClr val="accent2">
                    <a:lumMod val="50000"/>
                  </a:schemeClr>
                </a:solidFill>
                <a:latin typeface="+mj-ea"/>
                <a:ea typeface="+mj-ea"/>
              </a:rPr>
              <a:t> </a:t>
            </a:r>
            <a:endParaRPr lang="zh-CN" altLang="en-US" sz="2100" dirty="0">
              <a:solidFill>
                <a:schemeClr val="accent2">
                  <a:lumMod val="50000"/>
                </a:schemeClr>
              </a:solidFill>
              <a:latin typeface="+mj-ea"/>
              <a:ea typeface="+mj-ea"/>
            </a:endParaRPr>
          </a:p>
        </p:txBody>
      </p:sp>
      <p:sp>
        <p:nvSpPr>
          <p:cNvPr id="31" name="TextBox 30"/>
          <p:cNvSpPr txBox="1"/>
          <p:nvPr/>
        </p:nvSpPr>
        <p:spPr>
          <a:xfrm>
            <a:off x="4153848" y="3375709"/>
            <a:ext cx="1701800" cy="403860"/>
          </a:xfrm>
          <a:prstGeom prst="rect">
            <a:avLst/>
          </a:prstGeom>
          <a:noFill/>
        </p:spPr>
        <p:txBody>
          <a:bodyPr wrap="none" lIns="81614" tIns="40807" rIns="81614" bIns="40807" rtlCol="0">
            <a:spAutoFit/>
          </a:bodyPr>
          <a:lstStyle/>
          <a:p>
            <a:r>
              <a:rPr lang="en-US" altLang="zh-CN" sz="2100" dirty="0">
                <a:solidFill>
                  <a:schemeClr val="accent2">
                    <a:lumMod val="50000"/>
                  </a:schemeClr>
                </a:solidFill>
                <a:latin typeface="+mj-ea"/>
                <a:ea typeface="+mj-ea"/>
              </a:rPr>
              <a:t>      </a:t>
            </a:r>
            <a:r>
              <a:rPr lang="zh-CN" altLang="en-US" sz="2100" dirty="0">
                <a:solidFill>
                  <a:schemeClr val="accent2">
                    <a:lumMod val="50000"/>
                  </a:schemeClr>
                </a:solidFill>
                <a:latin typeface="+mj-ea"/>
                <a:ea typeface="+mj-ea"/>
              </a:rPr>
              <a:t>总结反思</a:t>
            </a:r>
          </a:p>
        </p:txBody>
      </p:sp>
      <p:sp>
        <p:nvSpPr>
          <p:cNvPr id="4" name="TextBox 3"/>
          <p:cNvSpPr txBox="1"/>
          <p:nvPr/>
        </p:nvSpPr>
        <p:spPr>
          <a:xfrm>
            <a:off x="3101340" y="810260"/>
            <a:ext cx="343535" cy="496570"/>
          </a:xfrm>
          <a:prstGeom prst="rect">
            <a:avLst/>
          </a:prstGeom>
          <a:noFill/>
        </p:spPr>
        <p:txBody>
          <a:bodyPr wrap="square" lIns="81614" tIns="40807" rIns="81614" bIns="40807" rtlCol="0">
            <a:spAutoFit/>
          </a:bodyPr>
          <a:lstStyle/>
          <a:p>
            <a:r>
              <a:rPr lang="en-US" altLang="zh-CN" sz="2700" b="1" dirty="0">
                <a:solidFill>
                  <a:srgbClr val="F8F8F8"/>
                </a:solidFill>
                <a:latin typeface="+mn-ea"/>
              </a:rPr>
              <a:t>1</a:t>
            </a:r>
            <a:endParaRPr lang="zh-CN" altLang="en-US" sz="2700" b="1" dirty="0">
              <a:solidFill>
                <a:srgbClr val="F8F8F8"/>
              </a:solidFill>
              <a:latin typeface="+mn-ea"/>
            </a:endParaRPr>
          </a:p>
        </p:txBody>
      </p:sp>
      <p:sp>
        <p:nvSpPr>
          <p:cNvPr id="33" name="TextBox 32"/>
          <p:cNvSpPr txBox="1"/>
          <p:nvPr/>
        </p:nvSpPr>
        <p:spPr>
          <a:xfrm>
            <a:off x="3351429" y="1622754"/>
            <a:ext cx="339550" cy="496570"/>
          </a:xfrm>
          <a:prstGeom prst="rect">
            <a:avLst/>
          </a:prstGeom>
          <a:noFill/>
        </p:spPr>
        <p:txBody>
          <a:bodyPr wrap="square" lIns="81614" tIns="40807" rIns="81614" bIns="40807" rtlCol="0">
            <a:spAutoFit/>
          </a:bodyPr>
          <a:lstStyle/>
          <a:p>
            <a:r>
              <a:rPr lang="en-US" altLang="zh-CN" sz="2700" b="1" dirty="0">
                <a:solidFill>
                  <a:srgbClr val="F8F8F8"/>
                </a:solidFill>
                <a:latin typeface="+mn-ea"/>
              </a:rPr>
              <a:t>2</a:t>
            </a:r>
            <a:endParaRPr lang="zh-CN" altLang="en-US" sz="2700" b="1" dirty="0">
              <a:solidFill>
                <a:srgbClr val="F8F8F8"/>
              </a:solidFill>
              <a:latin typeface="+mn-ea"/>
            </a:endParaRPr>
          </a:p>
        </p:txBody>
      </p:sp>
      <p:sp>
        <p:nvSpPr>
          <p:cNvPr id="35" name="TextBox 34"/>
          <p:cNvSpPr txBox="1"/>
          <p:nvPr/>
        </p:nvSpPr>
        <p:spPr>
          <a:xfrm>
            <a:off x="3402570" y="2504569"/>
            <a:ext cx="335915" cy="496570"/>
          </a:xfrm>
          <a:prstGeom prst="rect">
            <a:avLst/>
          </a:prstGeom>
          <a:noFill/>
        </p:spPr>
        <p:txBody>
          <a:bodyPr wrap="none" lIns="81614" tIns="40807" rIns="81614" bIns="40807" rtlCol="0">
            <a:spAutoFit/>
          </a:bodyPr>
          <a:lstStyle/>
          <a:p>
            <a:r>
              <a:rPr lang="en-US" altLang="zh-CN" sz="2700" b="1" dirty="0">
                <a:solidFill>
                  <a:srgbClr val="F8F8F8"/>
                </a:solidFill>
                <a:latin typeface="+mn-ea"/>
              </a:rPr>
              <a:t>3</a:t>
            </a:r>
          </a:p>
        </p:txBody>
      </p:sp>
      <p:sp>
        <p:nvSpPr>
          <p:cNvPr id="36" name="TextBox 35"/>
          <p:cNvSpPr txBox="1"/>
          <p:nvPr/>
        </p:nvSpPr>
        <p:spPr>
          <a:xfrm>
            <a:off x="3228420" y="3281364"/>
            <a:ext cx="335915" cy="496570"/>
          </a:xfrm>
          <a:prstGeom prst="rect">
            <a:avLst/>
          </a:prstGeom>
          <a:noFill/>
        </p:spPr>
        <p:txBody>
          <a:bodyPr wrap="none" lIns="81614" tIns="40807" rIns="81614" bIns="40807" rtlCol="0">
            <a:spAutoFit/>
          </a:bodyPr>
          <a:lstStyle/>
          <a:p>
            <a:r>
              <a:rPr lang="en-US" altLang="zh-CN" sz="2700" b="1" dirty="0">
                <a:solidFill>
                  <a:srgbClr val="F8F8F8"/>
                </a:solidFill>
                <a:latin typeface="+mn-ea"/>
              </a:rPr>
              <a:t>4</a:t>
            </a:r>
          </a:p>
        </p:txBody>
      </p:sp>
      <p:sp>
        <p:nvSpPr>
          <p:cNvPr id="22" name="Oval 14"/>
          <p:cNvSpPr>
            <a:spLocks noChangeArrowheads="1"/>
          </p:cNvSpPr>
          <p:nvPr/>
        </p:nvSpPr>
        <p:spPr bwMode="auto">
          <a:xfrm>
            <a:off x="943185" y="1496279"/>
            <a:ext cx="1853878" cy="1812622"/>
          </a:xfrm>
          <a:prstGeom prst="ellipse">
            <a:avLst/>
          </a:prstGeom>
          <a:solidFill>
            <a:schemeClr val="accent2">
              <a:lumMod val="50000"/>
            </a:schemeClr>
          </a:solidFill>
          <a:ln>
            <a:noFill/>
          </a:ln>
        </p:spPr>
        <p:txBody>
          <a:bodyPr vert="horz" wrap="square" lIns="81614" tIns="40807" rIns="81614" bIns="40807" numCol="1" anchor="t" anchorCtr="0" compatLnSpc="1"/>
          <a:lstStyle/>
          <a:p>
            <a:endParaRPr lang="zh-CN" altLang="en-US"/>
          </a:p>
        </p:txBody>
      </p:sp>
      <p:sp>
        <p:nvSpPr>
          <p:cNvPr id="23" name="Freeform 15"/>
          <p:cNvSpPr>
            <a:spLocks noEditPoints="1"/>
          </p:cNvSpPr>
          <p:nvPr/>
        </p:nvSpPr>
        <p:spPr bwMode="auto">
          <a:xfrm>
            <a:off x="1375799" y="1717803"/>
            <a:ext cx="976939" cy="872172"/>
          </a:xfrm>
          <a:custGeom>
            <a:avLst/>
            <a:gdLst>
              <a:gd name="T0" fmla="*/ 1051 w 1910"/>
              <a:gd name="T1" fmla="*/ 1550 h 1774"/>
              <a:gd name="T2" fmla="*/ 788 w 1910"/>
              <a:gd name="T3" fmla="*/ 1668 h 1774"/>
              <a:gd name="T4" fmla="*/ 535 w 1910"/>
              <a:gd name="T5" fmla="*/ 59 h 1774"/>
              <a:gd name="T6" fmla="*/ 591 w 1910"/>
              <a:gd name="T7" fmla="*/ 95 h 1774"/>
              <a:gd name="T8" fmla="*/ 963 w 1910"/>
              <a:gd name="T9" fmla="*/ 4 h 1774"/>
              <a:gd name="T10" fmla="*/ 477 w 1910"/>
              <a:gd name="T11" fmla="*/ 72 h 1774"/>
              <a:gd name="T12" fmla="*/ 582 w 1910"/>
              <a:gd name="T13" fmla="*/ 175 h 1774"/>
              <a:gd name="T14" fmla="*/ 560 w 1910"/>
              <a:gd name="T15" fmla="*/ 959 h 1774"/>
              <a:gd name="T16" fmla="*/ 454 w 1910"/>
              <a:gd name="T17" fmla="*/ 856 h 1774"/>
              <a:gd name="T18" fmla="*/ 477 w 1910"/>
              <a:gd name="T19" fmla="*/ 72 h 1774"/>
              <a:gd name="T20" fmla="*/ 869 w 1910"/>
              <a:gd name="T21" fmla="*/ 340 h 1774"/>
              <a:gd name="T22" fmla="*/ 1316 w 1910"/>
              <a:gd name="T23" fmla="*/ 289 h 1774"/>
              <a:gd name="T24" fmla="*/ 820 w 1910"/>
              <a:gd name="T25" fmla="*/ 308 h 1774"/>
              <a:gd name="T26" fmla="*/ 845 w 1910"/>
              <a:gd name="T27" fmla="*/ 375 h 1774"/>
              <a:gd name="T28" fmla="*/ 867 w 1910"/>
              <a:gd name="T29" fmla="*/ 1187 h 1774"/>
              <a:gd name="T30" fmla="*/ 762 w 1910"/>
              <a:gd name="T31" fmla="*/ 1155 h 1774"/>
              <a:gd name="T32" fmla="*/ 740 w 1910"/>
              <a:gd name="T33" fmla="*/ 343 h 1774"/>
              <a:gd name="T34" fmla="*/ 908 w 1910"/>
              <a:gd name="T35" fmla="*/ 408 h 1774"/>
              <a:gd name="T36" fmla="*/ 1440 w 1910"/>
              <a:gd name="T37" fmla="*/ 408 h 1774"/>
              <a:gd name="T38" fmla="*/ 1368 w 1910"/>
              <a:gd name="T39" fmla="*/ 1142 h 1774"/>
              <a:gd name="T40" fmla="*/ 908 w 1910"/>
              <a:gd name="T41" fmla="*/ 408 h 1774"/>
              <a:gd name="T42" fmla="*/ 1356 w 1910"/>
              <a:gd name="T43" fmla="*/ 469 h 1774"/>
              <a:gd name="T44" fmla="*/ 996 w 1910"/>
              <a:gd name="T45" fmla="*/ 677 h 1774"/>
              <a:gd name="T46" fmla="*/ 622 w 1910"/>
              <a:gd name="T47" fmla="*/ 158 h 1774"/>
              <a:gd name="T48" fmla="*/ 1155 w 1910"/>
              <a:gd name="T49" fmla="*/ 158 h 1774"/>
              <a:gd name="T50" fmla="*/ 719 w 1910"/>
              <a:gd name="T51" fmla="*/ 233 h 1774"/>
              <a:gd name="T52" fmla="*/ 677 w 1910"/>
              <a:gd name="T53" fmla="*/ 944 h 1774"/>
              <a:gd name="T54" fmla="*/ 622 w 1910"/>
              <a:gd name="T55" fmla="*/ 158 h 1774"/>
              <a:gd name="T56" fmla="*/ 378 w 1910"/>
              <a:gd name="T57" fmla="*/ 530 h 1774"/>
              <a:gd name="T58" fmla="*/ 293 w 1910"/>
              <a:gd name="T59" fmla="*/ 381 h 1774"/>
              <a:gd name="T60" fmla="*/ 152 w 1910"/>
              <a:gd name="T61" fmla="*/ 1314 h 1774"/>
              <a:gd name="T62" fmla="*/ 254 w 1910"/>
              <a:gd name="T63" fmla="*/ 1450 h 1774"/>
              <a:gd name="T64" fmla="*/ 0 w 1910"/>
              <a:gd name="T65" fmla="*/ 1774 h 1774"/>
              <a:gd name="T66" fmla="*/ 1910 w 1910"/>
              <a:gd name="T67" fmla="*/ 1651 h 1774"/>
              <a:gd name="T68" fmla="*/ 1748 w 1910"/>
              <a:gd name="T69" fmla="*/ 1314 h 1774"/>
              <a:gd name="T70" fmla="*/ 1607 w 1910"/>
              <a:gd name="T71" fmla="*/ 381 h 1774"/>
              <a:gd name="T72" fmla="*/ 1523 w 1910"/>
              <a:gd name="T73" fmla="*/ 530 h 1774"/>
              <a:gd name="T74" fmla="*/ 1614 w 1910"/>
              <a:gd name="T75" fmla="*/ 1336 h 1774"/>
              <a:gd name="T76" fmla="*/ 286 w 1910"/>
              <a:gd name="T77" fmla="*/ 530 h 1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10" h="1774">
                <a:moveTo>
                  <a:pt x="848" y="1550"/>
                </a:moveTo>
                <a:lnTo>
                  <a:pt x="1051" y="1550"/>
                </a:lnTo>
                <a:lnTo>
                  <a:pt x="1122" y="1668"/>
                </a:lnTo>
                <a:lnTo>
                  <a:pt x="788" y="1668"/>
                </a:lnTo>
                <a:lnTo>
                  <a:pt x="848" y="1550"/>
                </a:lnTo>
                <a:close/>
                <a:moveTo>
                  <a:pt x="535" y="59"/>
                </a:moveTo>
                <a:lnTo>
                  <a:pt x="584" y="90"/>
                </a:lnTo>
                <a:cubicBezTo>
                  <a:pt x="587" y="92"/>
                  <a:pt x="589" y="93"/>
                  <a:pt x="591" y="95"/>
                </a:cubicBezTo>
                <a:lnTo>
                  <a:pt x="1031" y="39"/>
                </a:lnTo>
                <a:cubicBezTo>
                  <a:pt x="1020" y="15"/>
                  <a:pt x="994" y="0"/>
                  <a:pt x="963" y="4"/>
                </a:cubicBezTo>
                <a:lnTo>
                  <a:pt x="535" y="59"/>
                </a:lnTo>
                <a:close/>
                <a:moveTo>
                  <a:pt x="477" y="72"/>
                </a:moveTo>
                <a:lnTo>
                  <a:pt x="560" y="125"/>
                </a:lnTo>
                <a:cubicBezTo>
                  <a:pt x="572" y="133"/>
                  <a:pt x="582" y="155"/>
                  <a:pt x="582" y="175"/>
                </a:cubicBezTo>
                <a:lnTo>
                  <a:pt x="582" y="937"/>
                </a:lnTo>
                <a:cubicBezTo>
                  <a:pt x="582" y="957"/>
                  <a:pt x="572" y="966"/>
                  <a:pt x="560" y="959"/>
                </a:cubicBezTo>
                <a:lnTo>
                  <a:pt x="477" y="906"/>
                </a:lnTo>
                <a:cubicBezTo>
                  <a:pt x="464" y="898"/>
                  <a:pt x="454" y="875"/>
                  <a:pt x="454" y="856"/>
                </a:cubicBezTo>
                <a:lnTo>
                  <a:pt x="454" y="93"/>
                </a:lnTo>
                <a:cubicBezTo>
                  <a:pt x="454" y="74"/>
                  <a:pt x="464" y="64"/>
                  <a:pt x="477" y="72"/>
                </a:cubicBezTo>
                <a:close/>
                <a:moveTo>
                  <a:pt x="820" y="308"/>
                </a:moveTo>
                <a:lnTo>
                  <a:pt x="869" y="340"/>
                </a:lnTo>
                <a:cubicBezTo>
                  <a:pt x="872" y="341"/>
                  <a:pt x="874" y="343"/>
                  <a:pt x="877" y="345"/>
                </a:cubicBezTo>
                <a:lnTo>
                  <a:pt x="1316" y="289"/>
                </a:lnTo>
                <a:cubicBezTo>
                  <a:pt x="1305" y="264"/>
                  <a:pt x="1279" y="250"/>
                  <a:pt x="1249" y="253"/>
                </a:cubicBezTo>
                <a:lnTo>
                  <a:pt x="820" y="308"/>
                </a:lnTo>
                <a:close/>
                <a:moveTo>
                  <a:pt x="762" y="322"/>
                </a:moveTo>
                <a:lnTo>
                  <a:pt x="845" y="375"/>
                </a:lnTo>
                <a:cubicBezTo>
                  <a:pt x="857" y="382"/>
                  <a:pt x="867" y="405"/>
                  <a:pt x="867" y="424"/>
                </a:cubicBezTo>
                <a:lnTo>
                  <a:pt x="867" y="1187"/>
                </a:lnTo>
                <a:cubicBezTo>
                  <a:pt x="867" y="1206"/>
                  <a:pt x="857" y="1216"/>
                  <a:pt x="845" y="1208"/>
                </a:cubicBezTo>
                <a:lnTo>
                  <a:pt x="762" y="1155"/>
                </a:lnTo>
                <a:cubicBezTo>
                  <a:pt x="750" y="1147"/>
                  <a:pt x="740" y="1125"/>
                  <a:pt x="740" y="1105"/>
                </a:cubicBezTo>
                <a:lnTo>
                  <a:pt x="740" y="343"/>
                </a:lnTo>
                <a:cubicBezTo>
                  <a:pt x="740" y="323"/>
                  <a:pt x="750" y="314"/>
                  <a:pt x="762" y="322"/>
                </a:cubicBezTo>
                <a:close/>
                <a:moveTo>
                  <a:pt x="908" y="408"/>
                </a:moveTo>
                <a:lnTo>
                  <a:pt x="1368" y="349"/>
                </a:lnTo>
                <a:cubicBezTo>
                  <a:pt x="1407" y="344"/>
                  <a:pt x="1440" y="370"/>
                  <a:pt x="1440" y="408"/>
                </a:cubicBezTo>
                <a:lnTo>
                  <a:pt x="1440" y="1064"/>
                </a:lnTo>
                <a:cubicBezTo>
                  <a:pt x="1440" y="1102"/>
                  <a:pt x="1407" y="1137"/>
                  <a:pt x="1368" y="1142"/>
                </a:cubicBezTo>
                <a:lnTo>
                  <a:pt x="908" y="1201"/>
                </a:lnTo>
                <a:lnTo>
                  <a:pt x="908" y="408"/>
                </a:lnTo>
                <a:close/>
                <a:moveTo>
                  <a:pt x="996" y="515"/>
                </a:moveTo>
                <a:lnTo>
                  <a:pt x="1356" y="469"/>
                </a:lnTo>
                <a:lnTo>
                  <a:pt x="1356" y="631"/>
                </a:lnTo>
                <a:lnTo>
                  <a:pt x="996" y="677"/>
                </a:lnTo>
                <a:lnTo>
                  <a:pt x="996" y="515"/>
                </a:lnTo>
                <a:close/>
                <a:moveTo>
                  <a:pt x="622" y="158"/>
                </a:moveTo>
                <a:lnTo>
                  <a:pt x="1082" y="99"/>
                </a:lnTo>
                <a:cubicBezTo>
                  <a:pt x="1122" y="94"/>
                  <a:pt x="1155" y="121"/>
                  <a:pt x="1155" y="158"/>
                </a:cubicBezTo>
                <a:lnTo>
                  <a:pt x="1155" y="177"/>
                </a:lnTo>
                <a:lnTo>
                  <a:pt x="719" y="233"/>
                </a:lnTo>
                <a:cubicBezTo>
                  <a:pt x="688" y="242"/>
                  <a:pt x="676" y="262"/>
                  <a:pt x="677" y="303"/>
                </a:cubicBezTo>
                <a:lnTo>
                  <a:pt x="677" y="944"/>
                </a:lnTo>
                <a:lnTo>
                  <a:pt x="622" y="951"/>
                </a:lnTo>
                <a:lnTo>
                  <a:pt x="622" y="158"/>
                </a:lnTo>
                <a:close/>
                <a:moveTo>
                  <a:pt x="286" y="530"/>
                </a:moveTo>
                <a:lnTo>
                  <a:pt x="378" y="530"/>
                </a:lnTo>
                <a:lnTo>
                  <a:pt x="378" y="381"/>
                </a:lnTo>
                <a:lnTo>
                  <a:pt x="293" y="381"/>
                </a:lnTo>
                <a:cubicBezTo>
                  <a:pt x="215" y="381"/>
                  <a:pt x="152" y="445"/>
                  <a:pt x="152" y="523"/>
                </a:cubicBezTo>
                <a:lnTo>
                  <a:pt x="152" y="1314"/>
                </a:lnTo>
                <a:cubicBezTo>
                  <a:pt x="152" y="1378"/>
                  <a:pt x="195" y="1433"/>
                  <a:pt x="254" y="1450"/>
                </a:cubicBezTo>
                <a:lnTo>
                  <a:pt x="254" y="1450"/>
                </a:lnTo>
                <a:lnTo>
                  <a:pt x="0" y="1651"/>
                </a:lnTo>
                <a:lnTo>
                  <a:pt x="0" y="1774"/>
                </a:lnTo>
                <a:lnTo>
                  <a:pt x="1910" y="1774"/>
                </a:lnTo>
                <a:lnTo>
                  <a:pt x="1910" y="1651"/>
                </a:lnTo>
                <a:lnTo>
                  <a:pt x="1638" y="1452"/>
                </a:lnTo>
                <a:cubicBezTo>
                  <a:pt x="1701" y="1438"/>
                  <a:pt x="1748" y="1381"/>
                  <a:pt x="1748" y="1314"/>
                </a:cubicBezTo>
                <a:lnTo>
                  <a:pt x="1748" y="523"/>
                </a:lnTo>
                <a:cubicBezTo>
                  <a:pt x="1748" y="445"/>
                  <a:pt x="1685" y="381"/>
                  <a:pt x="1607" y="381"/>
                </a:cubicBezTo>
                <a:lnTo>
                  <a:pt x="1523" y="381"/>
                </a:lnTo>
                <a:lnTo>
                  <a:pt x="1523" y="530"/>
                </a:lnTo>
                <a:lnTo>
                  <a:pt x="1614" y="530"/>
                </a:lnTo>
                <a:lnTo>
                  <a:pt x="1614" y="1336"/>
                </a:lnTo>
                <a:lnTo>
                  <a:pt x="286" y="1336"/>
                </a:lnTo>
                <a:lnTo>
                  <a:pt x="286" y="5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81614" tIns="40807" rIns="81614" bIns="40807" numCol="1" anchor="t" anchorCtr="0" compatLnSpc="1"/>
          <a:lstStyle/>
          <a:p>
            <a:endParaRPr lang="zh-CN" altLang="en-US"/>
          </a:p>
        </p:txBody>
      </p:sp>
      <p:sp>
        <p:nvSpPr>
          <p:cNvPr id="38" name="TextBox 37"/>
          <p:cNvSpPr txBox="1"/>
          <p:nvPr/>
        </p:nvSpPr>
        <p:spPr>
          <a:xfrm>
            <a:off x="1360465" y="2614951"/>
            <a:ext cx="913633" cy="405576"/>
          </a:xfrm>
          <a:prstGeom prst="rect">
            <a:avLst/>
          </a:prstGeom>
          <a:noFill/>
        </p:spPr>
        <p:txBody>
          <a:bodyPr wrap="square" lIns="81614" tIns="40807" rIns="81614" bIns="40807" rtlCol="0">
            <a:spAutoFit/>
          </a:bodyPr>
          <a:lstStyle/>
          <a:p>
            <a:pPr algn="dist"/>
            <a:r>
              <a:rPr lang="zh-CN" altLang="en-US" sz="2100" b="1" dirty="0">
                <a:solidFill>
                  <a:srgbClr val="F8F8F8"/>
                </a:solidFill>
                <a:latin typeface="+mn-ea"/>
              </a:rPr>
              <a:t>目录</a:t>
            </a:r>
          </a:p>
        </p:txBody>
      </p:sp>
      <p:sp>
        <p:nvSpPr>
          <p:cNvPr id="39" name="TextBox 38"/>
          <p:cNvSpPr txBox="1"/>
          <p:nvPr/>
        </p:nvSpPr>
        <p:spPr>
          <a:xfrm>
            <a:off x="1390087" y="2908017"/>
            <a:ext cx="882967" cy="297855"/>
          </a:xfrm>
          <a:prstGeom prst="rect">
            <a:avLst/>
          </a:prstGeom>
          <a:noFill/>
        </p:spPr>
        <p:txBody>
          <a:bodyPr wrap="none" lIns="81614" tIns="40807" rIns="81614" bIns="40807" rtlCol="0">
            <a:spAutoFit/>
          </a:bodyPr>
          <a:lstStyle/>
          <a:p>
            <a:r>
              <a:rPr lang="en-US" altLang="zh-CN" sz="1400" dirty="0">
                <a:solidFill>
                  <a:srgbClr val="F8F8F8"/>
                </a:solidFill>
                <a:latin typeface="+mn-ea"/>
              </a:rPr>
              <a:t>Contents</a:t>
            </a:r>
            <a:endParaRPr lang="zh-CN" altLang="en-US" sz="1400" dirty="0">
              <a:solidFill>
                <a:srgbClr val="F8F8F8"/>
              </a:solidFill>
              <a:latin typeface="+mn-ea"/>
            </a:endParaRPr>
          </a:p>
        </p:txBody>
      </p:sp>
    </p:spTree>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1000"/>
                            </p:stCondLst>
                            <p:childTnLst>
                              <p:par>
                                <p:cTn id="9" presetID="22" presetClass="entr" presetSubtype="8" fill="hold" grpId="0" nodeType="afterEffect">
                                  <p:stCondLst>
                                    <p:cond delay="50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par>
                          <p:cTn id="12" fill="hold">
                            <p:stCondLst>
                              <p:cond delay="2000"/>
                            </p:stCondLst>
                            <p:childTnLst>
                              <p:par>
                                <p:cTn id="13" presetID="31" presetClass="entr" presetSubtype="0" fill="hold" grpId="0" nodeType="afterEffect">
                                  <p:stCondLst>
                                    <p:cond delay="500"/>
                                  </p:stCondLst>
                                  <p:childTnLst>
                                    <p:set>
                                      <p:cBhvr>
                                        <p:cTn id="14" dur="1" fill="hold">
                                          <p:stCondLst>
                                            <p:cond delay="0"/>
                                          </p:stCondLst>
                                        </p:cTn>
                                        <p:tgtEl>
                                          <p:spTgt spid="38"/>
                                        </p:tgtEl>
                                        <p:attrNameLst>
                                          <p:attrName>style.visibility</p:attrName>
                                        </p:attrNameLst>
                                      </p:cBhvr>
                                      <p:to>
                                        <p:strVal val="visible"/>
                                      </p:to>
                                    </p:set>
                                    <p:anim calcmode="lin" valueType="num">
                                      <p:cBhvr>
                                        <p:cTn id="15" dur="500" fill="hold"/>
                                        <p:tgtEl>
                                          <p:spTgt spid="38"/>
                                        </p:tgtEl>
                                        <p:attrNameLst>
                                          <p:attrName>ppt_w</p:attrName>
                                        </p:attrNameLst>
                                      </p:cBhvr>
                                      <p:tavLst>
                                        <p:tav tm="0">
                                          <p:val>
                                            <p:fltVal val="0"/>
                                          </p:val>
                                        </p:tav>
                                        <p:tav tm="100000">
                                          <p:val>
                                            <p:strVal val="#ppt_w"/>
                                          </p:val>
                                        </p:tav>
                                      </p:tavLst>
                                    </p:anim>
                                    <p:anim calcmode="lin" valueType="num">
                                      <p:cBhvr>
                                        <p:cTn id="16" dur="500" fill="hold"/>
                                        <p:tgtEl>
                                          <p:spTgt spid="38"/>
                                        </p:tgtEl>
                                        <p:attrNameLst>
                                          <p:attrName>ppt_h</p:attrName>
                                        </p:attrNameLst>
                                      </p:cBhvr>
                                      <p:tavLst>
                                        <p:tav tm="0">
                                          <p:val>
                                            <p:fltVal val="0"/>
                                          </p:val>
                                        </p:tav>
                                        <p:tav tm="100000">
                                          <p:val>
                                            <p:strVal val="#ppt_h"/>
                                          </p:val>
                                        </p:tav>
                                      </p:tavLst>
                                    </p:anim>
                                    <p:anim calcmode="lin" valueType="num">
                                      <p:cBhvr>
                                        <p:cTn id="17" dur="500" fill="hold"/>
                                        <p:tgtEl>
                                          <p:spTgt spid="38"/>
                                        </p:tgtEl>
                                        <p:attrNameLst>
                                          <p:attrName>style.rotation</p:attrName>
                                        </p:attrNameLst>
                                      </p:cBhvr>
                                      <p:tavLst>
                                        <p:tav tm="0">
                                          <p:val>
                                            <p:fltVal val="90"/>
                                          </p:val>
                                        </p:tav>
                                        <p:tav tm="100000">
                                          <p:val>
                                            <p:fltVal val="0"/>
                                          </p:val>
                                        </p:tav>
                                      </p:tavLst>
                                    </p:anim>
                                    <p:animEffect transition="in" filter="fade">
                                      <p:cBhvr>
                                        <p:cTn id="18" dur="500"/>
                                        <p:tgtEl>
                                          <p:spTgt spid="38"/>
                                        </p:tgtEl>
                                      </p:cBhvr>
                                    </p:animEffect>
                                  </p:childTnLst>
                                </p:cTn>
                              </p:par>
                              <p:par>
                                <p:cTn id="19" presetID="31" presetClass="entr" presetSubtype="0" fill="hold" grpId="0" nodeType="withEffect">
                                  <p:stCondLst>
                                    <p:cond delay="500"/>
                                  </p:stCondLst>
                                  <p:childTnLst>
                                    <p:set>
                                      <p:cBhvr>
                                        <p:cTn id="20" dur="1" fill="hold">
                                          <p:stCondLst>
                                            <p:cond delay="0"/>
                                          </p:stCondLst>
                                        </p:cTn>
                                        <p:tgtEl>
                                          <p:spTgt spid="39"/>
                                        </p:tgtEl>
                                        <p:attrNameLst>
                                          <p:attrName>style.visibility</p:attrName>
                                        </p:attrNameLst>
                                      </p:cBhvr>
                                      <p:to>
                                        <p:strVal val="visible"/>
                                      </p:to>
                                    </p:set>
                                    <p:anim calcmode="lin" valueType="num">
                                      <p:cBhvr>
                                        <p:cTn id="21" dur="500" fill="hold"/>
                                        <p:tgtEl>
                                          <p:spTgt spid="39"/>
                                        </p:tgtEl>
                                        <p:attrNameLst>
                                          <p:attrName>ppt_w</p:attrName>
                                        </p:attrNameLst>
                                      </p:cBhvr>
                                      <p:tavLst>
                                        <p:tav tm="0">
                                          <p:val>
                                            <p:fltVal val="0"/>
                                          </p:val>
                                        </p:tav>
                                        <p:tav tm="100000">
                                          <p:val>
                                            <p:strVal val="#ppt_w"/>
                                          </p:val>
                                        </p:tav>
                                      </p:tavLst>
                                    </p:anim>
                                    <p:anim calcmode="lin" valueType="num">
                                      <p:cBhvr>
                                        <p:cTn id="22" dur="500" fill="hold"/>
                                        <p:tgtEl>
                                          <p:spTgt spid="39"/>
                                        </p:tgtEl>
                                        <p:attrNameLst>
                                          <p:attrName>ppt_h</p:attrName>
                                        </p:attrNameLst>
                                      </p:cBhvr>
                                      <p:tavLst>
                                        <p:tav tm="0">
                                          <p:val>
                                            <p:fltVal val="0"/>
                                          </p:val>
                                        </p:tav>
                                        <p:tav tm="100000">
                                          <p:val>
                                            <p:strVal val="#ppt_h"/>
                                          </p:val>
                                        </p:tav>
                                      </p:tavLst>
                                    </p:anim>
                                    <p:anim calcmode="lin" valueType="num">
                                      <p:cBhvr>
                                        <p:cTn id="23" dur="500" fill="hold"/>
                                        <p:tgtEl>
                                          <p:spTgt spid="39"/>
                                        </p:tgtEl>
                                        <p:attrNameLst>
                                          <p:attrName>style.rotation</p:attrName>
                                        </p:attrNameLst>
                                      </p:cBhvr>
                                      <p:tavLst>
                                        <p:tav tm="0">
                                          <p:val>
                                            <p:fltVal val="90"/>
                                          </p:val>
                                        </p:tav>
                                        <p:tav tm="100000">
                                          <p:val>
                                            <p:fltVal val="0"/>
                                          </p:val>
                                        </p:tav>
                                      </p:tavLst>
                                    </p:anim>
                                    <p:animEffect transition="in" filter="fade">
                                      <p:cBhvr>
                                        <p:cTn id="24" dur="500"/>
                                        <p:tgtEl>
                                          <p:spTgt spid="39"/>
                                        </p:tgtEl>
                                      </p:cBhvr>
                                    </p:animEffect>
                                  </p:childTnLst>
                                </p:cTn>
                              </p:par>
                              <p:par>
                                <p:cTn id="25" presetID="31" presetClass="entr" presetSubtype="0" fill="hold" grpId="0" nodeType="withEffect">
                                  <p:stCondLst>
                                    <p:cond delay="500"/>
                                  </p:stCondLst>
                                  <p:childTnLst>
                                    <p:set>
                                      <p:cBhvr>
                                        <p:cTn id="26" dur="1" fill="hold">
                                          <p:stCondLst>
                                            <p:cond delay="0"/>
                                          </p:stCondLst>
                                        </p:cTn>
                                        <p:tgtEl>
                                          <p:spTgt spid="22"/>
                                        </p:tgtEl>
                                        <p:attrNameLst>
                                          <p:attrName>style.visibility</p:attrName>
                                        </p:attrNameLst>
                                      </p:cBhvr>
                                      <p:to>
                                        <p:strVal val="visible"/>
                                      </p:to>
                                    </p:set>
                                    <p:anim calcmode="lin" valueType="num">
                                      <p:cBhvr>
                                        <p:cTn id="27" dur="500" fill="hold"/>
                                        <p:tgtEl>
                                          <p:spTgt spid="22"/>
                                        </p:tgtEl>
                                        <p:attrNameLst>
                                          <p:attrName>ppt_w</p:attrName>
                                        </p:attrNameLst>
                                      </p:cBhvr>
                                      <p:tavLst>
                                        <p:tav tm="0">
                                          <p:val>
                                            <p:fltVal val="0"/>
                                          </p:val>
                                        </p:tav>
                                        <p:tav tm="100000">
                                          <p:val>
                                            <p:strVal val="#ppt_w"/>
                                          </p:val>
                                        </p:tav>
                                      </p:tavLst>
                                    </p:anim>
                                    <p:anim calcmode="lin" valueType="num">
                                      <p:cBhvr>
                                        <p:cTn id="28" dur="500" fill="hold"/>
                                        <p:tgtEl>
                                          <p:spTgt spid="22"/>
                                        </p:tgtEl>
                                        <p:attrNameLst>
                                          <p:attrName>ppt_h</p:attrName>
                                        </p:attrNameLst>
                                      </p:cBhvr>
                                      <p:tavLst>
                                        <p:tav tm="0">
                                          <p:val>
                                            <p:fltVal val="0"/>
                                          </p:val>
                                        </p:tav>
                                        <p:tav tm="100000">
                                          <p:val>
                                            <p:strVal val="#ppt_h"/>
                                          </p:val>
                                        </p:tav>
                                      </p:tavLst>
                                    </p:anim>
                                    <p:anim calcmode="lin" valueType="num">
                                      <p:cBhvr>
                                        <p:cTn id="29" dur="500" fill="hold"/>
                                        <p:tgtEl>
                                          <p:spTgt spid="22"/>
                                        </p:tgtEl>
                                        <p:attrNameLst>
                                          <p:attrName>style.rotation</p:attrName>
                                        </p:attrNameLst>
                                      </p:cBhvr>
                                      <p:tavLst>
                                        <p:tav tm="0">
                                          <p:val>
                                            <p:fltVal val="90"/>
                                          </p:val>
                                        </p:tav>
                                        <p:tav tm="100000">
                                          <p:val>
                                            <p:fltVal val="0"/>
                                          </p:val>
                                        </p:tav>
                                      </p:tavLst>
                                    </p:anim>
                                    <p:animEffect transition="in" filter="fade">
                                      <p:cBhvr>
                                        <p:cTn id="30" dur="500"/>
                                        <p:tgtEl>
                                          <p:spTgt spid="22"/>
                                        </p:tgtEl>
                                      </p:cBhvr>
                                    </p:animEffect>
                                  </p:childTnLst>
                                </p:cTn>
                              </p:par>
                              <p:par>
                                <p:cTn id="31" presetID="31" presetClass="entr" presetSubtype="0" fill="hold" grpId="0" nodeType="withEffect">
                                  <p:stCondLst>
                                    <p:cond delay="500"/>
                                  </p:stCondLst>
                                  <p:childTnLst>
                                    <p:set>
                                      <p:cBhvr>
                                        <p:cTn id="32" dur="1" fill="hold">
                                          <p:stCondLst>
                                            <p:cond delay="0"/>
                                          </p:stCondLst>
                                        </p:cTn>
                                        <p:tgtEl>
                                          <p:spTgt spid="23"/>
                                        </p:tgtEl>
                                        <p:attrNameLst>
                                          <p:attrName>style.visibility</p:attrName>
                                        </p:attrNameLst>
                                      </p:cBhvr>
                                      <p:to>
                                        <p:strVal val="visible"/>
                                      </p:to>
                                    </p:set>
                                    <p:anim calcmode="lin" valueType="num">
                                      <p:cBhvr>
                                        <p:cTn id="33" dur="500" fill="hold"/>
                                        <p:tgtEl>
                                          <p:spTgt spid="23"/>
                                        </p:tgtEl>
                                        <p:attrNameLst>
                                          <p:attrName>ppt_w</p:attrName>
                                        </p:attrNameLst>
                                      </p:cBhvr>
                                      <p:tavLst>
                                        <p:tav tm="0">
                                          <p:val>
                                            <p:fltVal val="0"/>
                                          </p:val>
                                        </p:tav>
                                        <p:tav tm="100000">
                                          <p:val>
                                            <p:strVal val="#ppt_w"/>
                                          </p:val>
                                        </p:tav>
                                      </p:tavLst>
                                    </p:anim>
                                    <p:anim calcmode="lin" valueType="num">
                                      <p:cBhvr>
                                        <p:cTn id="34" dur="500" fill="hold"/>
                                        <p:tgtEl>
                                          <p:spTgt spid="23"/>
                                        </p:tgtEl>
                                        <p:attrNameLst>
                                          <p:attrName>ppt_h</p:attrName>
                                        </p:attrNameLst>
                                      </p:cBhvr>
                                      <p:tavLst>
                                        <p:tav tm="0">
                                          <p:val>
                                            <p:fltVal val="0"/>
                                          </p:val>
                                        </p:tav>
                                        <p:tav tm="100000">
                                          <p:val>
                                            <p:strVal val="#ppt_h"/>
                                          </p:val>
                                        </p:tav>
                                      </p:tavLst>
                                    </p:anim>
                                    <p:anim calcmode="lin" valueType="num">
                                      <p:cBhvr>
                                        <p:cTn id="35" dur="500" fill="hold"/>
                                        <p:tgtEl>
                                          <p:spTgt spid="23"/>
                                        </p:tgtEl>
                                        <p:attrNameLst>
                                          <p:attrName>style.rotation</p:attrName>
                                        </p:attrNameLst>
                                      </p:cBhvr>
                                      <p:tavLst>
                                        <p:tav tm="0">
                                          <p:val>
                                            <p:fltVal val="90"/>
                                          </p:val>
                                        </p:tav>
                                        <p:tav tm="100000">
                                          <p:val>
                                            <p:fltVal val="0"/>
                                          </p:val>
                                        </p:tav>
                                      </p:tavLst>
                                    </p:anim>
                                    <p:animEffect transition="in" filter="fade">
                                      <p:cBhvr>
                                        <p:cTn id="36" dur="500"/>
                                        <p:tgtEl>
                                          <p:spTgt spid="23"/>
                                        </p:tgtEl>
                                      </p:cBhvr>
                                    </p:animEffect>
                                  </p:childTnLst>
                                </p:cTn>
                              </p:par>
                            </p:childTnLst>
                          </p:cTn>
                        </p:par>
                        <p:par>
                          <p:cTn id="37" fill="hold">
                            <p:stCondLst>
                              <p:cond delay="3000"/>
                            </p:stCondLst>
                            <p:childTnLst>
                              <p:par>
                                <p:cTn id="38" presetID="22" presetClass="entr" presetSubtype="1" fill="hold" grpId="0" nodeType="afterEffect">
                                  <p:stCondLst>
                                    <p:cond delay="500"/>
                                  </p:stCondLst>
                                  <p:childTnLst>
                                    <p:set>
                                      <p:cBhvr>
                                        <p:cTn id="39" dur="1" fill="hold">
                                          <p:stCondLst>
                                            <p:cond delay="0"/>
                                          </p:stCondLst>
                                        </p:cTn>
                                        <p:tgtEl>
                                          <p:spTgt spid="28"/>
                                        </p:tgtEl>
                                        <p:attrNameLst>
                                          <p:attrName>style.visibility</p:attrName>
                                        </p:attrNameLst>
                                      </p:cBhvr>
                                      <p:to>
                                        <p:strVal val="visible"/>
                                      </p:to>
                                    </p:set>
                                    <p:animEffect transition="in" filter="wipe(up)">
                                      <p:cBhvr>
                                        <p:cTn id="40" dur="1000"/>
                                        <p:tgtEl>
                                          <p:spTgt spid="28"/>
                                        </p:tgtEl>
                                      </p:cBhvr>
                                    </p:animEffect>
                                  </p:childTnLst>
                                </p:cTn>
                              </p:par>
                            </p:childTnLst>
                          </p:cTn>
                        </p:par>
                        <p:par>
                          <p:cTn id="41" fill="hold">
                            <p:stCondLst>
                              <p:cond delay="4500"/>
                            </p:stCondLst>
                            <p:childTnLst>
                              <p:par>
                                <p:cTn id="42" presetID="1" presetClass="entr" presetSubtype="0" fill="hold" grpId="1" nodeType="afterEffect">
                                  <p:stCondLst>
                                    <p:cond delay="500"/>
                                  </p:stCondLst>
                                  <p:childTnLst>
                                    <p:set>
                                      <p:cBhvr>
                                        <p:cTn id="43" dur="1" fill="hold">
                                          <p:stCondLst>
                                            <p:cond delay="0"/>
                                          </p:stCondLst>
                                        </p:cTn>
                                        <p:tgtEl>
                                          <p:spTgt spid="29"/>
                                        </p:tgtEl>
                                        <p:attrNameLst>
                                          <p:attrName>style.visibility</p:attrName>
                                        </p:attrNameLst>
                                      </p:cBhvr>
                                      <p:to>
                                        <p:strVal val="visible"/>
                                      </p:to>
                                    </p:set>
                                  </p:childTnLst>
                                </p:cTn>
                              </p:par>
                            </p:childTnLst>
                          </p:cTn>
                        </p:par>
                        <p:par>
                          <p:cTn id="44" fill="hold">
                            <p:stCondLst>
                              <p:cond delay="5000"/>
                            </p:stCondLst>
                            <p:childTnLst>
                              <p:par>
                                <p:cTn id="45" presetID="56" presetClass="path" presetSubtype="0" accel="50000" decel="50000" fill="hold" grpId="0" nodeType="afterEffect">
                                  <p:stCondLst>
                                    <p:cond delay="500"/>
                                  </p:stCondLst>
                                  <p:childTnLst>
                                    <p:animMotion origin="layout" path="M -0.1033 0.3321 L 4.44444E-6 4.75486E-6 " pathEditMode="relative" rAng="0" ptsTypes="AA">
                                      <p:cBhvr>
                                        <p:cTn id="46" dur="500" fill="hold"/>
                                        <p:tgtEl>
                                          <p:spTgt spid="29"/>
                                        </p:tgtEl>
                                        <p:attrNameLst>
                                          <p:attrName>ppt_x</p:attrName>
                                          <p:attrName>ppt_y</p:attrName>
                                        </p:attrNameLst>
                                      </p:cBhvr>
                                      <p:rCtr x="5156" y="-16605"/>
                                    </p:animMotion>
                                  </p:childTnLst>
                                </p:cTn>
                              </p:par>
                              <p:par>
                                <p:cTn id="47" presetID="1" presetClass="entr" presetSubtype="0" fill="hold" grpId="1" nodeType="withEffect">
                                  <p:stCondLst>
                                    <p:cond delay="500"/>
                                  </p:stCondLst>
                                  <p:childTnLst>
                                    <p:set>
                                      <p:cBhvr>
                                        <p:cTn id="48" dur="1" fill="hold">
                                          <p:stCondLst>
                                            <p:cond delay="0"/>
                                          </p:stCondLst>
                                        </p:cTn>
                                        <p:tgtEl>
                                          <p:spTgt spid="67"/>
                                        </p:tgtEl>
                                        <p:attrNameLst>
                                          <p:attrName>style.visibility</p:attrName>
                                        </p:attrNameLst>
                                      </p:cBhvr>
                                      <p:to>
                                        <p:strVal val="visible"/>
                                      </p:to>
                                    </p:set>
                                  </p:childTnLst>
                                </p:cTn>
                              </p:par>
                              <p:par>
                                <p:cTn id="49" presetID="56" presetClass="path" presetSubtype="0" accel="50000" decel="50000" fill="hold" grpId="0" nodeType="withEffect">
                                  <p:stCondLst>
                                    <p:cond delay="500"/>
                                  </p:stCondLst>
                                  <p:childTnLst>
                                    <p:animMotion origin="layout" path="M -0.14427 0.2174 L 2.22222E-6 -3.84829E-6 " pathEditMode="relative" rAng="0" ptsTypes="AA">
                                      <p:cBhvr>
                                        <p:cTn id="50" dur="500" fill="hold"/>
                                        <p:tgtEl>
                                          <p:spTgt spid="67"/>
                                        </p:tgtEl>
                                        <p:attrNameLst>
                                          <p:attrName>ppt_x</p:attrName>
                                          <p:attrName>ppt_y</p:attrName>
                                        </p:attrNameLst>
                                      </p:cBhvr>
                                      <p:rCtr x="7205" y="-10870"/>
                                    </p:animMotion>
                                  </p:childTnLst>
                                </p:cTn>
                              </p:par>
                              <p:par>
                                <p:cTn id="51" presetID="1" presetClass="entr" presetSubtype="0" fill="hold" grpId="1" nodeType="withEffect">
                                  <p:stCondLst>
                                    <p:cond delay="500"/>
                                  </p:stCondLst>
                                  <p:childTnLst>
                                    <p:set>
                                      <p:cBhvr>
                                        <p:cTn id="52" dur="1" fill="hold">
                                          <p:stCondLst>
                                            <p:cond delay="0"/>
                                          </p:stCondLst>
                                        </p:cTn>
                                        <p:tgtEl>
                                          <p:spTgt spid="69"/>
                                        </p:tgtEl>
                                        <p:attrNameLst>
                                          <p:attrName>style.visibility</p:attrName>
                                        </p:attrNameLst>
                                      </p:cBhvr>
                                      <p:to>
                                        <p:strVal val="visible"/>
                                      </p:to>
                                    </p:set>
                                  </p:childTnLst>
                                </p:cTn>
                              </p:par>
                              <p:par>
                                <p:cTn id="53" presetID="56" presetClass="path" presetSubtype="0" accel="50000" decel="50000" fill="hold" grpId="0" nodeType="withEffect">
                                  <p:stCondLst>
                                    <p:cond delay="500"/>
                                  </p:stCondLst>
                                  <p:childTnLst>
                                    <p:animMotion origin="layout" path="M -0.16632 -0.02752 L 1.11111E-6 4.0333E-6 " pathEditMode="relative" rAng="0" ptsTypes="AA">
                                      <p:cBhvr>
                                        <p:cTn id="54" dur="500" fill="hold"/>
                                        <p:tgtEl>
                                          <p:spTgt spid="69"/>
                                        </p:tgtEl>
                                        <p:attrNameLst>
                                          <p:attrName>ppt_x</p:attrName>
                                          <p:attrName>ppt_y</p:attrName>
                                        </p:attrNameLst>
                                      </p:cBhvr>
                                      <p:rCtr x="8316" y="1364"/>
                                    </p:animMotion>
                                  </p:childTnLst>
                                </p:cTn>
                              </p:par>
                              <p:par>
                                <p:cTn id="55" presetID="1" presetClass="entr" presetSubtype="0" fill="hold" grpId="1" nodeType="withEffect">
                                  <p:stCondLst>
                                    <p:cond delay="500"/>
                                  </p:stCondLst>
                                  <p:childTnLst>
                                    <p:set>
                                      <p:cBhvr>
                                        <p:cTn id="56" dur="1" fill="hold">
                                          <p:stCondLst>
                                            <p:cond delay="0"/>
                                          </p:stCondLst>
                                        </p:cTn>
                                        <p:tgtEl>
                                          <p:spTgt spid="70"/>
                                        </p:tgtEl>
                                        <p:attrNameLst>
                                          <p:attrName>style.visibility</p:attrName>
                                        </p:attrNameLst>
                                      </p:cBhvr>
                                      <p:to>
                                        <p:strVal val="visible"/>
                                      </p:to>
                                    </p:set>
                                  </p:childTnLst>
                                </p:cTn>
                              </p:par>
                              <p:par>
                                <p:cTn id="57" presetID="56" presetClass="path" presetSubtype="0" accel="50000" decel="50000" fill="hold" grpId="0" nodeType="withEffect">
                                  <p:stCondLst>
                                    <p:cond delay="500"/>
                                  </p:stCondLst>
                                  <p:childTnLst>
                                    <p:animMotion origin="layout" path="M -0.1467 -0.15171 L 1.66667E-6 3.46901E-6 " pathEditMode="relative" rAng="0" ptsTypes="AA">
                                      <p:cBhvr>
                                        <p:cTn id="58" dur="500" fill="hold"/>
                                        <p:tgtEl>
                                          <p:spTgt spid="70"/>
                                        </p:tgtEl>
                                        <p:attrNameLst>
                                          <p:attrName>ppt_x</p:attrName>
                                          <p:attrName>ppt_y</p:attrName>
                                        </p:attrNameLst>
                                      </p:cBhvr>
                                      <p:rCtr x="7326" y="7586"/>
                                    </p:animMotion>
                                  </p:childTnLst>
                                </p:cTn>
                              </p:par>
                            </p:childTnLst>
                          </p:cTn>
                        </p:par>
                        <p:par>
                          <p:cTn id="59" fill="hold">
                            <p:stCondLst>
                              <p:cond delay="6000"/>
                            </p:stCondLst>
                            <p:childTnLst>
                              <p:par>
                                <p:cTn id="60" presetID="31" presetClass="entr" presetSubtype="0" fill="hold" grpId="0" nodeType="afterEffect">
                                  <p:stCondLst>
                                    <p:cond delay="500"/>
                                  </p:stCondLst>
                                  <p:childTnLst>
                                    <p:set>
                                      <p:cBhvr>
                                        <p:cTn id="61" dur="1" fill="hold">
                                          <p:stCondLst>
                                            <p:cond delay="0"/>
                                          </p:stCondLst>
                                        </p:cTn>
                                        <p:tgtEl>
                                          <p:spTgt spid="4"/>
                                        </p:tgtEl>
                                        <p:attrNameLst>
                                          <p:attrName>style.visibility</p:attrName>
                                        </p:attrNameLst>
                                      </p:cBhvr>
                                      <p:to>
                                        <p:strVal val="visible"/>
                                      </p:to>
                                    </p:set>
                                    <p:anim calcmode="lin" valueType="num">
                                      <p:cBhvr>
                                        <p:cTn id="62" dur="300" fill="hold"/>
                                        <p:tgtEl>
                                          <p:spTgt spid="4"/>
                                        </p:tgtEl>
                                        <p:attrNameLst>
                                          <p:attrName>ppt_w</p:attrName>
                                        </p:attrNameLst>
                                      </p:cBhvr>
                                      <p:tavLst>
                                        <p:tav tm="0">
                                          <p:val>
                                            <p:fltVal val="0"/>
                                          </p:val>
                                        </p:tav>
                                        <p:tav tm="100000">
                                          <p:val>
                                            <p:strVal val="#ppt_w"/>
                                          </p:val>
                                        </p:tav>
                                      </p:tavLst>
                                    </p:anim>
                                    <p:anim calcmode="lin" valueType="num">
                                      <p:cBhvr>
                                        <p:cTn id="63" dur="300" fill="hold"/>
                                        <p:tgtEl>
                                          <p:spTgt spid="4"/>
                                        </p:tgtEl>
                                        <p:attrNameLst>
                                          <p:attrName>ppt_h</p:attrName>
                                        </p:attrNameLst>
                                      </p:cBhvr>
                                      <p:tavLst>
                                        <p:tav tm="0">
                                          <p:val>
                                            <p:fltVal val="0"/>
                                          </p:val>
                                        </p:tav>
                                        <p:tav tm="100000">
                                          <p:val>
                                            <p:strVal val="#ppt_h"/>
                                          </p:val>
                                        </p:tav>
                                      </p:tavLst>
                                    </p:anim>
                                    <p:anim calcmode="lin" valueType="num">
                                      <p:cBhvr>
                                        <p:cTn id="64" dur="300" fill="hold"/>
                                        <p:tgtEl>
                                          <p:spTgt spid="4"/>
                                        </p:tgtEl>
                                        <p:attrNameLst>
                                          <p:attrName>style.rotation</p:attrName>
                                        </p:attrNameLst>
                                      </p:cBhvr>
                                      <p:tavLst>
                                        <p:tav tm="0">
                                          <p:val>
                                            <p:fltVal val="90"/>
                                          </p:val>
                                        </p:tav>
                                        <p:tav tm="100000">
                                          <p:val>
                                            <p:fltVal val="0"/>
                                          </p:val>
                                        </p:tav>
                                      </p:tavLst>
                                    </p:anim>
                                    <p:animEffect transition="in" filter="fade">
                                      <p:cBhvr>
                                        <p:cTn id="65" dur="300"/>
                                        <p:tgtEl>
                                          <p:spTgt spid="4"/>
                                        </p:tgtEl>
                                      </p:cBhvr>
                                    </p:animEffect>
                                  </p:childTnLst>
                                </p:cTn>
                              </p:par>
                            </p:childTnLst>
                          </p:cTn>
                        </p:par>
                        <p:par>
                          <p:cTn id="66" fill="hold">
                            <p:stCondLst>
                              <p:cond delay="6800"/>
                            </p:stCondLst>
                            <p:childTnLst>
                              <p:par>
                                <p:cTn id="67" presetID="22" presetClass="entr" presetSubtype="8" fill="hold" grpId="0" nodeType="afterEffect">
                                  <p:stCondLst>
                                    <p:cond delay="500"/>
                                  </p:stCondLst>
                                  <p:childTnLst>
                                    <p:set>
                                      <p:cBhvr>
                                        <p:cTn id="68" dur="1" fill="hold">
                                          <p:stCondLst>
                                            <p:cond delay="0"/>
                                          </p:stCondLst>
                                        </p:cTn>
                                        <p:tgtEl>
                                          <p:spTgt spid="30"/>
                                        </p:tgtEl>
                                        <p:attrNameLst>
                                          <p:attrName>style.visibility</p:attrName>
                                        </p:attrNameLst>
                                      </p:cBhvr>
                                      <p:to>
                                        <p:strVal val="visible"/>
                                      </p:to>
                                    </p:set>
                                    <p:animEffect transition="in" filter="wipe(left)">
                                      <p:cBhvr>
                                        <p:cTn id="69" dur="500"/>
                                        <p:tgtEl>
                                          <p:spTgt spid="30"/>
                                        </p:tgtEl>
                                      </p:cBhvr>
                                    </p:animEffect>
                                  </p:childTnLst>
                                </p:cTn>
                              </p:par>
                              <p:par>
                                <p:cTn id="70" presetID="22" presetClass="entr" presetSubtype="8" fill="hold" grpId="0" nodeType="withEffect">
                                  <p:stCondLst>
                                    <p:cond delay="500"/>
                                  </p:stCondLst>
                                  <p:childTnLst>
                                    <p:set>
                                      <p:cBhvr>
                                        <p:cTn id="71" dur="1" fill="hold">
                                          <p:stCondLst>
                                            <p:cond delay="0"/>
                                          </p:stCondLst>
                                        </p:cTn>
                                        <p:tgtEl>
                                          <p:spTgt spid="2"/>
                                        </p:tgtEl>
                                        <p:attrNameLst>
                                          <p:attrName>style.visibility</p:attrName>
                                        </p:attrNameLst>
                                      </p:cBhvr>
                                      <p:to>
                                        <p:strVal val="visible"/>
                                      </p:to>
                                    </p:set>
                                    <p:animEffect transition="in" filter="wipe(left)">
                                      <p:cBhvr>
                                        <p:cTn id="72" dur="500"/>
                                        <p:tgtEl>
                                          <p:spTgt spid="2"/>
                                        </p:tgtEl>
                                      </p:cBhvr>
                                    </p:animEffect>
                                  </p:childTnLst>
                                </p:cTn>
                              </p:par>
                            </p:childTnLst>
                          </p:cTn>
                        </p:par>
                        <p:par>
                          <p:cTn id="73" fill="hold">
                            <p:stCondLst>
                              <p:cond delay="7800"/>
                            </p:stCondLst>
                            <p:childTnLst>
                              <p:par>
                                <p:cTn id="74" presetID="31" presetClass="entr" presetSubtype="0" fill="hold" grpId="0" nodeType="afterEffect">
                                  <p:stCondLst>
                                    <p:cond delay="500"/>
                                  </p:stCondLst>
                                  <p:childTnLst>
                                    <p:set>
                                      <p:cBhvr>
                                        <p:cTn id="75" dur="1" fill="hold">
                                          <p:stCondLst>
                                            <p:cond delay="0"/>
                                          </p:stCondLst>
                                        </p:cTn>
                                        <p:tgtEl>
                                          <p:spTgt spid="33"/>
                                        </p:tgtEl>
                                        <p:attrNameLst>
                                          <p:attrName>style.visibility</p:attrName>
                                        </p:attrNameLst>
                                      </p:cBhvr>
                                      <p:to>
                                        <p:strVal val="visible"/>
                                      </p:to>
                                    </p:set>
                                    <p:anim calcmode="lin" valueType="num">
                                      <p:cBhvr>
                                        <p:cTn id="76" dur="300" fill="hold"/>
                                        <p:tgtEl>
                                          <p:spTgt spid="33"/>
                                        </p:tgtEl>
                                        <p:attrNameLst>
                                          <p:attrName>ppt_w</p:attrName>
                                        </p:attrNameLst>
                                      </p:cBhvr>
                                      <p:tavLst>
                                        <p:tav tm="0">
                                          <p:val>
                                            <p:fltVal val="0"/>
                                          </p:val>
                                        </p:tav>
                                        <p:tav tm="100000">
                                          <p:val>
                                            <p:strVal val="#ppt_w"/>
                                          </p:val>
                                        </p:tav>
                                      </p:tavLst>
                                    </p:anim>
                                    <p:anim calcmode="lin" valueType="num">
                                      <p:cBhvr>
                                        <p:cTn id="77" dur="300" fill="hold"/>
                                        <p:tgtEl>
                                          <p:spTgt spid="33"/>
                                        </p:tgtEl>
                                        <p:attrNameLst>
                                          <p:attrName>ppt_h</p:attrName>
                                        </p:attrNameLst>
                                      </p:cBhvr>
                                      <p:tavLst>
                                        <p:tav tm="0">
                                          <p:val>
                                            <p:fltVal val="0"/>
                                          </p:val>
                                        </p:tav>
                                        <p:tav tm="100000">
                                          <p:val>
                                            <p:strVal val="#ppt_h"/>
                                          </p:val>
                                        </p:tav>
                                      </p:tavLst>
                                    </p:anim>
                                    <p:anim calcmode="lin" valueType="num">
                                      <p:cBhvr>
                                        <p:cTn id="78" dur="300" fill="hold"/>
                                        <p:tgtEl>
                                          <p:spTgt spid="33"/>
                                        </p:tgtEl>
                                        <p:attrNameLst>
                                          <p:attrName>style.rotation</p:attrName>
                                        </p:attrNameLst>
                                      </p:cBhvr>
                                      <p:tavLst>
                                        <p:tav tm="0">
                                          <p:val>
                                            <p:fltVal val="90"/>
                                          </p:val>
                                        </p:tav>
                                        <p:tav tm="100000">
                                          <p:val>
                                            <p:fltVal val="0"/>
                                          </p:val>
                                        </p:tav>
                                      </p:tavLst>
                                    </p:anim>
                                    <p:animEffect transition="in" filter="fade">
                                      <p:cBhvr>
                                        <p:cTn id="79" dur="300"/>
                                        <p:tgtEl>
                                          <p:spTgt spid="33"/>
                                        </p:tgtEl>
                                      </p:cBhvr>
                                    </p:animEffect>
                                  </p:childTnLst>
                                </p:cTn>
                              </p:par>
                            </p:childTnLst>
                          </p:cTn>
                        </p:par>
                        <p:par>
                          <p:cTn id="80" fill="hold">
                            <p:stCondLst>
                              <p:cond delay="8600"/>
                            </p:stCondLst>
                            <p:childTnLst>
                              <p:par>
                                <p:cTn id="81" presetID="22" presetClass="entr" presetSubtype="8" fill="hold" grpId="0" nodeType="afterEffect">
                                  <p:stCondLst>
                                    <p:cond delay="500"/>
                                  </p:stCondLst>
                                  <p:childTnLst>
                                    <p:set>
                                      <p:cBhvr>
                                        <p:cTn id="82" dur="1" fill="hold">
                                          <p:stCondLst>
                                            <p:cond delay="0"/>
                                          </p:stCondLst>
                                        </p:cTn>
                                        <p:tgtEl>
                                          <p:spTgt spid="25"/>
                                        </p:tgtEl>
                                        <p:attrNameLst>
                                          <p:attrName>style.visibility</p:attrName>
                                        </p:attrNameLst>
                                      </p:cBhvr>
                                      <p:to>
                                        <p:strVal val="visible"/>
                                      </p:to>
                                    </p:set>
                                    <p:animEffect transition="in" filter="wipe(left)">
                                      <p:cBhvr>
                                        <p:cTn id="83" dur="500"/>
                                        <p:tgtEl>
                                          <p:spTgt spid="25"/>
                                        </p:tgtEl>
                                      </p:cBhvr>
                                    </p:animEffect>
                                  </p:childTnLst>
                                </p:cTn>
                              </p:par>
                              <p:par>
                                <p:cTn id="84" presetID="22" presetClass="entr" presetSubtype="8" fill="hold" grpId="0" nodeType="withEffect">
                                  <p:stCondLst>
                                    <p:cond delay="500"/>
                                  </p:stCondLst>
                                  <p:childTnLst>
                                    <p:set>
                                      <p:cBhvr>
                                        <p:cTn id="85" dur="1" fill="hold">
                                          <p:stCondLst>
                                            <p:cond delay="0"/>
                                          </p:stCondLst>
                                        </p:cTn>
                                        <p:tgtEl>
                                          <p:spTgt spid="73"/>
                                        </p:tgtEl>
                                        <p:attrNameLst>
                                          <p:attrName>style.visibility</p:attrName>
                                        </p:attrNameLst>
                                      </p:cBhvr>
                                      <p:to>
                                        <p:strVal val="visible"/>
                                      </p:to>
                                    </p:set>
                                    <p:animEffect transition="in" filter="wipe(left)">
                                      <p:cBhvr>
                                        <p:cTn id="86" dur="500"/>
                                        <p:tgtEl>
                                          <p:spTgt spid="73"/>
                                        </p:tgtEl>
                                      </p:cBhvr>
                                    </p:animEffect>
                                  </p:childTnLst>
                                </p:cTn>
                              </p:par>
                            </p:childTnLst>
                          </p:cTn>
                        </p:par>
                        <p:par>
                          <p:cTn id="87" fill="hold">
                            <p:stCondLst>
                              <p:cond delay="9600"/>
                            </p:stCondLst>
                            <p:childTnLst>
                              <p:par>
                                <p:cTn id="88" presetID="31" presetClass="entr" presetSubtype="0" fill="hold" grpId="0" nodeType="afterEffect">
                                  <p:stCondLst>
                                    <p:cond delay="500"/>
                                  </p:stCondLst>
                                  <p:childTnLst>
                                    <p:set>
                                      <p:cBhvr>
                                        <p:cTn id="89" dur="1" fill="hold">
                                          <p:stCondLst>
                                            <p:cond delay="0"/>
                                          </p:stCondLst>
                                        </p:cTn>
                                        <p:tgtEl>
                                          <p:spTgt spid="35"/>
                                        </p:tgtEl>
                                        <p:attrNameLst>
                                          <p:attrName>style.visibility</p:attrName>
                                        </p:attrNameLst>
                                      </p:cBhvr>
                                      <p:to>
                                        <p:strVal val="visible"/>
                                      </p:to>
                                    </p:set>
                                    <p:anim calcmode="lin" valueType="num">
                                      <p:cBhvr>
                                        <p:cTn id="90" dur="300" fill="hold"/>
                                        <p:tgtEl>
                                          <p:spTgt spid="35"/>
                                        </p:tgtEl>
                                        <p:attrNameLst>
                                          <p:attrName>ppt_w</p:attrName>
                                        </p:attrNameLst>
                                      </p:cBhvr>
                                      <p:tavLst>
                                        <p:tav tm="0">
                                          <p:val>
                                            <p:fltVal val="0"/>
                                          </p:val>
                                        </p:tav>
                                        <p:tav tm="100000">
                                          <p:val>
                                            <p:strVal val="#ppt_w"/>
                                          </p:val>
                                        </p:tav>
                                      </p:tavLst>
                                    </p:anim>
                                    <p:anim calcmode="lin" valueType="num">
                                      <p:cBhvr>
                                        <p:cTn id="91" dur="300" fill="hold"/>
                                        <p:tgtEl>
                                          <p:spTgt spid="35"/>
                                        </p:tgtEl>
                                        <p:attrNameLst>
                                          <p:attrName>ppt_h</p:attrName>
                                        </p:attrNameLst>
                                      </p:cBhvr>
                                      <p:tavLst>
                                        <p:tav tm="0">
                                          <p:val>
                                            <p:fltVal val="0"/>
                                          </p:val>
                                        </p:tav>
                                        <p:tav tm="100000">
                                          <p:val>
                                            <p:strVal val="#ppt_h"/>
                                          </p:val>
                                        </p:tav>
                                      </p:tavLst>
                                    </p:anim>
                                    <p:anim calcmode="lin" valueType="num">
                                      <p:cBhvr>
                                        <p:cTn id="92" dur="300" fill="hold"/>
                                        <p:tgtEl>
                                          <p:spTgt spid="35"/>
                                        </p:tgtEl>
                                        <p:attrNameLst>
                                          <p:attrName>style.rotation</p:attrName>
                                        </p:attrNameLst>
                                      </p:cBhvr>
                                      <p:tavLst>
                                        <p:tav tm="0">
                                          <p:val>
                                            <p:fltVal val="90"/>
                                          </p:val>
                                        </p:tav>
                                        <p:tav tm="100000">
                                          <p:val>
                                            <p:fltVal val="0"/>
                                          </p:val>
                                        </p:tav>
                                      </p:tavLst>
                                    </p:anim>
                                    <p:animEffect transition="in" filter="fade">
                                      <p:cBhvr>
                                        <p:cTn id="93" dur="300"/>
                                        <p:tgtEl>
                                          <p:spTgt spid="35"/>
                                        </p:tgtEl>
                                      </p:cBhvr>
                                    </p:animEffect>
                                  </p:childTnLst>
                                </p:cTn>
                              </p:par>
                            </p:childTnLst>
                          </p:cTn>
                        </p:par>
                        <p:par>
                          <p:cTn id="94" fill="hold">
                            <p:stCondLst>
                              <p:cond delay="10400"/>
                            </p:stCondLst>
                            <p:childTnLst>
                              <p:par>
                                <p:cTn id="95" presetID="22" presetClass="entr" presetSubtype="8" fill="hold" grpId="0" nodeType="afterEffect">
                                  <p:stCondLst>
                                    <p:cond delay="500"/>
                                  </p:stCondLst>
                                  <p:childTnLst>
                                    <p:set>
                                      <p:cBhvr>
                                        <p:cTn id="96" dur="1" fill="hold">
                                          <p:stCondLst>
                                            <p:cond delay="0"/>
                                          </p:stCondLst>
                                        </p:cTn>
                                        <p:tgtEl>
                                          <p:spTgt spid="27"/>
                                        </p:tgtEl>
                                        <p:attrNameLst>
                                          <p:attrName>style.visibility</p:attrName>
                                        </p:attrNameLst>
                                      </p:cBhvr>
                                      <p:to>
                                        <p:strVal val="visible"/>
                                      </p:to>
                                    </p:set>
                                    <p:animEffect transition="in" filter="wipe(left)">
                                      <p:cBhvr>
                                        <p:cTn id="97" dur="500"/>
                                        <p:tgtEl>
                                          <p:spTgt spid="27"/>
                                        </p:tgtEl>
                                      </p:cBhvr>
                                    </p:animEffect>
                                  </p:childTnLst>
                                </p:cTn>
                              </p:par>
                              <p:par>
                                <p:cTn id="98" presetID="22" presetClass="entr" presetSubtype="8" fill="hold" grpId="0" nodeType="withEffect">
                                  <p:stCondLst>
                                    <p:cond delay="500"/>
                                  </p:stCondLst>
                                  <p:childTnLst>
                                    <p:set>
                                      <p:cBhvr>
                                        <p:cTn id="99" dur="1" fill="hold">
                                          <p:stCondLst>
                                            <p:cond delay="0"/>
                                          </p:stCondLst>
                                        </p:cTn>
                                        <p:tgtEl>
                                          <p:spTgt spid="75"/>
                                        </p:tgtEl>
                                        <p:attrNameLst>
                                          <p:attrName>style.visibility</p:attrName>
                                        </p:attrNameLst>
                                      </p:cBhvr>
                                      <p:to>
                                        <p:strVal val="visible"/>
                                      </p:to>
                                    </p:set>
                                    <p:animEffect transition="in" filter="wipe(left)">
                                      <p:cBhvr>
                                        <p:cTn id="100" dur="500"/>
                                        <p:tgtEl>
                                          <p:spTgt spid="75"/>
                                        </p:tgtEl>
                                      </p:cBhvr>
                                    </p:animEffect>
                                  </p:childTnLst>
                                </p:cTn>
                              </p:par>
                            </p:childTnLst>
                          </p:cTn>
                        </p:par>
                        <p:par>
                          <p:cTn id="101" fill="hold">
                            <p:stCondLst>
                              <p:cond delay="11400"/>
                            </p:stCondLst>
                            <p:childTnLst>
                              <p:par>
                                <p:cTn id="102" presetID="31" presetClass="entr" presetSubtype="0" fill="hold" grpId="0" nodeType="afterEffect">
                                  <p:stCondLst>
                                    <p:cond delay="500"/>
                                  </p:stCondLst>
                                  <p:childTnLst>
                                    <p:set>
                                      <p:cBhvr>
                                        <p:cTn id="103" dur="1" fill="hold">
                                          <p:stCondLst>
                                            <p:cond delay="0"/>
                                          </p:stCondLst>
                                        </p:cTn>
                                        <p:tgtEl>
                                          <p:spTgt spid="36"/>
                                        </p:tgtEl>
                                        <p:attrNameLst>
                                          <p:attrName>style.visibility</p:attrName>
                                        </p:attrNameLst>
                                      </p:cBhvr>
                                      <p:to>
                                        <p:strVal val="visible"/>
                                      </p:to>
                                    </p:set>
                                    <p:anim calcmode="lin" valueType="num">
                                      <p:cBhvr>
                                        <p:cTn id="104" dur="300" fill="hold"/>
                                        <p:tgtEl>
                                          <p:spTgt spid="36"/>
                                        </p:tgtEl>
                                        <p:attrNameLst>
                                          <p:attrName>ppt_w</p:attrName>
                                        </p:attrNameLst>
                                      </p:cBhvr>
                                      <p:tavLst>
                                        <p:tav tm="0">
                                          <p:val>
                                            <p:fltVal val="0"/>
                                          </p:val>
                                        </p:tav>
                                        <p:tav tm="100000">
                                          <p:val>
                                            <p:strVal val="#ppt_w"/>
                                          </p:val>
                                        </p:tav>
                                      </p:tavLst>
                                    </p:anim>
                                    <p:anim calcmode="lin" valueType="num">
                                      <p:cBhvr>
                                        <p:cTn id="105" dur="300" fill="hold"/>
                                        <p:tgtEl>
                                          <p:spTgt spid="36"/>
                                        </p:tgtEl>
                                        <p:attrNameLst>
                                          <p:attrName>ppt_h</p:attrName>
                                        </p:attrNameLst>
                                      </p:cBhvr>
                                      <p:tavLst>
                                        <p:tav tm="0">
                                          <p:val>
                                            <p:fltVal val="0"/>
                                          </p:val>
                                        </p:tav>
                                        <p:tav tm="100000">
                                          <p:val>
                                            <p:strVal val="#ppt_h"/>
                                          </p:val>
                                        </p:tav>
                                      </p:tavLst>
                                    </p:anim>
                                    <p:anim calcmode="lin" valueType="num">
                                      <p:cBhvr>
                                        <p:cTn id="106" dur="300" fill="hold"/>
                                        <p:tgtEl>
                                          <p:spTgt spid="36"/>
                                        </p:tgtEl>
                                        <p:attrNameLst>
                                          <p:attrName>style.rotation</p:attrName>
                                        </p:attrNameLst>
                                      </p:cBhvr>
                                      <p:tavLst>
                                        <p:tav tm="0">
                                          <p:val>
                                            <p:fltVal val="90"/>
                                          </p:val>
                                        </p:tav>
                                        <p:tav tm="100000">
                                          <p:val>
                                            <p:fltVal val="0"/>
                                          </p:val>
                                        </p:tav>
                                      </p:tavLst>
                                    </p:anim>
                                    <p:animEffect transition="in" filter="fade">
                                      <p:cBhvr>
                                        <p:cTn id="107" dur="300"/>
                                        <p:tgtEl>
                                          <p:spTgt spid="36"/>
                                        </p:tgtEl>
                                      </p:cBhvr>
                                    </p:animEffect>
                                  </p:childTnLst>
                                </p:cTn>
                              </p:par>
                            </p:childTnLst>
                          </p:cTn>
                        </p:par>
                        <p:par>
                          <p:cTn id="108" fill="hold">
                            <p:stCondLst>
                              <p:cond delay="12200"/>
                            </p:stCondLst>
                            <p:childTnLst>
                              <p:par>
                                <p:cTn id="109" presetID="22" presetClass="entr" presetSubtype="8" fill="hold" grpId="0" nodeType="afterEffect">
                                  <p:stCondLst>
                                    <p:cond delay="500"/>
                                  </p:stCondLst>
                                  <p:childTnLst>
                                    <p:set>
                                      <p:cBhvr>
                                        <p:cTn id="110" dur="1" fill="hold">
                                          <p:stCondLst>
                                            <p:cond delay="0"/>
                                          </p:stCondLst>
                                        </p:cTn>
                                        <p:tgtEl>
                                          <p:spTgt spid="31"/>
                                        </p:tgtEl>
                                        <p:attrNameLst>
                                          <p:attrName>style.visibility</p:attrName>
                                        </p:attrNameLst>
                                      </p:cBhvr>
                                      <p:to>
                                        <p:strVal val="visible"/>
                                      </p:to>
                                    </p:set>
                                    <p:animEffect transition="in" filter="wipe(left)">
                                      <p:cBhvr>
                                        <p:cTn id="111" dur="500"/>
                                        <p:tgtEl>
                                          <p:spTgt spid="31"/>
                                        </p:tgtEl>
                                      </p:cBhvr>
                                    </p:animEffect>
                                  </p:childTnLst>
                                </p:cTn>
                              </p:par>
                              <p:par>
                                <p:cTn id="112" presetID="22" presetClass="entr" presetSubtype="8" fill="hold" grpId="0" nodeType="withEffect">
                                  <p:stCondLst>
                                    <p:cond delay="500"/>
                                  </p:stCondLst>
                                  <p:childTnLst>
                                    <p:set>
                                      <p:cBhvr>
                                        <p:cTn id="113" dur="1" fill="hold">
                                          <p:stCondLst>
                                            <p:cond delay="0"/>
                                          </p:stCondLst>
                                        </p:cTn>
                                        <p:tgtEl>
                                          <p:spTgt spid="76"/>
                                        </p:tgtEl>
                                        <p:attrNameLst>
                                          <p:attrName>style.visibility</p:attrName>
                                        </p:attrNameLst>
                                      </p:cBhvr>
                                      <p:to>
                                        <p:strVal val="visible"/>
                                      </p:to>
                                    </p:set>
                                    <p:animEffect transition="in" filter="wipe(left)">
                                      <p:cBhvr>
                                        <p:cTn id="114"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bldLvl="0" animBg="1"/>
      <p:bldP spid="28" grpId="0" animBg="1"/>
      <p:bldP spid="29" grpId="0" bldLvl="0" animBg="1"/>
      <p:bldP spid="29" grpId="1" bldLvl="0" animBg="1"/>
      <p:bldP spid="67" grpId="0" bldLvl="0" animBg="1"/>
      <p:bldP spid="67" grpId="1" bldLvl="0" animBg="1"/>
      <p:bldP spid="69" grpId="0" bldLvl="0" animBg="1"/>
      <p:bldP spid="69" grpId="1" bldLvl="0" animBg="1"/>
      <p:bldP spid="70" grpId="0" bldLvl="0" animBg="1"/>
      <p:bldP spid="70" grpId="1" bldLvl="0" animBg="1"/>
      <p:bldP spid="30" grpId="0" bldLvl="0" animBg="1"/>
      <p:bldP spid="73" grpId="0" bldLvl="0" animBg="1"/>
      <p:bldP spid="75" grpId="0" bldLvl="0" animBg="1"/>
      <p:bldP spid="76" grpId="0" bldLvl="0" animBg="1"/>
      <p:bldP spid="2" grpId="0"/>
      <p:bldP spid="25" grpId="0"/>
      <p:bldP spid="27" grpId="0"/>
      <p:bldP spid="31" grpId="0"/>
      <p:bldP spid="4" grpId="0"/>
      <p:bldP spid="33" grpId="0"/>
      <p:bldP spid="35" grpId="0"/>
      <p:bldP spid="36" grpId="0"/>
      <p:bldP spid="22" grpId="0" animBg="1"/>
      <p:bldP spid="23" grpId="0" animBg="1"/>
      <p:bldP spid="38" grpId="0"/>
      <p:bldP spid="3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8"/>
          <p:cNvSpPr/>
          <p:nvPr/>
        </p:nvSpPr>
        <p:spPr bwMode="auto">
          <a:xfrm>
            <a:off x="0" y="0"/>
            <a:ext cx="925195" cy="890270"/>
          </a:xfrm>
          <a:custGeom>
            <a:avLst/>
            <a:gdLst>
              <a:gd name="T0" fmla="*/ 0 w 993531"/>
              <a:gd name="T1" fmla="*/ 0 h 1011115"/>
              <a:gd name="T2" fmla="*/ 993775 w 993531"/>
              <a:gd name="T3" fmla="*/ 0 h 1011115"/>
              <a:gd name="T4" fmla="*/ 496888 w 993531"/>
              <a:gd name="T5" fmla="*/ 1011237 h 1011115"/>
              <a:gd name="T6" fmla="*/ 0 60000 65536"/>
              <a:gd name="T7" fmla="*/ 0 60000 65536"/>
              <a:gd name="T8" fmla="*/ 0 60000 65536"/>
              <a:gd name="T9" fmla="*/ 0 w 993531"/>
              <a:gd name="T10" fmla="*/ 0 h 1011115"/>
              <a:gd name="T11" fmla="*/ 993531 w 993531"/>
              <a:gd name="T12" fmla="*/ 1011115 h 1011115"/>
            </a:gdLst>
            <a:ahLst/>
            <a:cxnLst>
              <a:cxn ang="T6">
                <a:pos x="T0" y="T1"/>
              </a:cxn>
              <a:cxn ang="T7">
                <a:pos x="T2" y="T3"/>
              </a:cxn>
              <a:cxn ang="T8">
                <a:pos x="T4" y="T5"/>
              </a:cxn>
            </a:cxnLst>
            <a:rect l="T9" t="T10" r="T11" b="T12"/>
            <a:pathLst>
              <a:path w="993531" h="1011115">
                <a:moveTo>
                  <a:pt x="0" y="0"/>
                </a:moveTo>
                <a:lnTo>
                  <a:pt x="993531" y="0"/>
                </a:lnTo>
                <a:lnTo>
                  <a:pt x="496766" y="1011115"/>
                </a:lnTo>
                <a:lnTo>
                  <a:pt x="0" y="0"/>
                </a:lnTo>
                <a:close/>
              </a:path>
            </a:pathLst>
          </a:custGeom>
          <a:solidFill>
            <a:schemeClr val="bg1">
              <a:lumMod val="85000"/>
            </a:schemeClr>
          </a:solidFill>
          <a:ln w="12700" algn="ctr">
            <a:noFill/>
            <a:miter lim="800000"/>
          </a:ln>
        </p:spPr>
        <p:txBody>
          <a:bodyPr tIns="0" bIns="360000" anchor="ctr"/>
          <a:lstStyle/>
          <a:p>
            <a:pPr algn="ctr" eaLnBrk="1" hangingPunct="1">
              <a:spcBef>
                <a:spcPts val="2400"/>
              </a:spcBef>
              <a:buClr>
                <a:schemeClr val="accent1"/>
              </a:buClr>
              <a:buSzPct val="60000"/>
            </a:pPr>
            <a:r>
              <a:rPr lang="en-US" altLang="zh-CN" sz="3200" b="1" dirty="0">
                <a:solidFill>
                  <a:schemeClr val="accent2">
                    <a:lumMod val="50000"/>
                  </a:schemeClr>
                </a:solidFill>
                <a:latin typeface="微软雅黑" panose="020B0503020204020204" pitchFamily="34" charset="-122"/>
                <a:ea typeface="微软雅黑" panose="020B0503020204020204" pitchFamily="34" charset="-122"/>
                <a:cs typeface="Arial Unicode MS" panose="020B0604020202020204" pitchFamily="34" charset="-122"/>
              </a:rPr>
              <a:t>03</a:t>
            </a:r>
            <a:endParaRPr lang="zh-CN" altLang="en-US" sz="3200" b="1" dirty="0">
              <a:solidFill>
                <a:schemeClr val="accent2">
                  <a:lumMod val="50000"/>
                </a:scheme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 name="文本框 1"/>
          <p:cNvSpPr txBox="1"/>
          <p:nvPr/>
        </p:nvSpPr>
        <p:spPr>
          <a:xfrm>
            <a:off x="1023620" y="93980"/>
            <a:ext cx="4424680" cy="398780"/>
          </a:xfrm>
          <a:prstGeom prst="rect">
            <a:avLst/>
          </a:prstGeom>
          <a:noFill/>
        </p:spPr>
        <p:txBody>
          <a:bodyPr wrap="square" rtlCol="0" anchor="t">
            <a:spAutoFit/>
          </a:bodyPr>
          <a:lstStyle/>
          <a:p>
            <a:r>
              <a:rPr lang="zh-CN" altLang="en-US" sz="2000" dirty="0">
                <a:solidFill>
                  <a:srgbClr val="1B4171"/>
                </a:solidFill>
                <a:sym typeface="+mn-ea"/>
              </a:rPr>
              <a:t>功能验收</a:t>
            </a:r>
            <a:r>
              <a:rPr lang="en-US" altLang="zh-CN" sz="2000" dirty="0">
                <a:solidFill>
                  <a:srgbClr val="1B4171"/>
                </a:solidFill>
                <a:sym typeface="+mn-ea"/>
              </a:rPr>
              <a:t>--</a:t>
            </a:r>
            <a:r>
              <a:rPr lang="zh-CN" altLang="en-US" sz="2000" dirty="0">
                <a:solidFill>
                  <a:srgbClr val="1B4171"/>
                </a:solidFill>
                <a:sym typeface="+mn-ea"/>
              </a:rPr>
              <a:t>代码展示</a:t>
            </a:r>
          </a:p>
        </p:txBody>
      </p:sp>
      <p:sp>
        <p:nvSpPr>
          <p:cNvPr id="5" name="矩形 4"/>
          <p:cNvSpPr/>
          <p:nvPr/>
        </p:nvSpPr>
        <p:spPr>
          <a:xfrm>
            <a:off x="-635" y="1390015"/>
            <a:ext cx="925195" cy="2472690"/>
          </a:xfrm>
          <a:prstGeom prst="rect">
            <a:avLst/>
          </a:prstGeom>
          <a:solidFill>
            <a:srgbClr val="BFBF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79040" y="1390015"/>
            <a:ext cx="461665" cy="2190750"/>
          </a:xfrm>
          <a:prstGeom prst="rect">
            <a:avLst/>
          </a:prstGeom>
          <a:noFill/>
        </p:spPr>
        <p:txBody>
          <a:bodyPr vert="eaVert" wrap="square" rtlCol="0">
            <a:spAutoFit/>
          </a:bodyPr>
          <a:lstStyle/>
          <a:p>
            <a:r>
              <a:rPr lang="en-US" altLang="zh-CN" sz="1800" dirty="0"/>
              <a:t>   </a:t>
            </a:r>
            <a:r>
              <a:rPr lang="en-US" altLang="zh-CN" sz="1800" spc="200" dirty="0">
                <a:solidFill>
                  <a:schemeClr val="tx1"/>
                </a:solidFill>
                <a:uFillTx/>
              </a:rPr>
              <a:t>  </a:t>
            </a:r>
            <a:r>
              <a:rPr lang="zh-CN" altLang="en-US" sz="1800" spc="200" dirty="0">
                <a:solidFill>
                  <a:schemeClr val="tx1"/>
                </a:solidFill>
                <a:uFillTx/>
              </a:rPr>
              <a:t>主函数     说明</a:t>
            </a:r>
          </a:p>
        </p:txBody>
      </p:sp>
      <p:sp>
        <p:nvSpPr>
          <p:cNvPr id="7" name="文本框 6"/>
          <p:cNvSpPr txBox="1"/>
          <p:nvPr/>
        </p:nvSpPr>
        <p:spPr>
          <a:xfrm>
            <a:off x="143470" y="2590800"/>
            <a:ext cx="675640" cy="338554"/>
          </a:xfrm>
          <a:prstGeom prst="rect">
            <a:avLst/>
          </a:prstGeom>
          <a:noFill/>
        </p:spPr>
        <p:txBody>
          <a:bodyPr wrap="square" rtlCol="0">
            <a:spAutoFit/>
          </a:bodyPr>
          <a:lstStyle/>
          <a:p>
            <a:r>
              <a:rPr lang="en-US" altLang="zh-CN" sz="1600" dirty="0"/>
              <a:t>loop</a:t>
            </a:r>
          </a:p>
        </p:txBody>
      </p:sp>
      <p:pic>
        <p:nvPicPr>
          <p:cNvPr id="9" name="图片 8">
            <a:extLst>
              <a:ext uri="{FF2B5EF4-FFF2-40B4-BE49-F238E27FC236}">
                <a16:creationId xmlns:a16="http://schemas.microsoft.com/office/drawing/2014/main" id="{8C389B10-4AC4-4181-9BE6-024DBC184D7C}"/>
              </a:ext>
            </a:extLst>
          </p:cNvPr>
          <p:cNvPicPr>
            <a:picLocks noChangeAspect="1"/>
          </p:cNvPicPr>
          <p:nvPr/>
        </p:nvPicPr>
        <p:blipFill>
          <a:blip r:embed="rId2"/>
          <a:stretch>
            <a:fillRect/>
          </a:stretch>
        </p:blipFill>
        <p:spPr>
          <a:xfrm>
            <a:off x="2324563" y="744246"/>
            <a:ext cx="2905359" cy="42035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randombar(horizontal)">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animBg="1"/>
      <p:bldP spid="6"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8"/>
          <p:cNvSpPr/>
          <p:nvPr/>
        </p:nvSpPr>
        <p:spPr bwMode="auto">
          <a:xfrm>
            <a:off x="0" y="0"/>
            <a:ext cx="925195" cy="890270"/>
          </a:xfrm>
          <a:custGeom>
            <a:avLst/>
            <a:gdLst>
              <a:gd name="T0" fmla="*/ 0 w 993531"/>
              <a:gd name="T1" fmla="*/ 0 h 1011115"/>
              <a:gd name="T2" fmla="*/ 993775 w 993531"/>
              <a:gd name="T3" fmla="*/ 0 h 1011115"/>
              <a:gd name="T4" fmla="*/ 496888 w 993531"/>
              <a:gd name="T5" fmla="*/ 1011237 h 1011115"/>
              <a:gd name="T6" fmla="*/ 0 60000 65536"/>
              <a:gd name="T7" fmla="*/ 0 60000 65536"/>
              <a:gd name="T8" fmla="*/ 0 60000 65536"/>
              <a:gd name="T9" fmla="*/ 0 w 993531"/>
              <a:gd name="T10" fmla="*/ 0 h 1011115"/>
              <a:gd name="T11" fmla="*/ 993531 w 993531"/>
              <a:gd name="T12" fmla="*/ 1011115 h 1011115"/>
            </a:gdLst>
            <a:ahLst/>
            <a:cxnLst>
              <a:cxn ang="T6">
                <a:pos x="T0" y="T1"/>
              </a:cxn>
              <a:cxn ang="T7">
                <a:pos x="T2" y="T3"/>
              </a:cxn>
              <a:cxn ang="T8">
                <a:pos x="T4" y="T5"/>
              </a:cxn>
            </a:cxnLst>
            <a:rect l="T9" t="T10" r="T11" b="T12"/>
            <a:pathLst>
              <a:path w="993531" h="1011115">
                <a:moveTo>
                  <a:pt x="0" y="0"/>
                </a:moveTo>
                <a:lnTo>
                  <a:pt x="993531" y="0"/>
                </a:lnTo>
                <a:lnTo>
                  <a:pt x="496766" y="1011115"/>
                </a:lnTo>
                <a:lnTo>
                  <a:pt x="0" y="0"/>
                </a:lnTo>
                <a:close/>
              </a:path>
            </a:pathLst>
          </a:custGeom>
          <a:solidFill>
            <a:schemeClr val="bg1">
              <a:lumMod val="85000"/>
            </a:schemeClr>
          </a:solidFill>
          <a:ln w="12700" algn="ctr">
            <a:noFill/>
            <a:miter lim="800000"/>
          </a:ln>
        </p:spPr>
        <p:txBody>
          <a:bodyPr tIns="0" bIns="360000" anchor="ctr"/>
          <a:lstStyle/>
          <a:p>
            <a:pPr algn="ctr" eaLnBrk="1" hangingPunct="1">
              <a:spcBef>
                <a:spcPts val="2400"/>
              </a:spcBef>
              <a:buClr>
                <a:schemeClr val="accent1"/>
              </a:buClr>
              <a:buSzPct val="60000"/>
            </a:pPr>
            <a:r>
              <a:rPr lang="en-US" altLang="zh-CN" sz="3200" b="1" dirty="0">
                <a:solidFill>
                  <a:schemeClr val="accent2">
                    <a:lumMod val="50000"/>
                  </a:schemeClr>
                </a:solidFill>
                <a:latin typeface="微软雅黑" panose="020B0503020204020204" pitchFamily="34" charset="-122"/>
                <a:ea typeface="微软雅黑" panose="020B0503020204020204" pitchFamily="34" charset="-122"/>
                <a:cs typeface="Arial Unicode MS" panose="020B0604020202020204" pitchFamily="34" charset="-122"/>
              </a:rPr>
              <a:t>03</a:t>
            </a:r>
            <a:endParaRPr lang="zh-CN" altLang="en-US" sz="3200" b="1" dirty="0">
              <a:solidFill>
                <a:schemeClr val="accent2">
                  <a:lumMod val="50000"/>
                </a:scheme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 name="文本框 1"/>
          <p:cNvSpPr txBox="1"/>
          <p:nvPr/>
        </p:nvSpPr>
        <p:spPr>
          <a:xfrm>
            <a:off x="1023620" y="93980"/>
            <a:ext cx="4424680" cy="398780"/>
          </a:xfrm>
          <a:prstGeom prst="rect">
            <a:avLst/>
          </a:prstGeom>
          <a:noFill/>
        </p:spPr>
        <p:txBody>
          <a:bodyPr wrap="square" rtlCol="0" anchor="t">
            <a:spAutoFit/>
          </a:bodyPr>
          <a:lstStyle/>
          <a:p>
            <a:r>
              <a:rPr lang="zh-CN" altLang="en-US" sz="2000" dirty="0">
                <a:solidFill>
                  <a:srgbClr val="1B4171"/>
                </a:solidFill>
                <a:sym typeface="+mn-ea"/>
              </a:rPr>
              <a:t>功能验收</a:t>
            </a:r>
            <a:r>
              <a:rPr lang="en-US" altLang="zh-CN" sz="2000" dirty="0">
                <a:solidFill>
                  <a:srgbClr val="1B4171"/>
                </a:solidFill>
                <a:sym typeface="+mn-ea"/>
              </a:rPr>
              <a:t>--</a:t>
            </a:r>
            <a:r>
              <a:rPr lang="zh-CN" altLang="en-US" sz="2000" dirty="0">
                <a:solidFill>
                  <a:srgbClr val="1B4171"/>
                </a:solidFill>
                <a:sym typeface="+mn-ea"/>
              </a:rPr>
              <a:t>代码展示</a:t>
            </a:r>
          </a:p>
        </p:txBody>
      </p:sp>
      <p:sp>
        <p:nvSpPr>
          <p:cNvPr id="5" name="矩形 4"/>
          <p:cNvSpPr/>
          <p:nvPr/>
        </p:nvSpPr>
        <p:spPr>
          <a:xfrm>
            <a:off x="-635" y="1390015"/>
            <a:ext cx="925195" cy="2472690"/>
          </a:xfrm>
          <a:prstGeom prst="rect">
            <a:avLst/>
          </a:prstGeom>
          <a:solidFill>
            <a:srgbClr val="BFBF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246518" y="1280795"/>
            <a:ext cx="430887" cy="2348865"/>
          </a:xfrm>
          <a:prstGeom prst="rect">
            <a:avLst/>
          </a:prstGeom>
          <a:noFill/>
        </p:spPr>
        <p:txBody>
          <a:bodyPr vert="eaVert" wrap="square" rtlCol="0">
            <a:spAutoFit/>
          </a:bodyPr>
          <a:lstStyle/>
          <a:p>
            <a:r>
              <a:rPr lang="en-US" altLang="zh-CN" sz="1600" dirty="0"/>
              <a:t>   </a:t>
            </a:r>
            <a:r>
              <a:rPr lang="en-US" altLang="zh-CN" sz="1600" spc="200" dirty="0">
                <a:solidFill>
                  <a:schemeClr val="tx1"/>
                </a:solidFill>
                <a:uFillTx/>
              </a:rPr>
              <a:t>  </a:t>
            </a:r>
            <a:r>
              <a:rPr lang="zh-CN" altLang="en-US" sz="1600" spc="200" dirty="0">
                <a:solidFill>
                  <a:schemeClr val="tx1"/>
                </a:solidFill>
                <a:uFillTx/>
              </a:rPr>
              <a:t>温湿度传感器模块</a:t>
            </a:r>
          </a:p>
        </p:txBody>
      </p:sp>
      <p:pic>
        <p:nvPicPr>
          <p:cNvPr id="8" name="图片 7">
            <a:extLst>
              <a:ext uri="{FF2B5EF4-FFF2-40B4-BE49-F238E27FC236}">
                <a16:creationId xmlns:a16="http://schemas.microsoft.com/office/drawing/2014/main" id="{8C28F857-2847-4E00-A58F-5C6D425ECA62}"/>
              </a:ext>
            </a:extLst>
          </p:cNvPr>
          <p:cNvPicPr>
            <a:picLocks noChangeAspect="1"/>
          </p:cNvPicPr>
          <p:nvPr/>
        </p:nvPicPr>
        <p:blipFill>
          <a:blip r:embed="rId2"/>
          <a:stretch>
            <a:fillRect/>
          </a:stretch>
        </p:blipFill>
        <p:spPr>
          <a:xfrm>
            <a:off x="2038482" y="730698"/>
            <a:ext cx="3202591" cy="36821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circle(in)">
                                      <p:cBhvr>
                                        <p:cTn id="15" dur="20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animBg="1"/>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8"/>
          <p:cNvSpPr/>
          <p:nvPr/>
        </p:nvSpPr>
        <p:spPr bwMode="auto">
          <a:xfrm>
            <a:off x="0" y="0"/>
            <a:ext cx="925195" cy="890270"/>
          </a:xfrm>
          <a:custGeom>
            <a:avLst/>
            <a:gdLst>
              <a:gd name="T0" fmla="*/ 0 w 993531"/>
              <a:gd name="T1" fmla="*/ 0 h 1011115"/>
              <a:gd name="T2" fmla="*/ 993775 w 993531"/>
              <a:gd name="T3" fmla="*/ 0 h 1011115"/>
              <a:gd name="T4" fmla="*/ 496888 w 993531"/>
              <a:gd name="T5" fmla="*/ 1011237 h 1011115"/>
              <a:gd name="T6" fmla="*/ 0 60000 65536"/>
              <a:gd name="T7" fmla="*/ 0 60000 65536"/>
              <a:gd name="T8" fmla="*/ 0 60000 65536"/>
              <a:gd name="T9" fmla="*/ 0 w 993531"/>
              <a:gd name="T10" fmla="*/ 0 h 1011115"/>
              <a:gd name="T11" fmla="*/ 993531 w 993531"/>
              <a:gd name="T12" fmla="*/ 1011115 h 1011115"/>
            </a:gdLst>
            <a:ahLst/>
            <a:cxnLst>
              <a:cxn ang="T6">
                <a:pos x="T0" y="T1"/>
              </a:cxn>
              <a:cxn ang="T7">
                <a:pos x="T2" y="T3"/>
              </a:cxn>
              <a:cxn ang="T8">
                <a:pos x="T4" y="T5"/>
              </a:cxn>
            </a:cxnLst>
            <a:rect l="T9" t="T10" r="T11" b="T12"/>
            <a:pathLst>
              <a:path w="993531" h="1011115">
                <a:moveTo>
                  <a:pt x="0" y="0"/>
                </a:moveTo>
                <a:lnTo>
                  <a:pt x="993531" y="0"/>
                </a:lnTo>
                <a:lnTo>
                  <a:pt x="496766" y="1011115"/>
                </a:lnTo>
                <a:lnTo>
                  <a:pt x="0" y="0"/>
                </a:lnTo>
                <a:close/>
              </a:path>
            </a:pathLst>
          </a:custGeom>
          <a:solidFill>
            <a:schemeClr val="bg1">
              <a:lumMod val="85000"/>
            </a:schemeClr>
          </a:solidFill>
          <a:ln w="12700" algn="ctr">
            <a:noFill/>
            <a:miter lim="800000"/>
          </a:ln>
        </p:spPr>
        <p:txBody>
          <a:bodyPr tIns="0" bIns="360000" anchor="ctr"/>
          <a:lstStyle/>
          <a:p>
            <a:pPr algn="ctr" eaLnBrk="1" hangingPunct="1">
              <a:spcBef>
                <a:spcPts val="2400"/>
              </a:spcBef>
              <a:buClr>
                <a:schemeClr val="accent1"/>
              </a:buClr>
              <a:buSzPct val="60000"/>
            </a:pPr>
            <a:r>
              <a:rPr lang="en-US" altLang="zh-CN" sz="3200" b="1" dirty="0">
                <a:solidFill>
                  <a:schemeClr val="accent2">
                    <a:lumMod val="50000"/>
                  </a:schemeClr>
                </a:solidFill>
                <a:latin typeface="微软雅黑" panose="020B0503020204020204" pitchFamily="34" charset="-122"/>
                <a:ea typeface="微软雅黑" panose="020B0503020204020204" pitchFamily="34" charset="-122"/>
                <a:cs typeface="Arial Unicode MS" panose="020B0604020202020204" pitchFamily="34" charset="-122"/>
              </a:rPr>
              <a:t>03</a:t>
            </a:r>
            <a:endParaRPr lang="zh-CN" altLang="en-US" sz="3200" b="1" dirty="0">
              <a:solidFill>
                <a:schemeClr val="accent2">
                  <a:lumMod val="50000"/>
                </a:scheme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 name="文本框 1"/>
          <p:cNvSpPr txBox="1"/>
          <p:nvPr/>
        </p:nvSpPr>
        <p:spPr>
          <a:xfrm>
            <a:off x="1023620" y="93980"/>
            <a:ext cx="4424680" cy="398780"/>
          </a:xfrm>
          <a:prstGeom prst="rect">
            <a:avLst/>
          </a:prstGeom>
          <a:noFill/>
        </p:spPr>
        <p:txBody>
          <a:bodyPr wrap="square" rtlCol="0" anchor="t">
            <a:spAutoFit/>
          </a:bodyPr>
          <a:lstStyle/>
          <a:p>
            <a:r>
              <a:rPr lang="zh-CN" altLang="en-US" sz="2000" dirty="0">
                <a:solidFill>
                  <a:srgbClr val="1B4171"/>
                </a:solidFill>
                <a:sym typeface="+mn-ea"/>
              </a:rPr>
              <a:t>功能验收</a:t>
            </a:r>
            <a:r>
              <a:rPr lang="en-US" altLang="zh-CN" sz="2000" dirty="0">
                <a:solidFill>
                  <a:srgbClr val="1B4171"/>
                </a:solidFill>
                <a:sym typeface="+mn-ea"/>
              </a:rPr>
              <a:t>--</a:t>
            </a:r>
            <a:r>
              <a:rPr lang="zh-CN" altLang="en-US" sz="2000" dirty="0">
                <a:solidFill>
                  <a:srgbClr val="1B4171"/>
                </a:solidFill>
                <a:sym typeface="+mn-ea"/>
              </a:rPr>
              <a:t>代码展示</a:t>
            </a:r>
          </a:p>
        </p:txBody>
      </p:sp>
      <p:sp>
        <p:nvSpPr>
          <p:cNvPr id="5" name="矩形 4"/>
          <p:cNvSpPr/>
          <p:nvPr/>
        </p:nvSpPr>
        <p:spPr>
          <a:xfrm>
            <a:off x="-635" y="1390015"/>
            <a:ext cx="925195" cy="2472690"/>
          </a:xfrm>
          <a:prstGeom prst="rect">
            <a:avLst/>
          </a:prstGeom>
          <a:solidFill>
            <a:srgbClr val="BFBF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23409" y="1417955"/>
            <a:ext cx="738664" cy="2479040"/>
          </a:xfrm>
          <a:prstGeom prst="rect">
            <a:avLst/>
          </a:prstGeom>
          <a:noFill/>
        </p:spPr>
        <p:txBody>
          <a:bodyPr vert="eaVert" wrap="square" rtlCol="0">
            <a:spAutoFit/>
          </a:bodyPr>
          <a:lstStyle/>
          <a:p>
            <a:r>
              <a:rPr lang="en-US" altLang="zh-CN" sz="1800" dirty="0"/>
              <a:t> </a:t>
            </a:r>
            <a:r>
              <a:rPr lang="en-US" altLang="zh-CN" sz="1800" spc="20" dirty="0">
                <a:solidFill>
                  <a:schemeClr val="tx1"/>
                </a:solidFill>
                <a:uFillTx/>
              </a:rPr>
              <a:t>MQ</a:t>
            </a:r>
            <a:r>
              <a:rPr lang="zh-CN" altLang="en-US" sz="1800" spc="20" dirty="0">
                <a:solidFill>
                  <a:schemeClr val="tx1"/>
                </a:solidFill>
                <a:uFillTx/>
              </a:rPr>
              <a:t>系列  火焰传感器模</a:t>
            </a:r>
            <a:r>
              <a:rPr lang="zh-CN" altLang="en-US" sz="1800" spc="200" dirty="0">
                <a:solidFill>
                  <a:schemeClr val="tx1"/>
                </a:solidFill>
                <a:uFillTx/>
              </a:rPr>
              <a:t>块</a:t>
            </a:r>
          </a:p>
        </p:txBody>
      </p:sp>
      <p:pic>
        <p:nvPicPr>
          <p:cNvPr id="8" name="图片 7">
            <a:extLst>
              <a:ext uri="{FF2B5EF4-FFF2-40B4-BE49-F238E27FC236}">
                <a16:creationId xmlns:a16="http://schemas.microsoft.com/office/drawing/2014/main" id="{949D9FC7-C388-4775-B0FD-F148B993D248}"/>
              </a:ext>
            </a:extLst>
          </p:cNvPr>
          <p:cNvPicPr>
            <a:picLocks noChangeAspect="1"/>
          </p:cNvPicPr>
          <p:nvPr/>
        </p:nvPicPr>
        <p:blipFill>
          <a:blip r:embed="rId2"/>
          <a:stretch>
            <a:fillRect/>
          </a:stretch>
        </p:blipFill>
        <p:spPr>
          <a:xfrm>
            <a:off x="1872242" y="890270"/>
            <a:ext cx="3324225" cy="35072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arn(inVertical)">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animBg="1"/>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8"/>
          <p:cNvSpPr/>
          <p:nvPr/>
        </p:nvSpPr>
        <p:spPr bwMode="auto">
          <a:xfrm>
            <a:off x="0" y="0"/>
            <a:ext cx="925195" cy="890270"/>
          </a:xfrm>
          <a:custGeom>
            <a:avLst/>
            <a:gdLst>
              <a:gd name="T0" fmla="*/ 0 w 993531"/>
              <a:gd name="T1" fmla="*/ 0 h 1011115"/>
              <a:gd name="T2" fmla="*/ 993775 w 993531"/>
              <a:gd name="T3" fmla="*/ 0 h 1011115"/>
              <a:gd name="T4" fmla="*/ 496888 w 993531"/>
              <a:gd name="T5" fmla="*/ 1011237 h 1011115"/>
              <a:gd name="T6" fmla="*/ 0 60000 65536"/>
              <a:gd name="T7" fmla="*/ 0 60000 65536"/>
              <a:gd name="T8" fmla="*/ 0 60000 65536"/>
              <a:gd name="T9" fmla="*/ 0 w 993531"/>
              <a:gd name="T10" fmla="*/ 0 h 1011115"/>
              <a:gd name="T11" fmla="*/ 993531 w 993531"/>
              <a:gd name="T12" fmla="*/ 1011115 h 1011115"/>
            </a:gdLst>
            <a:ahLst/>
            <a:cxnLst>
              <a:cxn ang="T6">
                <a:pos x="T0" y="T1"/>
              </a:cxn>
              <a:cxn ang="T7">
                <a:pos x="T2" y="T3"/>
              </a:cxn>
              <a:cxn ang="T8">
                <a:pos x="T4" y="T5"/>
              </a:cxn>
            </a:cxnLst>
            <a:rect l="T9" t="T10" r="T11" b="T12"/>
            <a:pathLst>
              <a:path w="993531" h="1011115">
                <a:moveTo>
                  <a:pt x="0" y="0"/>
                </a:moveTo>
                <a:lnTo>
                  <a:pt x="993531" y="0"/>
                </a:lnTo>
                <a:lnTo>
                  <a:pt x="496766" y="1011115"/>
                </a:lnTo>
                <a:lnTo>
                  <a:pt x="0" y="0"/>
                </a:lnTo>
                <a:close/>
              </a:path>
            </a:pathLst>
          </a:custGeom>
          <a:solidFill>
            <a:schemeClr val="bg1">
              <a:lumMod val="85000"/>
            </a:schemeClr>
          </a:solidFill>
          <a:ln w="12700" algn="ctr">
            <a:noFill/>
            <a:miter lim="800000"/>
          </a:ln>
        </p:spPr>
        <p:txBody>
          <a:bodyPr tIns="0" bIns="360000" anchor="ctr"/>
          <a:lstStyle/>
          <a:p>
            <a:pPr algn="ctr" eaLnBrk="1" hangingPunct="1">
              <a:spcBef>
                <a:spcPts val="2400"/>
              </a:spcBef>
              <a:buClr>
                <a:schemeClr val="accent1"/>
              </a:buClr>
              <a:buSzPct val="60000"/>
            </a:pPr>
            <a:r>
              <a:rPr lang="en-US" altLang="zh-CN" sz="3200" b="1" dirty="0">
                <a:solidFill>
                  <a:schemeClr val="accent2">
                    <a:lumMod val="50000"/>
                  </a:schemeClr>
                </a:solidFill>
                <a:latin typeface="微软雅黑" panose="020B0503020204020204" pitchFamily="34" charset="-122"/>
                <a:ea typeface="微软雅黑" panose="020B0503020204020204" pitchFamily="34" charset="-122"/>
                <a:cs typeface="Arial Unicode MS" panose="020B0604020202020204" pitchFamily="34" charset="-122"/>
              </a:rPr>
              <a:t>03</a:t>
            </a:r>
            <a:endParaRPr lang="zh-CN" altLang="en-US" sz="3200" b="1" dirty="0">
              <a:solidFill>
                <a:schemeClr val="accent2">
                  <a:lumMod val="50000"/>
                </a:scheme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 name="文本框 1"/>
          <p:cNvSpPr txBox="1"/>
          <p:nvPr/>
        </p:nvSpPr>
        <p:spPr>
          <a:xfrm>
            <a:off x="1023620" y="93980"/>
            <a:ext cx="4424680" cy="398780"/>
          </a:xfrm>
          <a:prstGeom prst="rect">
            <a:avLst/>
          </a:prstGeom>
          <a:noFill/>
        </p:spPr>
        <p:txBody>
          <a:bodyPr wrap="square" rtlCol="0" anchor="t">
            <a:spAutoFit/>
          </a:bodyPr>
          <a:lstStyle/>
          <a:p>
            <a:r>
              <a:rPr lang="zh-CN" altLang="en-US" sz="2000" dirty="0">
                <a:solidFill>
                  <a:srgbClr val="1B4171"/>
                </a:solidFill>
                <a:sym typeface="+mn-ea"/>
              </a:rPr>
              <a:t>功能验收</a:t>
            </a:r>
            <a:r>
              <a:rPr lang="en-US" altLang="zh-CN" sz="2000" dirty="0">
                <a:solidFill>
                  <a:srgbClr val="1B4171"/>
                </a:solidFill>
                <a:sym typeface="+mn-ea"/>
              </a:rPr>
              <a:t>--</a:t>
            </a:r>
            <a:r>
              <a:rPr lang="zh-CN" altLang="en-US" sz="2000" dirty="0">
                <a:solidFill>
                  <a:srgbClr val="1B4171"/>
                </a:solidFill>
                <a:sym typeface="+mn-ea"/>
              </a:rPr>
              <a:t>代码展示</a:t>
            </a:r>
          </a:p>
        </p:txBody>
      </p:sp>
      <p:sp>
        <p:nvSpPr>
          <p:cNvPr id="5" name="矩形 4"/>
          <p:cNvSpPr/>
          <p:nvPr/>
        </p:nvSpPr>
        <p:spPr>
          <a:xfrm>
            <a:off x="-635" y="1390015"/>
            <a:ext cx="925195" cy="2472690"/>
          </a:xfrm>
          <a:prstGeom prst="rect">
            <a:avLst/>
          </a:prstGeom>
          <a:solidFill>
            <a:srgbClr val="BFBF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59725" y="1280795"/>
            <a:ext cx="492443" cy="2190750"/>
          </a:xfrm>
          <a:prstGeom prst="rect">
            <a:avLst/>
          </a:prstGeom>
          <a:noFill/>
        </p:spPr>
        <p:txBody>
          <a:bodyPr vert="eaVert" wrap="square" rtlCol="0">
            <a:spAutoFit/>
          </a:bodyPr>
          <a:lstStyle/>
          <a:p>
            <a:r>
              <a:rPr lang="en-US" altLang="zh-CN" sz="2000" dirty="0"/>
              <a:t>   </a:t>
            </a:r>
            <a:r>
              <a:rPr lang="en-US" altLang="zh-CN" sz="2000" spc="200" dirty="0">
                <a:solidFill>
                  <a:schemeClr val="tx1"/>
                </a:solidFill>
                <a:uFillTx/>
              </a:rPr>
              <a:t>      </a:t>
            </a:r>
            <a:r>
              <a:rPr lang="zh-CN" altLang="en-US" sz="2000" spc="200" dirty="0">
                <a:solidFill>
                  <a:schemeClr val="tx1"/>
                </a:solidFill>
                <a:uFillTx/>
              </a:rPr>
              <a:t>蓝牙模块</a:t>
            </a:r>
          </a:p>
        </p:txBody>
      </p:sp>
      <p:pic>
        <p:nvPicPr>
          <p:cNvPr id="7" name="Picture 2">
            <a:extLst>
              <a:ext uri="{FF2B5EF4-FFF2-40B4-BE49-F238E27FC236}">
                <a16:creationId xmlns:a16="http://schemas.microsoft.com/office/drawing/2014/main" id="{48CE6657-B5C8-4D45-A2C8-9A365DB79A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387" y="651533"/>
            <a:ext cx="3609613" cy="3936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a:extLst>
              <a:ext uri="{FF2B5EF4-FFF2-40B4-BE49-F238E27FC236}">
                <a16:creationId xmlns:a16="http://schemas.microsoft.com/office/drawing/2014/main" id="{C2B71DCF-9A56-4682-A8A3-CD9F2A1BC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6885" y="584939"/>
            <a:ext cx="1791168" cy="355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1">
            <a:extLst>
              <a:ext uri="{FF2B5EF4-FFF2-40B4-BE49-F238E27FC236}">
                <a16:creationId xmlns:a16="http://schemas.microsoft.com/office/drawing/2014/main" id="{6FECCD0F-AF24-4454-93FE-AE3207FB1DD2}"/>
              </a:ext>
            </a:extLst>
          </p:cNvPr>
          <p:cNvSpPr txBox="1"/>
          <p:nvPr/>
        </p:nvSpPr>
        <p:spPr>
          <a:xfrm>
            <a:off x="6999898" y="4334550"/>
            <a:ext cx="1685141" cy="507831"/>
          </a:xfrm>
          <a:prstGeom prst="rect">
            <a:avLst/>
          </a:prstGeom>
          <a:noFill/>
        </p:spPr>
        <p:txBody>
          <a:bodyPr wrap="square" rtlCol="0">
            <a:spAutoFit/>
          </a:bodyPr>
          <a:lstStyle/>
          <a:p>
            <a:pPr algn="ctr"/>
            <a:r>
              <a:rPr lang="zh-CN" altLang="en-US" dirty="0"/>
              <a:t>以温度传感为例数据采集流程图</a:t>
            </a:r>
          </a:p>
        </p:txBody>
      </p:sp>
      <p:pic>
        <p:nvPicPr>
          <p:cNvPr id="10" name="Picture 4">
            <a:extLst>
              <a:ext uri="{FF2B5EF4-FFF2-40B4-BE49-F238E27FC236}">
                <a16:creationId xmlns:a16="http://schemas.microsoft.com/office/drawing/2014/main" id="{CED631A6-EA72-4AAF-A57B-F3AFC3BDDE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7227" y="1766928"/>
            <a:ext cx="1872999" cy="1191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2">
            <a:extLst>
              <a:ext uri="{FF2B5EF4-FFF2-40B4-BE49-F238E27FC236}">
                <a16:creationId xmlns:a16="http://schemas.microsoft.com/office/drawing/2014/main" id="{3D750CC7-8D42-4281-B3BC-EA1756C23BCB}"/>
              </a:ext>
            </a:extLst>
          </p:cNvPr>
          <p:cNvSpPr txBox="1"/>
          <p:nvPr/>
        </p:nvSpPr>
        <p:spPr>
          <a:xfrm>
            <a:off x="4958659" y="3354874"/>
            <a:ext cx="1325872" cy="507831"/>
          </a:xfrm>
          <a:prstGeom prst="rect">
            <a:avLst/>
          </a:prstGeom>
          <a:noFill/>
        </p:spPr>
        <p:txBody>
          <a:bodyPr wrap="square" rtlCol="0">
            <a:spAutoFit/>
          </a:bodyPr>
          <a:lstStyle/>
          <a:p>
            <a:pPr algn="ctr"/>
            <a:r>
              <a:rPr lang="zh-CN" altLang="en-US" dirty="0"/>
              <a:t>蓝牙系统结构体系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arn(inVertical)">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down)">
                                      <p:cBhvr>
                                        <p:cTn id="29" dur="500"/>
                                        <p:tgtEl>
                                          <p:spTgt spid="10"/>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heel(1)">
                                      <p:cBhvr>
                                        <p:cTn id="37" dur="2000"/>
                                        <p:tgtEl>
                                          <p:spTgt spid="8"/>
                                        </p:tgtEl>
                                      </p:cBhvr>
                                    </p:animEffect>
                                  </p:childTnLst>
                                </p:cTn>
                              </p:par>
                              <p:par>
                                <p:cTn id="38" presetID="21" presetClass="entr" presetSubtype="1"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heel(1)">
                                      <p:cBhvr>
                                        <p:cTn id="40"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animBg="1"/>
      <p:bldP spid="6" grpId="0"/>
      <p:bldP spid="9"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8"/>
          <p:cNvSpPr/>
          <p:nvPr/>
        </p:nvSpPr>
        <p:spPr bwMode="auto">
          <a:xfrm>
            <a:off x="0" y="0"/>
            <a:ext cx="925195" cy="890270"/>
          </a:xfrm>
          <a:custGeom>
            <a:avLst/>
            <a:gdLst>
              <a:gd name="T0" fmla="*/ 0 w 993531"/>
              <a:gd name="T1" fmla="*/ 0 h 1011115"/>
              <a:gd name="T2" fmla="*/ 993775 w 993531"/>
              <a:gd name="T3" fmla="*/ 0 h 1011115"/>
              <a:gd name="T4" fmla="*/ 496888 w 993531"/>
              <a:gd name="T5" fmla="*/ 1011237 h 1011115"/>
              <a:gd name="T6" fmla="*/ 0 60000 65536"/>
              <a:gd name="T7" fmla="*/ 0 60000 65536"/>
              <a:gd name="T8" fmla="*/ 0 60000 65536"/>
              <a:gd name="T9" fmla="*/ 0 w 993531"/>
              <a:gd name="T10" fmla="*/ 0 h 1011115"/>
              <a:gd name="T11" fmla="*/ 993531 w 993531"/>
              <a:gd name="T12" fmla="*/ 1011115 h 1011115"/>
            </a:gdLst>
            <a:ahLst/>
            <a:cxnLst>
              <a:cxn ang="T6">
                <a:pos x="T0" y="T1"/>
              </a:cxn>
              <a:cxn ang="T7">
                <a:pos x="T2" y="T3"/>
              </a:cxn>
              <a:cxn ang="T8">
                <a:pos x="T4" y="T5"/>
              </a:cxn>
            </a:cxnLst>
            <a:rect l="T9" t="T10" r="T11" b="T12"/>
            <a:pathLst>
              <a:path w="993531" h="1011115">
                <a:moveTo>
                  <a:pt x="0" y="0"/>
                </a:moveTo>
                <a:lnTo>
                  <a:pt x="993531" y="0"/>
                </a:lnTo>
                <a:lnTo>
                  <a:pt x="496766" y="1011115"/>
                </a:lnTo>
                <a:lnTo>
                  <a:pt x="0" y="0"/>
                </a:lnTo>
                <a:close/>
              </a:path>
            </a:pathLst>
          </a:custGeom>
          <a:solidFill>
            <a:schemeClr val="bg1">
              <a:lumMod val="85000"/>
            </a:schemeClr>
          </a:solidFill>
          <a:ln w="12700" algn="ctr">
            <a:noFill/>
            <a:miter lim="800000"/>
          </a:ln>
        </p:spPr>
        <p:txBody>
          <a:bodyPr tIns="0" bIns="360000" anchor="ctr"/>
          <a:lstStyle/>
          <a:p>
            <a:pPr algn="ctr" eaLnBrk="1" hangingPunct="1">
              <a:spcBef>
                <a:spcPts val="2400"/>
              </a:spcBef>
              <a:buClr>
                <a:schemeClr val="accent1"/>
              </a:buClr>
              <a:buSzPct val="60000"/>
            </a:pPr>
            <a:r>
              <a:rPr lang="en-US" altLang="zh-CN" sz="3200" b="1" dirty="0">
                <a:solidFill>
                  <a:schemeClr val="accent2">
                    <a:lumMod val="50000"/>
                  </a:schemeClr>
                </a:solidFill>
                <a:latin typeface="微软雅黑" panose="020B0503020204020204" pitchFamily="34" charset="-122"/>
                <a:ea typeface="微软雅黑" panose="020B0503020204020204" pitchFamily="34" charset="-122"/>
                <a:cs typeface="Arial Unicode MS" panose="020B0604020202020204" pitchFamily="34" charset="-122"/>
              </a:rPr>
              <a:t>03</a:t>
            </a:r>
            <a:endParaRPr lang="zh-CN" altLang="en-US" sz="3200" b="1" dirty="0">
              <a:solidFill>
                <a:schemeClr val="accent2">
                  <a:lumMod val="50000"/>
                </a:scheme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 name="文本框 1"/>
          <p:cNvSpPr txBox="1"/>
          <p:nvPr/>
        </p:nvSpPr>
        <p:spPr>
          <a:xfrm>
            <a:off x="1023620" y="93980"/>
            <a:ext cx="4424680" cy="398780"/>
          </a:xfrm>
          <a:prstGeom prst="rect">
            <a:avLst/>
          </a:prstGeom>
          <a:noFill/>
        </p:spPr>
        <p:txBody>
          <a:bodyPr wrap="square" rtlCol="0" anchor="t">
            <a:spAutoFit/>
          </a:bodyPr>
          <a:lstStyle/>
          <a:p>
            <a:r>
              <a:rPr lang="zh-CN" altLang="en-US" sz="2000" dirty="0">
                <a:solidFill>
                  <a:srgbClr val="1B4171"/>
                </a:solidFill>
                <a:sym typeface="+mn-ea"/>
              </a:rPr>
              <a:t>功能验收</a:t>
            </a:r>
            <a:r>
              <a:rPr lang="en-US" altLang="zh-CN" sz="2000" dirty="0">
                <a:solidFill>
                  <a:srgbClr val="1B4171"/>
                </a:solidFill>
                <a:sym typeface="+mn-ea"/>
              </a:rPr>
              <a:t>--</a:t>
            </a:r>
            <a:r>
              <a:rPr lang="zh-CN" altLang="en-US" sz="2000" dirty="0">
                <a:solidFill>
                  <a:srgbClr val="1B4171"/>
                </a:solidFill>
                <a:sym typeface="+mn-ea"/>
              </a:rPr>
              <a:t>软件设计</a:t>
            </a:r>
          </a:p>
        </p:txBody>
      </p:sp>
      <p:sp>
        <p:nvSpPr>
          <p:cNvPr id="5" name="矩形 4"/>
          <p:cNvSpPr/>
          <p:nvPr/>
        </p:nvSpPr>
        <p:spPr>
          <a:xfrm>
            <a:off x="-635" y="1390015"/>
            <a:ext cx="925195" cy="2472690"/>
          </a:xfrm>
          <a:prstGeom prst="rect">
            <a:avLst/>
          </a:prstGeom>
          <a:solidFill>
            <a:srgbClr val="BFBF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7698" y="1518434"/>
            <a:ext cx="738664" cy="2190750"/>
          </a:xfrm>
          <a:prstGeom prst="rect">
            <a:avLst/>
          </a:prstGeom>
          <a:noFill/>
        </p:spPr>
        <p:txBody>
          <a:bodyPr vert="eaVert" wrap="square" rtlCol="0">
            <a:spAutoFit/>
          </a:bodyPr>
          <a:lstStyle/>
          <a:p>
            <a:r>
              <a:rPr lang="zh-CN" altLang="en-US" sz="1800" spc="200" dirty="0"/>
              <a:t>            模型原理</a:t>
            </a:r>
            <a:endParaRPr lang="en-US" altLang="zh-CN" sz="1800" spc="200" dirty="0"/>
          </a:p>
          <a:p>
            <a:r>
              <a:rPr lang="zh-CN" altLang="en-US" sz="1800" spc="200" dirty="0"/>
              <a:t>报警系统</a:t>
            </a:r>
            <a:endParaRPr lang="en-US" altLang="zh-CN" sz="1800" spc="200" dirty="0"/>
          </a:p>
        </p:txBody>
      </p:sp>
      <p:sp>
        <p:nvSpPr>
          <p:cNvPr id="288" name="矩形 287">
            <a:extLst>
              <a:ext uri="{FF2B5EF4-FFF2-40B4-BE49-F238E27FC236}">
                <a16:creationId xmlns:a16="http://schemas.microsoft.com/office/drawing/2014/main" id="{B6CC6E96-F4F2-4DF4-BFF6-223039CDF1EE}"/>
              </a:ext>
            </a:extLst>
          </p:cNvPr>
          <p:cNvSpPr/>
          <p:nvPr/>
        </p:nvSpPr>
        <p:spPr>
          <a:xfrm>
            <a:off x="1111576" y="496543"/>
            <a:ext cx="6837247" cy="923330"/>
          </a:xfrm>
          <a:prstGeom prst="rect">
            <a:avLst/>
          </a:prstGeom>
        </p:spPr>
        <p:txBody>
          <a:bodyPr wrap="square">
            <a:spAutoFit/>
          </a:bodyPr>
          <a:lstStyle/>
          <a:p>
            <a:pPr marL="285750" indent="-285750">
              <a:buFont typeface="Wingdings" pitchFamily="2" charset="2"/>
              <a:buChar char="u"/>
            </a:pPr>
            <a:r>
              <a:rPr lang="zh-CN" altLang="en-US" dirty="0">
                <a:latin typeface="微软雅黑" pitchFamily="34" charset="-122"/>
                <a:ea typeface="微软雅黑" pitchFamily="34" charset="-122"/>
              </a:rPr>
              <a:t>火灾检测的核心是选取一种方法对检测数据进行处理，并且能够使得结果更加贴合实际情况，从而相应的、及时的做出对策，降低火灾带来的损失。我们把处理模糊层次推理法和多传感器叠加法综合起来应用来处理数据，会提高火灾检测的可靠性，并且有降低其误报率和漏报率。</a:t>
            </a:r>
          </a:p>
        </p:txBody>
      </p:sp>
      <p:sp>
        <p:nvSpPr>
          <p:cNvPr id="289" name="文本框 7">
            <a:extLst>
              <a:ext uri="{FF2B5EF4-FFF2-40B4-BE49-F238E27FC236}">
                <a16:creationId xmlns:a16="http://schemas.microsoft.com/office/drawing/2014/main" id="{0BFCE136-F342-4E0A-9474-B9EF718A9397}"/>
              </a:ext>
            </a:extLst>
          </p:cNvPr>
          <p:cNvSpPr txBox="1">
            <a:spLocks noChangeArrowheads="1"/>
          </p:cNvSpPr>
          <p:nvPr/>
        </p:nvSpPr>
        <p:spPr bwMode="auto">
          <a:xfrm>
            <a:off x="1078574" y="2880900"/>
            <a:ext cx="2036977" cy="963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ct val="120000"/>
              </a:lnSpc>
              <a:defRPr/>
            </a:pPr>
            <a:r>
              <a:rPr lang="zh-CN" altLang="en-US" sz="1200" b="1" dirty="0">
                <a:solidFill>
                  <a:srgbClr val="595959"/>
                </a:solidFill>
                <a:latin typeface="等线 Light" panose="020F0302020204030204"/>
                <a:ea typeface="方正静蕾简体" panose="02000000000000000000" pitchFamily="2" charset="-122"/>
              </a:rPr>
              <a:t>通过温湿度、烟雾、一氧化碳以及火焰传感器进行数据的采集，并对各个数据确定阈值</a:t>
            </a:r>
            <a:endParaRPr lang="en-US" altLang="zh-CN" sz="1200" dirty="0">
              <a:solidFill>
                <a:prstClr val="black">
                  <a:lumMod val="75000"/>
                  <a:lumOff val="25000"/>
                </a:prstClr>
              </a:solidFill>
              <a:latin typeface="等线 Light" panose="020F0302020204030204"/>
              <a:ea typeface="华文细黑" panose="02010600040101010101" pitchFamily="2" charset="-122"/>
            </a:endParaRPr>
          </a:p>
        </p:txBody>
      </p:sp>
      <p:grpSp>
        <p:nvGrpSpPr>
          <p:cNvPr id="290" name="组合 289">
            <a:extLst>
              <a:ext uri="{FF2B5EF4-FFF2-40B4-BE49-F238E27FC236}">
                <a16:creationId xmlns:a16="http://schemas.microsoft.com/office/drawing/2014/main" id="{771F1BC7-44BD-499B-9D44-C1DF296081FE}"/>
              </a:ext>
            </a:extLst>
          </p:cNvPr>
          <p:cNvGrpSpPr/>
          <p:nvPr/>
        </p:nvGrpSpPr>
        <p:grpSpPr>
          <a:xfrm>
            <a:off x="1307650" y="1624771"/>
            <a:ext cx="1439140" cy="1032616"/>
            <a:chOff x="1060192" y="4064482"/>
            <a:chExt cx="2195954" cy="1643551"/>
          </a:xfrm>
        </p:grpSpPr>
        <p:grpSp>
          <p:nvGrpSpPr>
            <p:cNvPr id="291" name="组合 290">
              <a:extLst>
                <a:ext uri="{FF2B5EF4-FFF2-40B4-BE49-F238E27FC236}">
                  <a16:creationId xmlns:a16="http://schemas.microsoft.com/office/drawing/2014/main" id="{68E46FCA-C35A-4ECA-8E1C-9C72AEE2081D}"/>
                </a:ext>
              </a:extLst>
            </p:cNvPr>
            <p:cNvGrpSpPr/>
            <p:nvPr/>
          </p:nvGrpSpPr>
          <p:grpSpPr>
            <a:xfrm rot="20550789">
              <a:off x="1060192" y="4064482"/>
              <a:ext cx="2195954" cy="1643551"/>
              <a:chOff x="3246438" y="1068388"/>
              <a:chExt cx="5711825" cy="4678363"/>
            </a:xfrm>
            <a:solidFill>
              <a:schemeClr val="tx1">
                <a:lumMod val="65000"/>
                <a:lumOff val="35000"/>
              </a:schemeClr>
            </a:solidFill>
          </p:grpSpPr>
          <p:sp>
            <p:nvSpPr>
              <p:cNvPr id="293" name="Freeform 5">
                <a:extLst>
                  <a:ext uri="{FF2B5EF4-FFF2-40B4-BE49-F238E27FC236}">
                    <a16:creationId xmlns:a16="http://schemas.microsoft.com/office/drawing/2014/main" id="{54E63C69-119E-4872-8E81-B03672369E5E}"/>
                  </a:ext>
                </a:extLst>
              </p:cNvPr>
              <p:cNvSpPr/>
              <p:nvPr/>
            </p:nvSpPr>
            <p:spPr bwMode="auto">
              <a:xfrm>
                <a:off x="3251201" y="3335338"/>
                <a:ext cx="1773238" cy="1609725"/>
              </a:xfrm>
              <a:custGeom>
                <a:avLst/>
                <a:gdLst>
                  <a:gd name="T0" fmla="*/ 1697 w 1708"/>
                  <a:gd name="T1" fmla="*/ 1365 h 1551"/>
                  <a:gd name="T2" fmla="*/ 1422 w 1708"/>
                  <a:gd name="T3" fmla="*/ 1470 h 1551"/>
                  <a:gd name="T4" fmla="*/ 1072 w 1708"/>
                  <a:gd name="T5" fmla="*/ 1471 h 1551"/>
                  <a:gd name="T6" fmla="*/ 478 w 1708"/>
                  <a:gd name="T7" fmla="*/ 1262 h 1551"/>
                  <a:gd name="T8" fmla="*/ 166 w 1708"/>
                  <a:gd name="T9" fmla="*/ 672 h 1551"/>
                  <a:gd name="T10" fmla="*/ 422 w 1708"/>
                  <a:gd name="T11" fmla="*/ 54 h 1551"/>
                  <a:gd name="T12" fmla="*/ 393 w 1708"/>
                  <a:gd name="T13" fmla="*/ 16 h 1551"/>
                  <a:gd name="T14" fmla="*/ 349 w 1708"/>
                  <a:gd name="T15" fmla="*/ 1214 h 1551"/>
                  <a:gd name="T16" fmla="*/ 906 w 1708"/>
                  <a:gd name="T17" fmla="*/ 1500 h 1551"/>
                  <a:gd name="T18" fmla="*/ 1579 w 1708"/>
                  <a:gd name="T19" fmla="*/ 1467 h 1551"/>
                  <a:gd name="T20" fmla="*/ 1704 w 1708"/>
                  <a:gd name="T21" fmla="*/ 1373 h 1551"/>
                  <a:gd name="T22" fmla="*/ 1697 w 1708"/>
                  <a:gd name="T23" fmla="*/ 1365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8" h="1551">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94" name="Freeform 6">
                <a:extLst>
                  <a:ext uri="{FF2B5EF4-FFF2-40B4-BE49-F238E27FC236}">
                    <a16:creationId xmlns:a16="http://schemas.microsoft.com/office/drawing/2014/main" id="{C4D22B0F-92D9-440D-83DA-5BA3B880F4A9}"/>
                  </a:ext>
                </a:extLst>
              </p:cNvPr>
              <p:cNvSpPr/>
              <p:nvPr/>
            </p:nvSpPr>
            <p:spPr bwMode="auto">
              <a:xfrm>
                <a:off x="3246438" y="1457326"/>
                <a:ext cx="2112963" cy="1933575"/>
              </a:xfrm>
              <a:custGeom>
                <a:avLst/>
                <a:gdLst>
                  <a:gd name="T0" fmla="*/ 394 w 2035"/>
                  <a:gd name="T1" fmla="*/ 1839 h 1862"/>
                  <a:gd name="T2" fmla="*/ 299 w 2035"/>
                  <a:gd name="T3" fmla="*/ 1656 h 1862"/>
                  <a:gd name="T4" fmla="*/ 221 w 2035"/>
                  <a:gd name="T5" fmla="*/ 1452 h 1862"/>
                  <a:gd name="T6" fmla="*/ 241 w 2035"/>
                  <a:gd name="T7" fmla="*/ 997 h 1862"/>
                  <a:gd name="T8" fmla="*/ 650 w 2035"/>
                  <a:gd name="T9" fmla="*/ 365 h 1862"/>
                  <a:gd name="T10" fmla="*/ 1301 w 2035"/>
                  <a:gd name="T11" fmla="*/ 65 h 1862"/>
                  <a:gd name="T12" fmla="*/ 1991 w 2035"/>
                  <a:gd name="T13" fmla="*/ 323 h 1862"/>
                  <a:gd name="T14" fmla="*/ 2019 w 2035"/>
                  <a:gd name="T15" fmla="*/ 295 h 1862"/>
                  <a:gd name="T16" fmla="*/ 1371 w 2035"/>
                  <a:gd name="T17" fmla="*/ 0 h 1862"/>
                  <a:gd name="T18" fmla="*/ 709 w 2035"/>
                  <a:gd name="T19" fmla="*/ 241 h 1862"/>
                  <a:gd name="T20" fmla="*/ 226 w 2035"/>
                  <a:gd name="T21" fmla="*/ 1619 h 1862"/>
                  <a:gd name="T22" fmla="*/ 375 w 2035"/>
                  <a:gd name="T23" fmla="*/ 1851 h 1862"/>
                  <a:gd name="T24" fmla="*/ 394 w 2035"/>
                  <a:gd name="T25" fmla="*/ 1839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1862">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95" name="Freeform 7">
                <a:extLst>
                  <a:ext uri="{FF2B5EF4-FFF2-40B4-BE49-F238E27FC236}">
                    <a16:creationId xmlns:a16="http://schemas.microsoft.com/office/drawing/2014/main" id="{85C87D32-4689-40E2-A4BB-20FBD695DBE3}"/>
                  </a:ext>
                </a:extLst>
              </p:cNvPr>
              <p:cNvSpPr/>
              <p:nvPr/>
            </p:nvSpPr>
            <p:spPr bwMode="auto">
              <a:xfrm>
                <a:off x="5292726" y="1068388"/>
                <a:ext cx="2541588" cy="1016000"/>
              </a:xfrm>
              <a:custGeom>
                <a:avLst/>
                <a:gdLst>
                  <a:gd name="T0" fmla="*/ 38 w 2447"/>
                  <a:gd name="T1" fmla="*/ 664 h 979"/>
                  <a:gd name="T2" fmla="*/ 1375 w 2447"/>
                  <a:gd name="T3" fmla="*/ 104 h 979"/>
                  <a:gd name="T4" fmla="*/ 2005 w 2447"/>
                  <a:gd name="T5" fmla="*/ 373 h 979"/>
                  <a:gd name="T6" fmla="*/ 2402 w 2447"/>
                  <a:gd name="T7" fmla="*/ 953 h 979"/>
                  <a:gd name="T8" fmla="*/ 2442 w 2447"/>
                  <a:gd name="T9" fmla="*/ 943 h 979"/>
                  <a:gd name="T10" fmla="*/ 1377 w 2447"/>
                  <a:gd name="T11" fmla="*/ 41 h 979"/>
                  <a:gd name="T12" fmla="*/ 622 w 2447"/>
                  <a:gd name="T13" fmla="*/ 99 h 979"/>
                  <a:gd name="T14" fmla="*/ 15 w 2447"/>
                  <a:gd name="T15" fmla="*/ 622 h 979"/>
                  <a:gd name="T16" fmla="*/ 6 w 2447"/>
                  <a:gd name="T17" fmla="*/ 656 h 979"/>
                  <a:gd name="T18" fmla="*/ 38 w 2447"/>
                  <a:gd name="T19" fmla="*/ 66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7" h="979">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96" name="Freeform 8">
                <a:extLst>
                  <a:ext uri="{FF2B5EF4-FFF2-40B4-BE49-F238E27FC236}">
                    <a16:creationId xmlns:a16="http://schemas.microsoft.com/office/drawing/2014/main" id="{24661249-8657-40B4-ABBB-ED7CA9E13C4E}"/>
                  </a:ext>
                </a:extLst>
              </p:cNvPr>
              <p:cNvSpPr/>
              <p:nvPr/>
            </p:nvSpPr>
            <p:spPr bwMode="auto">
              <a:xfrm>
                <a:off x="7777163" y="1998663"/>
                <a:ext cx="1181100" cy="2060575"/>
              </a:xfrm>
              <a:custGeom>
                <a:avLst/>
                <a:gdLst>
                  <a:gd name="T0" fmla="*/ 20 w 1137"/>
                  <a:gd name="T1" fmla="*/ 63 h 1984"/>
                  <a:gd name="T2" fmla="*/ 215 w 1137"/>
                  <a:gd name="T3" fmla="*/ 53 h 1984"/>
                  <a:gd name="T4" fmla="*/ 400 w 1137"/>
                  <a:gd name="T5" fmla="*/ 98 h 1984"/>
                  <a:gd name="T6" fmla="*/ 735 w 1137"/>
                  <a:gd name="T7" fmla="*/ 336 h 1984"/>
                  <a:gd name="T8" fmla="*/ 1044 w 1137"/>
                  <a:gd name="T9" fmla="*/ 988 h 1984"/>
                  <a:gd name="T10" fmla="*/ 897 w 1137"/>
                  <a:gd name="T11" fmla="*/ 1554 h 1984"/>
                  <a:gd name="T12" fmla="*/ 343 w 1137"/>
                  <a:gd name="T13" fmla="*/ 1942 h 1984"/>
                  <a:gd name="T14" fmla="*/ 358 w 1137"/>
                  <a:gd name="T15" fmla="*/ 1980 h 1984"/>
                  <a:gd name="T16" fmla="*/ 953 w 1137"/>
                  <a:gd name="T17" fmla="*/ 1587 h 1984"/>
                  <a:gd name="T18" fmla="*/ 1107 w 1137"/>
                  <a:gd name="T19" fmla="*/ 964 h 1984"/>
                  <a:gd name="T20" fmla="*/ 752 w 1137"/>
                  <a:gd name="T21" fmla="*/ 266 h 1984"/>
                  <a:gd name="T22" fmla="*/ 415 w 1137"/>
                  <a:gd name="T23" fmla="*/ 44 h 1984"/>
                  <a:gd name="T24" fmla="*/ 215 w 1137"/>
                  <a:gd name="T25" fmla="*/ 2 h 1984"/>
                  <a:gd name="T26" fmla="*/ 119 w 1137"/>
                  <a:gd name="T27" fmla="*/ 7 h 1984"/>
                  <a:gd name="T28" fmla="*/ 14 w 1137"/>
                  <a:gd name="T29" fmla="*/ 41 h 1984"/>
                  <a:gd name="T30" fmla="*/ 20 w 1137"/>
                  <a:gd name="T31" fmla="*/ 63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7" h="1984">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97" name="Freeform 9">
                <a:extLst>
                  <a:ext uri="{FF2B5EF4-FFF2-40B4-BE49-F238E27FC236}">
                    <a16:creationId xmlns:a16="http://schemas.microsoft.com/office/drawing/2014/main" id="{BE69A576-C694-456A-95BC-0F954A31B1A2}"/>
                  </a:ext>
                </a:extLst>
              </p:cNvPr>
              <p:cNvSpPr/>
              <p:nvPr/>
            </p:nvSpPr>
            <p:spPr bwMode="auto">
              <a:xfrm>
                <a:off x="7016751" y="4010026"/>
                <a:ext cx="1208088" cy="1095375"/>
              </a:xfrm>
              <a:custGeom>
                <a:avLst/>
                <a:gdLst>
                  <a:gd name="T0" fmla="*/ 1056 w 1164"/>
                  <a:gd name="T1" fmla="*/ 16 h 1055"/>
                  <a:gd name="T2" fmla="*/ 1085 w 1164"/>
                  <a:gd name="T3" fmla="*/ 64 h 1055"/>
                  <a:gd name="T4" fmla="*/ 1110 w 1164"/>
                  <a:gd name="T5" fmla="*/ 176 h 1055"/>
                  <a:gd name="T6" fmla="*/ 1081 w 1164"/>
                  <a:gd name="T7" fmla="*/ 362 h 1055"/>
                  <a:gd name="T8" fmla="*/ 828 w 1164"/>
                  <a:gd name="T9" fmla="*/ 714 h 1055"/>
                  <a:gd name="T10" fmla="*/ 30 w 1164"/>
                  <a:gd name="T11" fmla="*/ 996 h 1055"/>
                  <a:gd name="T12" fmla="*/ 30 w 1164"/>
                  <a:gd name="T13" fmla="*/ 1042 h 1055"/>
                  <a:gd name="T14" fmla="*/ 893 w 1164"/>
                  <a:gd name="T15" fmla="*/ 736 h 1055"/>
                  <a:gd name="T16" fmla="*/ 1143 w 1164"/>
                  <a:gd name="T17" fmla="*/ 346 h 1055"/>
                  <a:gd name="T18" fmla="*/ 1154 w 1164"/>
                  <a:gd name="T19" fmla="*/ 140 h 1055"/>
                  <a:gd name="T20" fmla="*/ 1121 w 1164"/>
                  <a:gd name="T21" fmla="*/ 43 h 1055"/>
                  <a:gd name="T22" fmla="*/ 1066 w 1164"/>
                  <a:gd name="T23" fmla="*/ 4 h 1055"/>
                  <a:gd name="T24" fmla="*/ 1056 w 1164"/>
                  <a:gd name="T25" fmla="*/ 16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4" h="1055">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98" name="Freeform 10">
                <a:extLst>
                  <a:ext uri="{FF2B5EF4-FFF2-40B4-BE49-F238E27FC236}">
                    <a16:creationId xmlns:a16="http://schemas.microsoft.com/office/drawing/2014/main" id="{248DF71D-4222-4891-B46B-F7874CEE1E1A}"/>
                  </a:ext>
                </a:extLst>
              </p:cNvPr>
              <p:cNvSpPr/>
              <p:nvPr/>
            </p:nvSpPr>
            <p:spPr bwMode="auto">
              <a:xfrm>
                <a:off x="4975226" y="4775201"/>
                <a:ext cx="1274763" cy="733425"/>
              </a:xfrm>
              <a:custGeom>
                <a:avLst/>
                <a:gdLst>
                  <a:gd name="T0" fmla="*/ 28 w 1229"/>
                  <a:gd name="T1" fmla="*/ 8 h 706"/>
                  <a:gd name="T2" fmla="*/ 139 w 1229"/>
                  <a:gd name="T3" fmla="*/ 371 h 706"/>
                  <a:gd name="T4" fmla="*/ 420 w 1229"/>
                  <a:gd name="T5" fmla="*/ 595 h 706"/>
                  <a:gd name="T6" fmla="*/ 1199 w 1229"/>
                  <a:gd name="T7" fmla="*/ 617 h 706"/>
                  <a:gd name="T8" fmla="*/ 1186 w 1229"/>
                  <a:gd name="T9" fmla="*/ 571 h 706"/>
                  <a:gd name="T10" fmla="*/ 469 w 1229"/>
                  <a:gd name="T11" fmla="*/ 549 h 706"/>
                  <a:gd name="T12" fmla="*/ 191 w 1229"/>
                  <a:gd name="T13" fmla="*/ 341 h 706"/>
                  <a:gd name="T14" fmla="*/ 105 w 1229"/>
                  <a:gd name="T15" fmla="*/ 187 h 706"/>
                  <a:gd name="T16" fmla="*/ 43 w 1229"/>
                  <a:gd name="T17" fmla="*/ 7 h 706"/>
                  <a:gd name="T18" fmla="*/ 28 w 1229"/>
                  <a:gd name="T19" fmla="*/ 8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 h="706">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99" name="Freeform 11">
                <a:extLst>
                  <a:ext uri="{FF2B5EF4-FFF2-40B4-BE49-F238E27FC236}">
                    <a16:creationId xmlns:a16="http://schemas.microsoft.com/office/drawing/2014/main" id="{77D53B94-1790-40C9-BB2A-D762375836BC}"/>
                  </a:ext>
                </a:extLst>
              </p:cNvPr>
              <p:cNvSpPr/>
              <p:nvPr/>
            </p:nvSpPr>
            <p:spPr bwMode="auto">
              <a:xfrm>
                <a:off x="6203951" y="5040313"/>
                <a:ext cx="1285875" cy="706438"/>
              </a:xfrm>
              <a:custGeom>
                <a:avLst/>
                <a:gdLst>
                  <a:gd name="T0" fmla="*/ 9 w 1238"/>
                  <a:gd name="T1" fmla="*/ 343 h 681"/>
                  <a:gd name="T2" fmla="*/ 575 w 1238"/>
                  <a:gd name="T3" fmla="*/ 605 h 681"/>
                  <a:gd name="T4" fmla="*/ 1222 w 1238"/>
                  <a:gd name="T5" fmla="*/ 529 h 681"/>
                  <a:gd name="T6" fmla="*/ 1222 w 1238"/>
                  <a:gd name="T7" fmla="*/ 485 h 681"/>
                  <a:gd name="T8" fmla="*/ 968 w 1238"/>
                  <a:gd name="T9" fmla="*/ 314 h 681"/>
                  <a:gd name="T10" fmla="*/ 825 w 1238"/>
                  <a:gd name="T11" fmla="*/ 32 h 681"/>
                  <a:gd name="T12" fmla="*/ 776 w 1238"/>
                  <a:gd name="T13" fmla="*/ 46 h 681"/>
                  <a:gd name="T14" fmla="*/ 921 w 1238"/>
                  <a:gd name="T15" fmla="*/ 340 h 681"/>
                  <a:gd name="T16" fmla="*/ 1196 w 1238"/>
                  <a:gd name="T17" fmla="*/ 529 h 681"/>
                  <a:gd name="T18" fmla="*/ 1196 w 1238"/>
                  <a:gd name="T19" fmla="*/ 485 h 681"/>
                  <a:gd name="T20" fmla="*/ 23 w 1238"/>
                  <a:gd name="T21" fmla="*/ 324 h 681"/>
                  <a:gd name="T22" fmla="*/ 9 w 1238"/>
                  <a:gd name="T23" fmla="*/ 34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8" h="681">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grpSp>
            <p:nvGrpSpPr>
              <p:cNvPr id="300" name="组合 299">
                <a:extLst>
                  <a:ext uri="{FF2B5EF4-FFF2-40B4-BE49-F238E27FC236}">
                    <a16:creationId xmlns:a16="http://schemas.microsoft.com/office/drawing/2014/main" id="{79CC79B8-2DD1-4AA7-AA92-BB7943FC4B57}"/>
                  </a:ext>
                </a:extLst>
              </p:cNvPr>
              <p:cNvGrpSpPr/>
              <p:nvPr/>
            </p:nvGrpSpPr>
            <p:grpSpPr>
              <a:xfrm>
                <a:off x="3517901" y="1225551"/>
                <a:ext cx="5260975" cy="4090987"/>
                <a:chOff x="3517901" y="1225551"/>
                <a:chExt cx="5260975" cy="4090987"/>
              </a:xfrm>
              <a:grpFill/>
            </p:grpSpPr>
            <p:sp>
              <p:nvSpPr>
                <p:cNvPr id="301" name="Freeform 12">
                  <a:extLst>
                    <a:ext uri="{FF2B5EF4-FFF2-40B4-BE49-F238E27FC236}">
                      <a16:creationId xmlns:a16="http://schemas.microsoft.com/office/drawing/2014/main" id="{4B78F5D4-8291-4749-8B24-6BDB2481AA59}"/>
                    </a:ext>
                  </a:extLst>
                </p:cNvPr>
                <p:cNvSpPr/>
                <p:nvPr/>
              </p:nvSpPr>
              <p:spPr bwMode="auto">
                <a:xfrm>
                  <a:off x="7805738" y="2135188"/>
                  <a:ext cx="109538" cy="38100"/>
                </a:xfrm>
                <a:custGeom>
                  <a:avLst/>
                  <a:gdLst>
                    <a:gd name="T0" fmla="*/ 6 w 106"/>
                    <a:gd name="T1" fmla="*/ 35 h 37"/>
                    <a:gd name="T2" fmla="*/ 45 w 106"/>
                    <a:gd name="T3" fmla="*/ 33 h 37"/>
                    <a:gd name="T4" fmla="*/ 97 w 106"/>
                    <a:gd name="T5" fmla="*/ 22 h 37"/>
                    <a:gd name="T6" fmla="*/ 97 w 106"/>
                    <a:gd name="T7" fmla="*/ 6 h 37"/>
                    <a:gd name="T8" fmla="*/ 52 w 106"/>
                    <a:gd name="T9" fmla="*/ 6 h 37"/>
                    <a:gd name="T10" fmla="*/ 4 w 106"/>
                    <a:gd name="T11" fmla="*/ 24 h 37"/>
                    <a:gd name="T12" fmla="*/ 6 w 10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02" name="Freeform 13">
                  <a:extLst>
                    <a:ext uri="{FF2B5EF4-FFF2-40B4-BE49-F238E27FC236}">
                      <a16:creationId xmlns:a16="http://schemas.microsoft.com/office/drawing/2014/main" id="{E145B3ED-B324-49E1-8DD1-790C51B8EB76}"/>
                    </a:ext>
                  </a:extLst>
                </p:cNvPr>
                <p:cNvSpPr/>
                <p:nvPr/>
              </p:nvSpPr>
              <p:spPr bwMode="auto">
                <a:xfrm>
                  <a:off x="8018463" y="2144713"/>
                  <a:ext cx="92075" cy="34925"/>
                </a:xfrm>
                <a:custGeom>
                  <a:avLst/>
                  <a:gdLst>
                    <a:gd name="T0" fmla="*/ 4 w 89"/>
                    <a:gd name="T1" fmla="*/ 9 h 35"/>
                    <a:gd name="T2" fmla="*/ 79 w 89"/>
                    <a:gd name="T3" fmla="*/ 34 h 35"/>
                    <a:gd name="T4" fmla="*/ 83 w 89"/>
                    <a:gd name="T5" fmla="*/ 20 h 35"/>
                    <a:gd name="T6" fmla="*/ 7 w 89"/>
                    <a:gd name="T7" fmla="*/ 0 h 35"/>
                    <a:gd name="T8" fmla="*/ 4 w 89"/>
                    <a:gd name="T9" fmla="*/ 9 h 35"/>
                  </a:gdLst>
                  <a:ahLst/>
                  <a:cxnLst>
                    <a:cxn ang="0">
                      <a:pos x="T0" y="T1"/>
                    </a:cxn>
                    <a:cxn ang="0">
                      <a:pos x="T2" y="T3"/>
                    </a:cxn>
                    <a:cxn ang="0">
                      <a:pos x="T4" y="T5"/>
                    </a:cxn>
                    <a:cxn ang="0">
                      <a:pos x="T6" y="T7"/>
                    </a:cxn>
                    <a:cxn ang="0">
                      <a:pos x="T8" y="T9"/>
                    </a:cxn>
                  </a:cxnLst>
                  <a:rect l="0" t="0" r="r" b="b"/>
                  <a:pathLst>
                    <a:path w="89" h="35">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03" name="Freeform 14">
                  <a:extLst>
                    <a:ext uri="{FF2B5EF4-FFF2-40B4-BE49-F238E27FC236}">
                      <a16:creationId xmlns:a16="http://schemas.microsoft.com/office/drawing/2014/main" id="{5846A5BF-447A-40A2-934A-38642AE7C232}"/>
                    </a:ext>
                  </a:extLst>
                </p:cNvPr>
                <p:cNvSpPr/>
                <p:nvPr/>
              </p:nvSpPr>
              <p:spPr bwMode="auto">
                <a:xfrm>
                  <a:off x="8228013" y="2225676"/>
                  <a:ext cx="107950" cy="61913"/>
                </a:xfrm>
                <a:custGeom>
                  <a:avLst/>
                  <a:gdLst>
                    <a:gd name="T0" fmla="*/ 6 w 105"/>
                    <a:gd name="T1" fmla="*/ 10 h 59"/>
                    <a:gd name="T2" fmla="*/ 91 w 105"/>
                    <a:gd name="T3" fmla="*/ 55 h 59"/>
                    <a:gd name="T4" fmla="*/ 99 w 105"/>
                    <a:gd name="T5" fmla="*/ 44 h 59"/>
                    <a:gd name="T6" fmla="*/ 9 w 105"/>
                    <a:gd name="T7" fmla="*/ 1 h 59"/>
                    <a:gd name="T8" fmla="*/ 6 w 105"/>
                    <a:gd name="T9" fmla="*/ 10 h 59"/>
                  </a:gdLst>
                  <a:ahLst/>
                  <a:cxnLst>
                    <a:cxn ang="0">
                      <a:pos x="T0" y="T1"/>
                    </a:cxn>
                    <a:cxn ang="0">
                      <a:pos x="T2" y="T3"/>
                    </a:cxn>
                    <a:cxn ang="0">
                      <a:pos x="T4" y="T5"/>
                    </a:cxn>
                    <a:cxn ang="0">
                      <a:pos x="T6" y="T7"/>
                    </a:cxn>
                    <a:cxn ang="0">
                      <a:pos x="T8" y="T9"/>
                    </a:cxn>
                  </a:cxnLst>
                  <a:rect l="0" t="0" r="r" b="b"/>
                  <a:pathLst>
                    <a:path w="105" h="59">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04" name="Freeform 15">
                  <a:extLst>
                    <a:ext uri="{FF2B5EF4-FFF2-40B4-BE49-F238E27FC236}">
                      <a16:creationId xmlns:a16="http://schemas.microsoft.com/office/drawing/2014/main" id="{84786971-8152-41C0-8A85-73C9F17EE82A}"/>
                    </a:ext>
                  </a:extLst>
                </p:cNvPr>
                <p:cNvSpPr/>
                <p:nvPr/>
              </p:nvSpPr>
              <p:spPr bwMode="auto">
                <a:xfrm>
                  <a:off x="8421688" y="2389188"/>
                  <a:ext cx="77788" cy="84138"/>
                </a:xfrm>
                <a:custGeom>
                  <a:avLst/>
                  <a:gdLst>
                    <a:gd name="T0" fmla="*/ 1 w 75"/>
                    <a:gd name="T1" fmla="*/ 1 h 81"/>
                    <a:gd name="T2" fmla="*/ 14 w 75"/>
                    <a:gd name="T3" fmla="*/ 20 h 81"/>
                    <a:gd name="T4" fmla="*/ 31 w 75"/>
                    <a:gd name="T5" fmla="*/ 42 h 81"/>
                    <a:gd name="T6" fmla="*/ 62 w 75"/>
                    <a:gd name="T7" fmla="*/ 77 h 81"/>
                    <a:gd name="T8" fmla="*/ 72 w 75"/>
                    <a:gd name="T9" fmla="*/ 71 h 81"/>
                    <a:gd name="T10" fmla="*/ 45 w 75"/>
                    <a:gd name="T11" fmla="*/ 35 h 81"/>
                    <a:gd name="T12" fmla="*/ 24 w 75"/>
                    <a:gd name="T13" fmla="*/ 16 h 81"/>
                    <a:gd name="T14" fmla="*/ 2 w 75"/>
                    <a:gd name="T15" fmla="*/ 0 h 81"/>
                    <a:gd name="T16" fmla="*/ 1 w 75"/>
                    <a:gd name="T17"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05" name="Freeform 16">
                  <a:extLst>
                    <a:ext uri="{FF2B5EF4-FFF2-40B4-BE49-F238E27FC236}">
                      <a16:creationId xmlns:a16="http://schemas.microsoft.com/office/drawing/2014/main" id="{EA8FED4F-5256-454C-B17F-FC7CB28D2C69}"/>
                    </a:ext>
                  </a:extLst>
                </p:cNvPr>
                <p:cNvSpPr/>
                <p:nvPr/>
              </p:nvSpPr>
              <p:spPr bwMode="auto">
                <a:xfrm>
                  <a:off x="8572501" y="2570163"/>
                  <a:ext cx="60325" cy="90488"/>
                </a:xfrm>
                <a:custGeom>
                  <a:avLst/>
                  <a:gdLst>
                    <a:gd name="T0" fmla="*/ 3 w 57"/>
                    <a:gd name="T1" fmla="*/ 10 h 88"/>
                    <a:gd name="T2" fmla="*/ 47 w 57"/>
                    <a:gd name="T3" fmla="*/ 83 h 88"/>
                    <a:gd name="T4" fmla="*/ 55 w 57"/>
                    <a:gd name="T5" fmla="*/ 77 h 88"/>
                    <a:gd name="T6" fmla="*/ 11 w 57"/>
                    <a:gd name="T7" fmla="*/ 5 h 88"/>
                    <a:gd name="T8" fmla="*/ 3 w 57"/>
                    <a:gd name="T9" fmla="*/ 10 h 88"/>
                  </a:gdLst>
                  <a:ahLst/>
                  <a:cxnLst>
                    <a:cxn ang="0">
                      <a:pos x="T0" y="T1"/>
                    </a:cxn>
                    <a:cxn ang="0">
                      <a:pos x="T2" y="T3"/>
                    </a:cxn>
                    <a:cxn ang="0">
                      <a:pos x="T4" y="T5"/>
                    </a:cxn>
                    <a:cxn ang="0">
                      <a:pos x="T6" y="T7"/>
                    </a:cxn>
                    <a:cxn ang="0">
                      <a:pos x="T8" y="T9"/>
                    </a:cxn>
                  </a:cxnLst>
                  <a:rect l="0" t="0" r="r" b="b"/>
                  <a:pathLst>
                    <a:path w="57" h="88">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06" name="Freeform 17">
                  <a:extLst>
                    <a:ext uri="{FF2B5EF4-FFF2-40B4-BE49-F238E27FC236}">
                      <a16:creationId xmlns:a16="http://schemas.microsoft.com/office/drawing/2014/main" id="{D486F319-F3DD-41E0-BAB4-DC43192DD0B7}"/>
                    </a:ext>
                  </a:extLst>
                </p:cNvPr>
                <p:cNvSpPr/>
                <p:nvPr/>
              </p:nvSpPr>
              <p:spPr bwMode="auto">
                <a:xfrm>
                  <a:off x="8664576" y="2767013"/>
                  <a:ext cx="42863" cy="88900"/>
                </a:xfrm>
                <a:custGeom>
                  <a:avLst/>
                  <a:gdLst>
                    <a:gd name="T0" fmla="*/ 3 w 41"/>
                    <a:gd name="T1" fmla="*/ 7 h 86"/>
                    <a:gd name="T2" fmla="*/ 30 w 41"/>
                    <a:gd name="T3" fmla="*/ 79 h 86"/>
                    <a:gd name="T4" fmla="*/ 40 w 41"/>
                    <a:gd name="T5" fmla="*/ 76 h 86"/>
                    <a:gd name="T6" fmla="*/ 9 w 41"/>
                    <a:gd name="T7" fmla="*/ 4 h 86"/>
                    <a:gd name="T8" fmla="*/ 3 w 41"/>
                    <a:gd name="T9" fmla="*/ 7 h 86"/>
                  </a:gdLst>
                  <a:ahLst/>
                  <a:cxnLst>
                    <a:cxn ang="0">
                      <a:pos x="T0" y="T1"/>
                    </a:cxn>
                    <a:cxn ang="0">
                      <a:pos x="T2" y="T3"/>
                    </a:cxn>
                    <a:cxn ang="0">
                      <a:pos x="T4" y="T5"/>
                    </a:cxn>
                    <a:cxn ang="0">
                      <a:pos x="T6" y="T7"/>
                    </a:cxn>
                    <a:cxn ang="0">
                      <a:pos x="T8" y="T9"/>
                    </a:cxn>
                  </a:cxnLst>
                  <a:rect l="0" t="0" r="r" b="b"/>
                  <a:pathLst>
                    <a:path w="41" h="86">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07" name="Freeform 18">
                  <a:extLst>
                    <a:ext uri="{FF2B5EF4-FFF2-40B4-BE49-F238E27FC236}">
                      <a16:creationId xmlns:a16="http://schemas.microsoft.com/office/drawing/2014/main" id="{B2746A0A-48B5-4717-9622-C723768256D8}"/>
                    </a:ext>
                  </a:extLst>
                </p:cNvPr>
                <p:cNvSpPr/>
                <p:nvPr/>
              </p:nvSpPr>
              <p:spPr bwMode="auto">
                <a:xfrm>
                  <a:off x="8740776" y="2992438"/>
                  <a:ext cx="26988" cy="107950"/>
                </a:xfrm>
                <a:custGeom>
                  <a:avLst/>
                  <a:gdLst>
                    <a:gd name="T0" fmla="*/ 2 w 27"/>
                    <a:gd name="T1" fmla="*/ 7 h 104"/>
                    <a:gd name="T2" fmla="*/ 17 w 27"/>
                    <a:gd name="T3" fmla="*/ 100 h 104"/>
                    <a:gd name="T4" fmla="*/ 23 w 27"/>
                    <a:gd name="T5" fmla="*/ 100 h 104"/>
                    <a:gd name="T6" fmla="*/ 9 w 27"/>
                    <a:gd name="T7" fmla="*/ 4 h 104"/>
                    <a:gd name="T8" fmla="*/ 2 w 27"/>
                    <a:gd name="T9" fmla="*/ 7 h 104"/>
                  </a:gdLst>
                  <a:ahLst/>
                  <a:cxnLst>
                    <a:cxn ang="0">
                      <a:pos x="T0" y="T1"/>
                    </a:cxn>
                    <a:cxn ang="0">
                      <a:pos x="T2" y="T3"/>
                    </a:cxn>
                    <a:cxn ang="0">
                      <a:pos x="T4" y="T5"/>
                    </a:cxn>
                    <a:cxn ang="0">
                      <a:pos x="T6" y="T7"/>
                    </a:cxn>
                    <a:cxn ang="0">
                      <a:pos x="T8" y="T9"/>
                    </a:cxn>
                  </a:cxnLst>
                  <a:rect l="0" t="0" r="r" b="b"/>
                  <a:pathLst>
                    <a:path w="27" h="104">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08" name="Freeform 19">
                  <a:extLst>
                    <a:ext uri="{FF2B5EF4-FFF2-40B4-BE49-F238E27FC236}">
                      <a16:creationId xmlns:a16="http://schemas.microsoft.com/office/drawing/2014/main" id="{8A32BE0E-FF71-4EDA-BA77-2A7D7B2E5948}"/>
                    </a:ext>
                  </a:extLst>
                </p:cNvPr>
                <p:cNvSpPr/>
                <p:nvPr/>
              </p:nvSpPr>
              <p:spPr bwMode="auto">
                <a:xfrm>
                  <a:off x="8753476" y="3206751"/>
                  <a:ext cx="25400" cy="80963"/>
                </a:xfrm>
                <a:custGeom>
                  <a:avLst/>
                  <a:gdLst>
                    <a:gd name="T0" fmla="*/ 13 w 24"/>
                    <a:gd name="T1" fmla="*/ 2 h 78"/>
                    <a:gd name="T2" fmla="*/ 4 w 24"/>
                    <a:gd name="T3" fmla="*/ 32 h 78"/>
                    <a:gd name="T4" fmla="*/ 2 w 24"/>
                    <a:gd name="T5" fmla="*/ 46 h 78"/>
                    <a:gd name="T6" fmla="*/ 0 w 24"/>
                    <a:gd name="T7" fmla="*/ 66 h 78"/>
                    <a:gd name="T8" fmla="*/ 13 w 24"/>
                    <a:gd name="T9" fmla="*/ 71 h 78"/>
                    <a:gd name="T10" fmla="*/ 23 w 24"/>
                    <a:gd name="T11" fmla="*/ 39 h 78"/>
                    <a:gd name="T12" fmla="*/ 15 w 24"/>
                    <a:gd name="T13" fmla="*/ 2 h 78"/>
                    <a:gd name="T14" fmla="*/ 13 w 24"/>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8">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09" name="Freeform 20">
                  <a:extLst>
                    <a:ext uri="{FF2B5EF4-FFF2-40B4-BE49-F238E27FC236}">
                      <a16:creationId xmlns:a16="http://schemas.microsoft.com/office/drawing/2014/main" id="{7C2ABF2E-2121-43EA-9376-C87F26A88AE2}"/>
                    </a:ext>
                  </a:extLst>
                </p:cNvPr>
                <p:cNvSpPr/>
                <p:nvPr/>
              </p:nvSpPr>
              <p:spPr bwMode="auto">
                <a:xfrm>
                  <a:off x="8672513" y="3368676"/>
                  <a:ext cx="61913" cy="100013"/>
                </a:xfrm>
                <a:custGeom>
                  <a:avLst/>
                  <a:gdLst>
                    <a:gd name="T0" fmla="*/ 46 w 61"/>
                    <a:gd name="T1" fmla="*/ 3 h 97"/>
                    <a:gd name="T2" fmla="*/ 6 w 61"/>
                    <a:gd name="T3" fmla="*/ 81 h 97"/>
                    <a:gd name="T4" fmla="*/ 20 w 61"/>
                    <a:gd name="T5" fmla="*/ 91 h 97"/>
                    <a:gd name="T6" fmla="*/ 52 w 61"/>
                    <a:gd name="T7" fmla="*/ 51 h 97"/>
                    <a:gd name="T8" fmla="*/ 53 w 61"/>
                    <a:gd name="T9" fmla="*/ 3 h 97"/>
                    <a:gd name="T10" fmla="*/ 46 w 61"/>
                    <a:gd name="T11" fmla="*/ 3 h 97"/>
                  </a:gdLst>
                  <a:ahLst/>
                  <a:cxnLst>
                    <a:cxn ang="0">
                      <a:pos x="T0" y="T1"/>
                    </a:cxn>
                    <a:cxn ang="0">
                      <a:pos x="T2" y="T3"/>
                    </a:cxn>
                    <a:cxn ang="0">
                      <a:pos x="T4" y="T5"/>
                    </a:cxn>
                    <a:cxn ang="0">
                      <a:pos x="T6" y="T7"/>
                    </a:cxn>
                    <a:cxn ang="0">
                      <a:pos x="T8" y="T9"/>
                    </a:cxn>
                    <a:cxn ang="0">
                      <a:pos x="T10" y="T11"/>
                    </a:cxn>
                  </a:cxnLst>
                  <a:rect l="0" t="0" r="r" b="b"/>
                  <a:pathLst>
                    <a:path w="61" h="97">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10" name="Freeform 21">
                  <a:extLst>
                    <a:ext uri="{FF2B5EF4-FFF2-40B4-BE49-F238E27FC236}">
                      <a16:creationId xmlns:a16="http://schemas.microsoft.com/office/drawing/2014/main" id="{A2C3ABB1-A405-4FA8-B536-E6CE5092BF93}"/>
                    </a:ext>
                  </a:extLst>
                </p:cNvPr>
                <p:cNvSpPr/>
                <p:nvPr/>
              </p:nvSpPr>
              <p:spPr bwMode="auto">
                <a:xfrm>
                  <a:off x="8559801" y="3544888"/>
                  <a:ext cx="68263" cy="84138"/>
                </a:xfrm>
                <a:custGeom>
                  <a:avLst/>
                  <a:gdLst>
                    <a:gd name="T0" fmla="*/ 51 w 66"/>
                    <a:gd name="T1" fmla="*/ 4 h 81"/>
                    <a:gd name="T2" fmla="*/ 24 w 66"/>
                    <a:gd name="T3" fmla="*/ 33 h 81"/>
                    <a:gd name="T4" fmla="*/ 14 w 66"/>
                    <a:gd name="T5" fmla="*/ 46 h 81"/>
                    <a:gd name="T6" fmla="*/ 5 w 66"/>
                    <a:gd name="T7" fmla="*/ 62 h 81"/>
                    <a:gd name="T8" fmla="*/ 18 w 66"/>
                    <a:gd name="T9" fmla="*/ 75 h 81"/>
                    <a:gd name="T10" fmla="*/ 32 w 66"/>
                    <a:gd name="T11" fmla="*/ 65 h 81"/>
                    <a:gd name="T12" fmla="*/ 45 w 66"/>
                    <a:gd name="T13" fmla="*/ 49 h 81"/>
                    <a:gd name="T14" fmla="*/ 63 w 66"/>
                    <a:gd name="T15" fmla="*/ 11 h 81"/>
                    <a:gd name="T16" fmla="*/ 51 w 66"/>
                    <a:gd name="T1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81">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11" name="Freeform 22">
                  <a:extLst>
                    <a:ext uri="{FF2B5EF4-FFF2-40B4-BE49-F238E27FC236}">
                      <a16:creationId xmlns:a16="http://schemas.microsoft.com/office/drawing/2014/main" id="{F3FD7D4E-ED84-4791-9987-8911CBC27BC5}"/>
                    </a:ext>
                  </a:extLst>
                </p:cNvPr>
                <p:cNvSpPr/>
                <p:nvPr/>
              </p:nvSpPr>
              <p:spPr bwMode="auto">
                <a:xfrm>
                  <a:off x="8374063" y="3732213"/>
                  <a:ext cx="80963" cy="65088"/>
                </a:xfrm>
                <a:custGeom>
                  <a:avLst/>
                  <a:gdLst>
                    <a:gd name="T0" fmla="*/ 66 w 79"/>
                    <a:gd name="T1" fmla="*/ 3 h 62"/>
                    <a:gd name="T2" fmla="*/ 35 w 79"/>
                    <a:gd name="T3" fmla="*/ 23 h 62"/>
                    <a:gd name="T4" fmla="*/ 6 w 79"/>
                    <a:gd name="T5" fmla="*/ 48 h 62"/>
                    <a:gd name="T6" fmla="*/ 14 w 79"/>
                    <a:gd name="T7" fmla="*/ 58 h 62"/>
                    <a:gd name="T8" fmla="*/ 45 w 79"/>
                    <a:gd name="T9" fmla="*/ 38 h 62"/>
                    <a:gd name="T10" fmla="*/ 73 w 79"/>
                    <a:gd name="T11" fmla="*/ 13 h 62"/>
                    <a:gd name="T12" fmla="*/ 66 w 7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79" h="62">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12" name="Freeform 23">
                  <a:extLst>
                    <a:ext uri="{FF2B5EF4-FFF2-40B4-BE49-F238E27FC236}">
                      <a16:creationId xmlns:a16="http://schemas.microsoft.com/office/drawing/2014/main" id="{AF512C57-904B-4012-8BBE-ED34DAA3E8EE}"/>
                    </a:ext>
                  </a:extLst>
                </p:cNvPr>
                <p:cNvSpPr/>
                <p:nvPr/>
              </p:nvSpPr>
              <p:spPr bwMode="auto">
                <a:xfrm>
                  <a:off x="7953376" y="3932238"/>
                  <a:ext cx="93663" cy="30163"/>
                </a:xfrm>
                <a:custGeom>
                  <a:avLst/>
                  <a:gdLst>
                    <a:gd name="T0" fmla="*/ 82 w 91"/>
                    <a:gd name="T1" fmla="*/ 1 h 30"/>
                    <a:gd name="T2" fmla="*/ 42 w 91"/>
                    <a:gd name="T3" fmla="*/ 5 h 30"/>
                    <a:gd name="T4" fmla="*/ 9 w 91"/>
                    <a:gd name="T5" fmla="*/ 11 h 30"/>
                    <a:gd name="T6" fmla="*/ 9 w 91"/>
                    <a:gd name="T7" fmla="*/ 28 h 30"/>
                    <a:gd name="T8" fmla="*/ 45 w 91"/>
                    <a:gd name="T9" fmla="*/ 27 h 30"/>
                    <a:gd name="T10" fmla="*/ 86 w 91"/>
                    <a:gd name="T11" fmla="*/ 9 h 30"/>
                    <a:gd name="T12" fmla="*/ 82 w 91"/>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91" h="30">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13" name="Freeform 24">
                  <a:extLst>
                    <a:ext uri="{FF2B5EF4-FFF2-40B4-BE49-F238E27FC236}">
                      <a16:creationId xmlns:a16="http://schemas.microsoft.com/office/drawing/2014/main" id="{FEDD75BB-9BE8-4846-8278-4620AB44C215}"/>
                    </a:ext>
                  </a:extLst>
                </p:cNvPr>
                <p:cNvSpPr/>
                <p:nvPr/>
              </p:nvSpPr>
              <p:spPr bwMode="auto">
                <a:xfrm>
                  <a:off x="7991476" y="3992563"/>
                  <a:ext cx="65088" cy="77788"/>
                </a:xfrm>
                <a:custGeom>
                  <a:avLst/>
                  <a:gdLst>
                    <a:gd name="T0" fmla="*/ 2 w 63"/>
                    <a:gd name="T1" fmla="*/ 6 h 74"/>
                    <a:gd name="T2" fmla="*/ 12 w 63"/>
                    <a:gd name="T3" fmla="*/ 18 h 74"/>
                    <a:gd name="T4" fmla="*/ 24 w 63"/>
                    <a:gd name="T5" fmla="*/ 34 h 74"/>
                    <a:gd name="T6" fmla="*/ 36 w 63"/>
                    <a:gd name="T7" fmla="*/ 51 h 74"/>
                    <a:gd name="T8" fmla="*/ 47 w 63"/>
                    <a:gd name="T9" fmla="*/ 66 h 74"/>
                    <a:gd name="T10" fmla="*/ 61 w 63"/>
                    <a:gd name="T11" fmla="*/ 60 h 74"/>
                    <a:gd name="T12" fmla="*/ 37 w 63"/>
                    <a:gd name="T13" fmla="*/ 16 h 74"/>
                    <a:gd name="T14" fmla="*/ 18 w 63"/>
                    <a:gd name="T15" fmla="*/ 3 h 74"/>
                    <a:gd name="T16" fmla="*/ 3 w 63"/>
                    <a:gd name="T17" fmla="*/ 2 h 74"/>
                    <a:gd name="T18" fmla="*/ 2 w 63"/>
                    <a:gd name="T19"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4">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14" name="Freeform 25">
                  <a:extLst>
                    <a:ext uri="{FF2B5EF4-FFF2-40B4-BE49-F238E27FC236}">
                      <a16:creationId xmlns:a16="http://schemas.microsoft.com/office/drawing/2014/main" id="{5A1465B6-470A-4D1B-9222-7E362D4E9D04}"/>
                    </a:ext>
                  </a:extLst>
                </p:cNvPr>
                <p:cNvSpPr/>
                <p:nvPr/>
              </p:nvSpPr>
              <p:spPr bwMode="auto">
                <a:xfrm>
                  <a:off x="8085138" y="4160838"/>
                  <a:ext cx="26988" cy="95250"/>
                </a:xfrm>
                <a:custGeom>
                  <a:avLst/>
                  <a:gdLst>
                    <a:gd name="T0" fmla="*/ 0 w 26"/>
                    <a:gd name="T1" fmla="*/ 8 h 91"/>
                    <a:gd name="T2" fmla="*/ 6 w 26"/>
                    <a:gd name="T3" fmla="*/ 83 h 91"/>
                    <a:gd name="T4" fmla="*/ 22 w 26"/>
                    <a:gd name="T5" fmla="*/ 83 h 91"/>
                    <a:gd name="T6" fmla="*/ 13 w 26"/>
                    <a:gd name="T7" fmla="*/ 5 h 91"/>
                    <a:gd name="T8" fmla="*/ 0 w 26"/>
                    <a:gd name="T9" fmla="*/ 8 h 91"/>
                  </a:gdLst>
                  <a:ahLst/>
                  <a:cxnLst>
                    <a:cxn ang="0">
                      <a:pos x="T0" y="T1"/>
                    </a:cxn>
                    <a:cxn ang="0">
                      <a:pos x="T2" y="T3"/>
                    </a:cxn>
                    <a:cxn ang="0">
                      <a:pos x="T4" y="T5"/>
                    </a:cxn>
                    <a:cxn ang="0">
                      <a:pos x="T6" y="T7"/>
                    </a:cxn>
                    <a:cxn ang="0">
                      <a:pos x="T8" y="T9"/>
                    </a:cxn>
                  </a:cxnLst>
                  <a:rect l="0" t="0" r="r" b="b"/>
                  <a:pathLst>
                    <a:path w="26" h="91">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15" name="Freeform 26">
                  <a:extLst>
                    <a:ext uri="{FF2B5EF4-FFF2-40B4-BE49-F238E27FC236}">
                      <a16:creationId xmlns:a16="http://schemas.microsoft.com/office/drawing/2014/main" id="{D0D70D43-0958-4C22-9CF1-C085859A5031}"/>
                    </a:ext>
                  </a:extLst>
                </p:cNvPr>
                <p:cNvSpPr/>
                <p:nvPr/>
              </p:nvSpPr>
              <p:spPr bwMode="auto">
                <a:xfrm>
                  <a:off x="8034338" y="4348163"/>
                  <a:ext cx="44450" cy="106363"/>
                </a:xfrm>
                <a:custGeom>
                  <a:avLst/>
                  <a:gdLst>
                    <a:gd name="T0" fmla="*/ 8 w 43"/>
                    <a:gd name="T1" fmla="*/ 99 h 102"/>
                    <a:gd name="T2" fmla="*/ 32 w 43"/>
                    <a:gd name="T3" fmla="*/ 61 h 102"/>
                    <a:gd name="T4" fmla="*/ 42 w 43"/>
                    <a:gd name="T5" fmla="*/ 9 h 102"/>
                    <a:gd name="T6" fmla="*/ 27 w 43"/>
                    <a:gd name="T7" fmla="*/ 7 h 102"/>
                    <a:gd name="T8" fmla="*/ 13 w 43"/>
                    <a:gd name="T9" fmla="*/ 50 h 102"/>
                    <a:gd name="T10" fmla="*/ 1 w 43"/>
                    <a:gd name="T11" fmla="*/ 95 h 102"/>
                    <a:gd name="T12" fmla="*/ 8 w 43"/>
                    <a:gd name="T13" fmla="*/ 99 h 102"/>
                  </a:gdLst>
                  <a:ahLst/>
                  <a:cxnLst>
                    <a:cxn ang="0">
                      <a:pos x="T0" y="T1"/>
                    </a:cxn>
                    <a:cxn ang="0">
                      <a:pos x="T2" y="T3"/>
                    </a:cxn>
                    <a:cxn ang="0">
                      <a:pos x="T4" y="T5"/>
                    </a:cxn>
                    <a:cxn ang="0">
                      <a:pos x="T6" y="T7"/>
                    </a:cxn>
                    <a:cxn ang="0">
                      <a:pos x="T8" y="T9"/>
                    </a:cxn>
                    <a:cxn ang="0">
                      <a:pos x="T10" y="T11"/>
                    </a:cxn>
                    <a:cxn ang="0">
                      <a:pos x="T12" y="T13"/>
                    </a:cxn>
                  </a:cxnLst>
                  <a:rect l="0" t="0" r="r" b="b"/>
                  <a:pathLst>
                    <a:path w="43" h="102">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16" name="Freeform 27">
                  <a:extLst>
                    <a:ext uri="{FF2B5EF4-FFF2-40B4-BE49-F238E27FC236}">
                      <a16:creationId xmlns:a16="http://schemas.microsoft.com/office/drawing/2014/main" id="{F2EF9C9A-A62F-45C2-ACD0-0FAC31A9EB02}"/>
                    </a:ext>
                  </a:extLst>
                </p:cNvPr>
                <p:cNvSpPr/>
                <p:nvPr/>
              </p:nvSpPr>
              <p:spPr bwMode="auto">
                <a:xfrm>
                  <a:off x="7883526" y="4581526"/>
                  <a:ext cx="80963" cy="74613"/>
                </a:xfrm>
                <a:custGeom>
                  <a:avLst/>
                  <a:gdLst>
                    <a:gd name="T0" fmla="*/ 7 w 78"/>
                    <a:gd name="T1" fmla="*/ 69 h 72"/>
                    <a:gd name="T2" fmla="*/ 45 w 78"/>
                    <a:gd name="T3" fmla="*/ 47 h 72"/>
                    <a:gd name="T4" fmla="*/ 75 w 78"/>
                    <a:gd name="T5" fmla="*/ 11 h 72"/>
                    <a:gd name="T6" fmla="*/ 67 w 78"/>
                    <a:gd name="T7" fmla="*/ 5 h 72"/>
                    <a:gd name="T8" fmla="*/ 37 w 78"/>
                    <a:gd name="T9" fmla="*/ 33 h 72"/>
                    <a:gd name="T10" fmla="*/ 4 w 78"/>
                    <a:gd name="T11" fmla="*/ 63 h 72"/>
                    <a:gd name="T12" fmla="*/ 7 w 78"/>
                    <a:gd name="T13" fmla="*/ 69 h 72"/>
                  </a:gdLst>
                  <a:ahLst/>
                  <a:cxnLst>
                    <a:cxn ang="0">
                      <a:pos x="T0" y="T1"/>
                    </a:cxn>
                    <a:cxn ang="0">
                      <a:pos x="T2" y="T3"/>
                    </a:cxn>
                    <a:cxn ang="0">
                      <a:pos x="T4" y="T5"/>
                    </a:cxn>
                    <a:cxn ang="0">
                      <a:pos x="T6" y="T7"/>
                    </a:cxn>
                    <a:cxn ang="0">
                      <a:pos x="T8" y="T9"/>
                    </a:cxn>
                    <a:cxn ang="0">
                      <a:pos x="T10" y="T11"/>
                    </a:cxn>
                    <a:cxn ang="0">
                      <a:pos x="T12" y="T13"/>
                    </a:cxn>
                  </a:cxnLst>
                  <a:rect l="0" t="0" r="r" b="b"/>
                  <a:pathLst>
                    <a:path w="78" h="72">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17" name="Freeform 28">
                  <a:extLst>
                    <a:ext uri="{FF2B5EF4-FFF2-40B4-BE49-F238E27FC236}">
                      <a16:creationId xmlns:a16="http://schemas.microsoft.com/office/drawing/2014/main" id="{7DFBDD11-CC4E-4B51-AFAD-DADDEBC8C957}"/>
                    </a:ext>
                  </a:extLst>
                </p:cNvPr>
                <p:cNvSpPr/>
                <p:nvPr/>
              </p:nvSpPr>
              <p:spPr bwMode="auto">
                <a:xfrm>
                  <a:off x="7666038" y="4762501"/>
                  <a:ext cx="120650" cy="58738"/>
                </a:xfrm>
                <a:custGeom>
                  <a:avLst/>
                  <a:gdLst>
                    <a:gd name="T0" fmla="*/ 6 w 117"/>
                    <a:gd name="T1" fmla="*/ 56 h 56"/>
                    <a:gd name="T2" fmla="*/ 111 w 117"/>
                    <a:gd name="T3" fmla="*/ 13 h 56"/>
                    <a:gd name="T4" fmla="*/ 105 w 117"/>
                    <a:gd name="T5" fmla="*/ 2 h 56"/>
                    <a:gd name="T6" fmla="*/ 5 w 117"/>
                    <a:gd name="T7" fmla="*/ 48 h 56"/>
                    <a:gd name="T8" fmla="*/ 6 w 117"/>
                    <a:gd name="T9" fmla="*/ 56 h 56"/>
                  </a:gdLst>
                  <a:ahLst/>
                  <a:cxnLst>
                    <a:cxn ang="0">
                      <a:pos x="T0" y="T1"/>
                    </a:cxn>
                    <a:cxn ang="0">
                      <a:pos x="T2" y="T3"/>
                    </a:cxn>
                    <a:cxn ang="0">
                      <a:pos x="T4" y="T5"/>
                    </a:cxn>
                    <a:cxn ang="0">
                      <a:pos x="T6" y="T7"/>
                    </a:cxn>
                    <a:cxn ang="0">
                      <a:pos x="T8" y="T9"/>
                    </a:cxn>
                  </a:cxnLst>
                  <a:rect l="0" t="0" r="r" b="b"/>
                  <a:pathLst>
                    <a:path w="117" h="56">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18" name="Freeform 29">
                  <a:extLst>
                    <a:ext uri="{FF2B5EF4-FFF2-40B4-BE49-F238E27FC236}">
                      <a16:creationId xmlns:a16="http://schemas.microsoft.com/office/drawing/2014/main" id="{62E552A2-96AF-4087-B90D-121F28606949}"/>
                    </a:ext>
                  </a:extLst>
                </p:cNvPr>
                <p:cNvSpPr/>
                <p:nvPr/>
              </p:nvSpPr>
              <p:spPr bwMode="auto">
                <a:xfrm>
                  <a:off x="7434263" y="4868863"/>
                  <a:ext cx="123825" cy="47625"/>
                </a:xfrm>
                <a:custGeom>
                  <a:avLst/>
                  <a:gdLst>
                    <a:gd name="T0" fmla="*/ 4 w 120"/>
                    <a:gd name="T1" fmla="*/ 46 h 46"/>
                    <a:gd name="T2" fmla="*/ 117 w 120"/>
                    <a:gd name="T3" fmla="*/ 10 h 46"/>
                    <a:gd name="T4" fmla="*/ 112 w 120"/>
                    <a:gd name="T5" fmla="*/ 2 h 46"/>
                    <a:gd name="T6" fmla="*/ 3 w 120"/>
                    <a:gd name="T7" fmla="*/ 39 h 46"/>
                    <a:gd name="T8" fmla="*/ 4 w 120"/>
                    <a:gd name="T9" fmla="*/ 46 h 46"/>
                  </a:gdLst>
                  <a:ahLst/>
                  <a:cxnLst>
                    <a:cxn ang="0">
                      <a:pos x="T0" y="T1"/>
                    </a:cxn>
                    <a:cxn ang="0">
                      <a:pos x="T2" y="T3"/>
                    </a:cxn>
                    <a:cxn ang="0">
                      <a:pos x="T4" y="T5"/>
                    </a:cxn>
                    <a:cxn ang="0">
                      <a:pos x="T6" y="T7"/>
                    </a:cxn>
                    <a:cxn ang="0">
                      <a:pos x="T8" y="T9"/>
                    </a:cxn>
                  </a:cxnLst>
                  <a:rect l="0" t="0" r="r" b="b"/>
                  <a:pathLst>
                    <a:path w="120" h="46">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19" name="Freeform 30">
                  <a:extLst>
                    <a:ext uri="{FF2B5EF4-FFF2-40B4-BE49-F238E27FC236}">
                      <a16:creationId xmlns:a16="http://schemas.microsoft.com/office/drawing/2014/main" id="{59F2E8C7-0DE3-4AA9-B182-3B381C695988}"/>
                    </a:ext>
                  </a:extLst>
                </p:cNvPr>
                <p:cNvSpPr/>
                <p:nvPr/>
              </p:nvSpPr>
              <p:spPr bwMode="auto">
                <a:xfrm>
                  <a:off x="7192963" y="4932363"/>
                  <a:ext cx="153988" cy="38100"/>
                </a:xfrm>
                <a:custGeom>
                  <a:avLst/>
                  <a:gdLst>
                    <a:gd name="T0" fmla="*/ 6 w 148"/>
                    <a:gd name="T1" fmla="*/ 36 h 37"/>
                    <a:gd name="T2" fmla="*/ 137 w 148"/>
                    <a:gd name="T3" fmla="*/ 20 h 37"/>
                    <a:gd name="T4" fmla="*/ 133 w 148"/>
                    <a:gd name="T5" fmla="*/ 3 h 37"/>
                    <a:gd name="T6" fmla="*/ 3 w 148"/>
                    <a:gd name="T7" fmla="*/ 31 h 37"/>
                    <a:gd name="T8" fmla="*/ 6 w 148"/>
                    <a:gd name="T9" fmla="*/ 36 h 37"/>
                  </a:gdLst>
                  <a:ahLst/>
                  <a:cxnLst>
                    <a:cxn ang="0">
                      <a:pos x="T0" y="T1"/>
                    </a:cxn>
                    <a:cxn ang="0">
                      <a:pos x="T2" y="T3"/>
                    </a:cxn>
                    <a:cxn ang="0">
                      <a:pos x="T4" y="T5"/>
                    </a:cxn>
                    <a:cxn ang="0">
                      <a:pos x="T6" y="T7"/>
                    </a:cxn>
                    <a:cxn ang="0">
                      <a:pos x="T8" y="T9"/>
                    </a:cxn>
                  </a:cxnLst>
                  <a:rect l="0" t="0" r="r" b="b"/>
                  <a:pathLst>
                    <a:path w="148" h="37">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20" name="Freeform 31">
                  <a:extLst>
                    <a:ext uri="{FF2B5EF4-FFF2-40B4-BE49-F238E27FC236}">
                      <a16:creationId xmlns:a16="http://schemas.microsoft.com/office/drawing/2014/main" id="{B2E18ED1-A025-469F-86EA-92D573DC46AC}"/>
                    </a:ext>
                  </a:extLst>
                </p:cNvPr>
                <p:cNvSpPr/>
                <p:nvPr/>
              </p:nvSpPr>
              <p:spPr bwMode="auto">
                <a:xfrm>
                  <a:off x="6989763" y="4945063"/>
                  <a:ext cx="88900" cy="22225"/>
                </a:xfrm>
                <a:custGeom>
                  <a:avLst/>
                  <a:gdLst>
                    <a:gd name="T0" fmla="*/ 4 w 86"/>
                    <a:gd name="T1" fmla="*/ 18 h 22"/>
                    <a:gd name="T2" fmla="*/ 80 w 86"/>
                    <a:gd name="T3" fmla="*/ 10 h 22"/>
                    <a:gd name="T4" fmla="*/ 77 w 86"/>
                    <a:gd name="T5" fmla="*/ 1 h 22"/>
                    <a:gd name="T6" fmla="*/ 4 w 86"/>
                    <a:gd name="T7" fmla="*/ 8 h 22"/>
                    <a:gd name="T8" fmla="*/ 4 w 86"/>
                    <a:gd name="T9" fmla="*/ 18 h 22"/>
                  </a:gdLst>
                  <a:ahLst/>
                  <a:cxnLst>
                    <a:cxn ang="0">
                      <a:pos x="T0" y="T1"/>
                    </a:cxn>
                    <a:cxn ang="0">
                      <a:pos x="T2" y="T3"/>
                    </a:cxn>
                    <a:cxn ang="0">
                      <a:pos x="T4" y="T5"/>
                    </a:cxn>
                    <a:cxn ang="0">
                      <a:pos x="T6" y="T7"/>
                    </a:cxn>
                    <a:cxn ang="0">
                      <a:pos x="T8" y="T9"/>
                    </a:cxn>
                  </a:cxnLst>
                  <a:rect l="0" t="0" r="r" b="b"/>
                  <a:pathLst>
                    <a:path w="86" h="22">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21" name="Freeform 32">
                  <a:extLst>
                    <a:ext uri="{FF2B5EF4-FFF2-40B4-BE49-F238E27FC236}">
                      <a16:creationId xmlns:a16="http://schemas.microsoft.com/office/drawing/2014/main" id="{4EC8B0FA-5D02-48A6-835F-ACE075CDEFAA}"/>
                    </a:ext>
                  </a:extLst>
                </p:cNvPr>
                <p:cNvSpPr/>
                <p:nvPr/>
              </p:nvSpPr>
              <p:spPr bwMode="auto">
                <a:xfrm>
                  <a:off x="6748463" y="4924426"/>
                  <a:ext cx="80963" cy="31750"/>
                </a:xfrm>
                <a:custGeom>
                  <a:avLst/>
                  <a:gdLst>
                    <a:gd name="T0" fmla="*/ 6 w 79"/>
                    <a:gd name="T1" fmla="*/ 17 h 31"/>
                    <a:gd name="T2" fmla="*/ 37 w 79"/>
                    <a:gd name="T3" fmla="*/ 24 h 31"/>
                    <a:gd name="T4" fmla="*/ 72 w 79"/>
                    <a:gd name="T5" fmla="*/ 31 h 31"/>
                    <a:gd name="T6" fmla="*/ 75 w 79"/>
                    <a:gd name="T7" fmla="*/ 21 h 31"/>
                    <a:gd name="T8" fmla="*/ 6 w 79"/>
                    <a:gd name="T9" fmla="*/ 6 h 31"/>
                    <a:gd name="T10" fmla="*/ 6 w 79"/>
                    <a:gd name="T11" fmla="*/ 17 h 31"/>
                  </a:gdLst>
                  <a:ahLst/>
                  <a:cxnLst>
                    <a:cxn ang="0">
                      <a:pos x="T0" y="T1"/>
                    </a:cxn>
                    <a:cxn ang="0">
                      <a:pos x="T2" y="T3"/>
                    </a:cxn>
                    <a:cxn ang="0">
                      <a:pos x="T4" y="T5"/>
                    </a:cxn>
                    <a:cxn ang="0">
                      <a:pos x="T6" y="T7"/>
                    </a:cxn>
                    <a:cxn ang="0">
                      <a:pos x="T8" y="T9"/>
                    </a:cxn>
                    <a:cxn ang="0">
                      <a:pos x="T10" y="T11"/>
                    </a:cxn>
                  </a:cxnLst>
                  <a:rect l="0" t="0" r="r" b="b"/>
                  <a:pathLst>
                    <a:path w="79" h="31">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22" name="Freeform 33">
                  <a:extLst>
                    <a:ext uri="{FF2B5EF4-FFF2-40B4-BE49-F238E27FC236}">
                      <a16:creationId xmlns:a16="http://schemas.microsoft.com/office/drawing/2014/main" id="{326BE29D-7614-45E7-B49F-35690FD97145}"/>
                    </a:ext>
                  </a:extLst>
                </p:cNvPr>
                <p:cNvSpPr/>
                <p:nvPr/>
              </p:nvSpPr>
              <p:spPr bwMode="auto">
                <a:xfrm>
                  <a:off x="6559551" y="4949826"/>
                  <a:ext cx="68263" cy="61913"/>
                </a:xfrm>
                <a:custGeom>
                  <a:avLst/>
                  <a:gdLst>
                    <a:gd name="T0" fmla="*/ 11 w 67"/>
                    <a:gd name="T1" fmla="*/ 56 h 59"/>
                    <a:gd name="T2" fmla="*/ 39 w 67"/>
                    <a:gd name="T3" fmla="*/ 37 h 59"/>
                    <a:gd name="T4" fmla="*/ 63 w 67"/>
                    <a:gd name="T5" fmla="*/ 12 h 59"/>
                    <a:gd name="T6" fmla="*/ 55 w 67"/>
                    <a:gd name="T7" fmla="*/ 4 h 59"/>
                    <a:gd name="T8" fmla="*/ 31 w 67"/>
                    <a:gd name="T9" fmla="*/ 25 h 59"/>
                    <a:gd name="T10" fmla="*/ 4 w 67"/>
                    <a:gd name="T11" fmla="*/ 48 h 59"/>
                    <a:gd name="T12" fmla="*/ 11 w 67"/>
                    <a:gd name="T13" fmla="*/ 56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23" name="Freeform 34">
                  <a:extLst>
                    <a:ext uri="{FF2B5EF4-FFF2-40B4-BE49-F238E27FC236}">
                      <a16:creationId xmlns:a16="http://schemas.microsoft.com/office/drawing/2014/main" id="{F15FF3EF-06A4-497E-91B7-4F4AD1C84687}"/>
                    </a:ext>
                  </a:extLst>
                </p:cNvPr>
                <p:cNvSpPr/>
                <p:nvPr/>
              </p:nvSpPr>
              <p:spPr bwMode="auto">
                <a:xfrm>
                  <a:off x="6375401" y="5078413"/>
                  <a:ext cx="80963" cy="49213"/>
                </a:xfrm>
                <a:custGeom>
                  <a:avLst/>
                  <a:gdLst>
                    <a:gd name="T0" fmla="*/ 5 w 78"/>
                    <a:gd name="T1" fmla="*/ 46 h 46"/>
                    <a:gd name="T2" fmla="*/ 41 w 78"/>
                    <a:gd name="T3" fmla="*/ 34 h 46"/>
                    <a:gd name="T4" fmla="*/ 73 w 78"/>
                    <a:gd name="T5" fmla="*/ 11 h 46"/>
                    <a:gd name="T6" fmla="*/ 67 w 78"/>
                    <a:gd name="T7" fmla="*/ 2 h 46"/>
                    <a:gd name="T8" fmla="*/ 33 w 78"/>
                    <a:gd name="T9" fmla="*/ 21 h 46"/>
                    <a:gd name="T10" fmla="*/ 3 w 78"/>
                    <a:gd name="T11" fmla="*/ 41 h 46"/>
                    <a:gd name="T12" fmla="*/ 5 w 7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78" h="46">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24" name="Freeform 35">
                  <a:extLst>
                    <a:ext uri="{FF2B5EF4-FFF2-40B4-BE49-F238E27FC236}">
                      <a16:creationId xmlns:a16="http://schemas.microsoft.com/office/drawing/2014/main" id="{C7A4C940-FA33-4810-97DE-86156AD0B65C}"/>
                    </a:ext>
                  </a:extLst>
                </p:cNvPr>
                <p:cNvSpPr/>
                <p:nvPr/>
              </p:nvSpPr>
              <p:spPr bwMode="auto">
                <a:xfrm>
                  <a:off x="6167438" y="5192713"/>
                  <a:ext cx="114300" cy="50800"/>
                </a:xfrm>
                <a:custGeom>
                  <a:avLst/>
                  <a:gdLst>
                    <a:gd name="T0" fmla="*/ 10 w 110"/>
                    <a:gd name="T1" fmla="*/ 48 h 50"/>
                    <a:gd name="T2" fmla="*/ 105 w 110"/>
                    <a:gd name="T3" fmla="*/ 11 h 50"/>
                    <a:gd name="T4" fmla="*/ 102 w 110"/>
                    <a:gd name="T5" fmla="*/ 2 h 50"/>
                    <a:gd name="T6" fmla="*/ 7 w 110"/>
                    <a:gd name="T7" fmla="*/ 37 h 50"/>
                    <a:gd name="T8" fmla="*/ 10 w 110"/>
                    <a:gd name="T9" fmla="*/ 48 h 50"/>
                  </a:gdLst>
                  <a:ahLst/>
                  <a:cxnLst>
                    <a:cxn ang="0">
                      <a:pos x="T0" y="T1"/>
                    </a:cxn>
                    <a:cxn ang="0">
                      <a:pos x="T2" y="T3"/>
                    </a:cxn>
                    <a:cxn ang="0">
                      <a:pos x="T4" y="T5"/>
                    </a:cxn>
                    <a:cxn ang="0">
                      <a:pos x="T6" y="T7"/>
                    </a:cxn>
                    <a:cxn ang="0">
                      <a:pos x="T8" y="T9"/>
                    </a:cxn>
                  </a:cxnLst>
                  <a:rect l="0" t="0" r="r" b="b"/>
                  <a:pathLst>
                    <a:path w="110" h="5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25" name="Freeform 36">
                  <a:extLst>
                    <a:ext uri="{FF2B5EF4-FFF2-40B4-BE49-F238E27FC236}">
                      <a16:creationId xmlns:a16="http://schemas.microsoft.com/office/drawing/2014/main" id="{16845B9D-181B-46E0-8A00-AC7FD35D3B3A}"/>
                    </a:ext>
                  </a:extLst>
                </p:cNvPr>
                <p:cNvSpPr/>
                <p:nvPr/>
              </p:nvSpPr>
              <p:spPr bwMode="auto">
                <a:xfrm>
                  <a:off x="5929313" y="5272088"/>
                  <a:ext cx="131763" cy="36513"/>
                </a:xfrm>
                <a:custGeom>
                  <a:avLst/>
                  <a:gdLst>
                    <a:gd name="T0" fmla="*/ 7 w 128"/>
                    <a:gd name="T1" fmla="*/ 30 h 35"/>
                    <a:gd name="T2" fmla="*/ 120 w 128"/>
                    <a:gd name="T3" fmla="*/ 16 h 35"/>
                    <a:gd name="T4" fmla="*/ 114 w 128"/>
                    <a:gd name="T5" fmla="*/ 2 h 35"/>
                    <a:gd name="T6" fmla="*/ 7 w 128"/>
                    <a:gd name="T7" fmla="*/ 18 h 35"/>
                    <a:gd name="T8" fmla="*/ 7 w 128"/>
                    <a:gd name="T9" fmla="*/ 30 h 35"/>
                  </a:gdLst>
                  <a:ahLst/>
                  <a:cxnLst>
                    <a:cxn ang="0">
                      <a:pos x="T0" y="T1"/>
                    </a:cxn>
                    <a:cxn ang="0">
                      <a:pos x="T2" y="T3"/>
                    </a:cxn>
                    <a:cxn ang="0">
                      <a:pos x="T4" y="T5"/>
                    </a:cxn>
                    <a:cxn ang="0">
                      <a:pos x="T6" y="T7"/>
                    </a:cxn>
                    <a:cxn ang="0">
                      <a:pos x="T8" y="T9"/>
                    </a:cxn>
                  </a:cxnLst>
                  <a:rect l="0" t="0" r="r" b="b"/>
                  <a:pathLst>
                    <a:path w="128" h="35">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26" name="Freeform 37">
                  <a:extLst>
                    <a:ext uri="{FF2B5EF4-FFF2-40B4-BE49-F238E27FC236}">
                      <a16:creationId xmlns:a16="http://schemas.microsoft.com/office/drawing/2014/main" id="{043FA9AB-0513-46D4-AB2D-667C1406B709}"/>
                    </a:ext>
                  </a:extLst>
                </p:cNvPr>
                <p:cNvSpPr/>
                <p:nvPr/>
              </p:nvSpPr>
              <p:spPr bwMode="auto">
                <a:xfrm>
                  <a:off x="5719763" y="5281613"/>
                  <a:ext cx="104775" cy="34925"/>
                </a:xfrm>
                <a:custGeom>
                  <a:avLst/>
                  <a:gdLst>
                    <a:gd name="T0" fmla="*/ 3 w 101"/>
                    <a:gd name="T1" fmla="*/ 11 h 33"/>
                    <a:gd name="T2" fmla="*/ 94 w 101"/>
                    <a:gd name="T3" fmla="*/ 29 h 33"/>
                    <a:gd name="T4" fmla="*/ 94 w 101"/>
                    <a:gd name="T5" fmla="*/ 15 h 33"/>
                    <a:gd name="T6" fmla="*/ 6 w 101"/>
                    <a:gd name="T7" fmla="*/ 3 h 33"/>
                    <a:gd name="T8" fmla="*/ 3 w 101"/>
                    <a:gd name="T9" fmla="*/ 11 h 33"/>
                  </a:gdLst>
                  <a:ahLst/>
                  <a:cxnLst>
                    <a:cxn ang="0">
                      <a:pos x="T0" y="T1"/>
                    </a:cxn>
                    <a:cxn ang="0">
                      <a:pos x="T2" y="T3"/>
                    </a:cxn>
                    <a:cxn ang="0">
                      <a:pos x="T4" y="T5"/>
                    </a:cxn>
                    <a:cxn ang="0">
                      <a:pos x="T6" y="T7"/>
                    </a:cxn>
                    <a:cxn ang="0">
                      <a:pos x="T8" y="T9"/>
                    </a:cxn>
                  </a:cxnLst>
                  <a:rect l="0" t="0" r="r" b="b"/>
                  <a:pathLst>
                    <a:path w="101" h="33">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27" name="Freeform 38">
                  <a:extLst>
                    <a:ext uri="{FF2B5EF4-FFF2-40B4-BE49-F238E27FC236}">
                      <a16:creationId xmlns:a16="http://schemas.microsoft.com/office/drawing/2014/main" id="{43B1536A-1E02-4CF3-9806-863E91FEC772}"/>
                    </a:ext>
                  </a:extLst>
                </p:cNvPr>
                <p:cNvSpPr/>
                <p:nvPr/>
              </p:nvSpPr>
              <p:spPr bwMode="auto">
                <a:xfrm>
                  <a:off x="5516563" y="5238751"/>
                  <a:ext cx="103188" cy="33338"/>
                </a:xfrm>
                <a:custGeom>
                  <a:avLst/>
                  <a:gdLst>
                    <a:gd name="T0" fmla="*/ 5 w 100"/>
                    <a:gd name="T1" fmla="*/ 9 h 32"/>
                    <a:gd name="T2" fmla="*/ 92 w 100"/>
                    <a:gd name="T3" fmla="*/ 31 h 32"/>
                    <a:gd name="T4" fmla="*/ 94 w 100"/>
                    <a:gd name="T5" fmla="*/ 22 h 32"/>
                    <a:gd name="T6" fmla="*/ 7 w 100"/>
                    <a:gd name="T7" fmla="*/ 1 h 32"/>
                    <a:gd name="T8" fmla="*/ 5 w 100"/>
                    <a:gd name="T9" fmla="*/ 9 h 32"/>
                  </a:gdLst>
                  <a:ahLst/>
                  <a:cxnLst>
                    <a:cxn ang="0">
                      <a:pos x="T0" y="T1"/>
                    </a:cxn>
                    <a:cxn ang="0">
                      <a:pos x="T2" y="T3"/>
                    </a:cxn>
                    <a:cxn ang="0">
                      <a:pos x="T4" y="T5"/>
                    </a:cxn>
                    <a:cxn ang="0">
                      <a:pos x="T6" y="T7"/>
                    </a:cxn>
                    <a:cxn ang="0">
                      <a:pos x="T8" y="T9"/>
                    </a:cxn>
                  </a:cxnLst>
                  <a:rect l="0" t="0" r="r" b="b"/>
                  <a:pathLst>
                    <a:path w="100" h="32">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28" name="Freeform 39">
                  <a:extLst>
                    <a:ext uri="{FF2B5EF4-FFF2-40B4-BE49-F238E27FC236}">
                      <a16:creationId xmlns:a16="http://schemas.microsoft.com/office/drawing/2014/main" id="{C0678C30-E6E3-434B-B95E-08560268F7FC}"/>
                    </a:ext>
                  </a:extLst>
                </p:cNvPr>
                <p:cNvSpPr/>
                <p:nvPr/>
              </p:nvSpPr>
              <p:spPr bwMode="auto">
                <a:xfrm>
                  <a:off x="5327651" y="5132388"/>
                  <a:ext cx="85725" cy="60325"/>
                </a:xfrm>
                <a:custGeom>
                  <a:avLst/>
                  <a:gdLst>
                    <a:gd name="T0" fmla="*/ 2 w 82"/>
                    <a:gd name="T1" fmla="*/ 8 h 58"/>
                    <a:gd name="T2" fmla="*/ 71 w 82"/>
                    <a:gd name="T3" fmla="*/ 57 h 58"/>
                    <a:gd name="T4" fmla="*/ 74 w 82"/>
                    <a:gd name="T5" fmla="*/ 44 h 58"/>
                    <a:gd name="T6" fmla="*/ 11 w 82"/>
                    <a:gd name="T7" fmla="*/ 3 h 58"/>
                    <a:gd name="T8" fmla="*/ 2 w 82"/>
                    <a:gd name="T9" fmla="*/ 8 h 58"/>
                  </a:gdLst>
                  <a:ahLst/>
                  <a:cxnLst>
                    <a:cxn ang="0">
                      <a:pos x="T0" y="T1"/>
                    </a:cxn>
                    <a:cxn ang="0">
                      <a:pos x="T2" y="T3"/>
                    </a:cxn>
                    <a:cxn ang="0">
                      <a:pos x="T4" y="T5"/>
                    </a:cxn>
                    <a:cxn ang="0">
                      <a:pos x="T6" y="T7"/>
                    </a:cxn>
                    <a:cxn ang="0">
                      <a:pos x="T8" y="T9"/>
                    </a:cxn>
                  </a:cxnLst>
                  <a:rect l="0" t="0" r="r" b="b"/>
                  <a:pathLst>
                    <a:path w="82" h="58">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29" name="Freeform 40">
                  <a:extLst>
                    <a:ext uri="{FF2B5EF4-FFF2-40B4-BE49-F238E27FC236}">
                      <a16:creationId xmlns:a16="http://schemas.microsoft.com/office/drawing/2014/main" id="{A13353C3-BB98-4166-BE20-25A98EF6A184}"/>
                    </a:ext>
                  </a:extLst>
                </p:cNvPr>
                <p:cNvSpPr/>
                <p:nvPr/>
              </p:nvSpPr>
              <p:spPr bwMode="auto">
                <a:xfrm>
                  <a:off x="5167313" y="4940301"/>
                  <a:ext cx="87313" cy="103188"/>
                </a:xfrm>
                <a:custGeom>
                  <a:avLst/>
                  <a:gdLst>
                    <a:gd name="T0" fmla="*/ 4 w 83"/>
                    <a:gd name="T1" fmla="*/ 13 h 98"/>
                    <a:gd name="T2" fmla="*/ 72 w 83"/>
                    <a:gd name="T3" fmla="*/ 94 h 98"/>
                    <a:gd name="T4" fmla="*/ 80 w 83"/>
                    <a:gd name="T5" fmla="*/ 87 h 98"/>
                    <a:gd name="T6" fmla="*/ 13 w 83"/>
                    <a:gd name="T7" fmla="*/ 4 h 98"/>
                    <a:gd name="T8" fmla="*/ 4 w 83"/>
                    <a:gd name="T9" fmla="*/ 13 h 98"/>
                  </a:gdLst>
                  <a:ahLst/>
                  <a:cxnLst>
                    <a:cxn ang="0">
                      <a:pos x="T0" y="T1"/>
                    </a:cxn>
                    <a:cxn ang="0">
                      <a:pos x="T2" y="T3"/>
                    </a:cxn>
                    <a:cxn ang="0">
                      <a:pos x="T4" y="T5"/>
                    </a:cxn>
                    <a:cxn ang="0">
                      <a:pos x="T6" y="T7"/>
                    </a:cxn>
                    <a:cxn ang="0">
                      <a:pos x="T8" y="T9"/>
                    </a:cxn>
                  </a:cxnLst>
                  <a:rect l="0" t="0" r="r" b="b"/>
                  <a:pathLst>
                    <a:path w="83" h="98">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30" name="Freeform 41">
                  <a:extLst>
                    <a:ext uri="{FF2B5EF4-FFF2-40B4-BE49-F238E27FC236}">
                      <a16:creationId xmlns:a16="http://schemas.microsoft.com/office/drawing/2014/main" id="{0E41974A-EC21-453F-81DA-60C825D0CBEC}"/>
                    </a:ext>
                  </a:extLst>
                </p:cNvPr>
                <p:cNvSpPr/>
                <p:nvPr/>
              </p:nvSpPr>
              <p:spPr bwMode="auto">
                <a:xfrm>
                  <a:off x="5113338" y="4803776"/>
                  <a:ext cx="50800" cy="74613"/>
                </a:xfrm>
                <a:custGeom>
                  <a:avLst/>
                  <a:gdLst>
                    <a:gd name="T0" fmla="*/ 2 w 49"/>
                    <a:gd name="T1" fmla="*/ 6 h 71"/>
                    <a:gd name="T2" fmla="*/ 15 w 49"/>
                    <a:gd name="T3" fmla="*/ 35 h 71"/>
                    <a:gd name="T4" fmla="*/ 35 w 49"/>
                    <a:gd name="T5" fmla="*/ 65 h 71"/>
                    <a:gd name="T6" fmla="*/ 45 w 49"/>
                    <a:gd name="T7" fmla="*/ 59 h 71"/>
                    <a:gd name="T8" fmla="*/ 26 w 49"/>
                    <a:gd name="T9" fmla="*/ 28 h 71"/>
                    <a:gd name="T10" fmla="*/ 5 w 49"/>
                    <a:gd name="T11" fmla="*/ 3 h 71"/>
                    <a:gd name="T12" fmla="*/ 2 w 49"/>
                    <a:gd name="T13" fmla="*/ 6 h 71"/>
                  </a:gdLst>
                  <a:ahLst/>
                  <a:cxnLst>
                    <a:cxn ang="0">
                      <a:pos x="T0" y="T1"/>
                    </a:cxn>
                    <a:cxn ang="0">
                      <a:pos x="T2" y="T3"/>
                    </a:cxn>
                    <a:cxn ang="0">
                      <a:pos x="T4" y="T5"/>
                    </a:cxn>
                    <a:cxn ang="0">
                      <a:pos x="T6" y="T7"/>
                    </a:cxn>
                    <a:cxn ang="0">
                      <a:pos x="T8" y="T9"/>
                    </a:cxn>
                    <a:cxn ang="0">
                      <a:pos x="T10" y="T11"/>
                    </a:cxn>
                    <a:cxn ang="0">
                      <a:pos x="T12" y="T13"/>
                    </a:cxn>
                  </a:cxnLst>
                  <a:rect l="0" t="0" r="r" b="b"/>
                  <a:pathLst>
                    <a:path w="49" h="71">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31" name="Freeform 42">
                  <a:extLst>
                    <a:ext uri="{FF2B5EF4-FFF2-40B4-BE49-F238E27FC236}">
                      <a16:creationId xmlns:a16="http://schemas.microsoft.com/office/drawing/2014/main" id="{4FAAF903-FF1A-4A44-B13B-6B8FFD9667D8}"/>
                    </a:ext>
                  </a:extLst>
                </p:cNvPr>
                <p:cNvSpPr/>
                <p:nvPr/>
              </p:nvSpPr>
              <p:spPr bwMode="auto">
                <a:xfrm>
                  <a:off x="5035551" y="4613276"/>
                  <a:ext cx="60325" cy="101600"/>
                </a:xfrm>
                <a:custGeom>
                  <a:avLst/>
                  <a:gdLst>
                    <a:gd name="T0" fmla="*/ 2 w 58"/>
                    <a:gd name="T1" fmla="*/ 8 h 97"/>
                    <a:gd name="T2" fmla="*/ 45 w 58"/>
                    <a:gd name="T3" fmla="*/ 91 h 97"/>
                    <a:gd name="T4" fmla="*/ 56 w 58"/>
                    <a:gd name="T5" fmla="*/ 84 h 97"/>
                    <a:gd name="T6" fmla="*/ 11 w 58"/>
                    <a:gd name="T7" fmla="*/ 4 h 97"/>
                    <a:gd name="T8" fmla="*/ 2 w 58"/>
                    <a:gd name="T9" fmla="*/ 8 h 97"/>
                  </a:gdLst>
                  <a:ahLst/>
                  <a:cxnLst>
                    <a:cxn ang="0">
                      <a:pos x="T0" y="T1"/>
                    </a:cxn>
                    <a:cxn ang="0">
                      <a:pos x="T2" y="T3"/>
                    </a:cxn>
                    <a:cxn ang="0">
                      <a:pos x="T4" y="T5"/>
                    </a:cxn>
                    <a:cxn ang="0">
                      <a:pos x="T6" y="T7"/>
                    </a:cxn>
                    <a:cxn ang="0">
                      <a:pos x="T8" y="T9"/>
                    </a:cxn>
                  </a:cxnLst>
                  <a:rect l="0" t="0" r="r" b="b"/>
                  <a:pathLst>
                    <a:path w="58" h="97">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32" name="Freeform 43">
                  <a:extLst>
                    <a:ext uri="{FF2B5EF4-FFF2-40B4-BE49-F238E27FC236}">
                      <a16:creationId xmlns:a16="http://schemas.microsoft.com/office/drawing/2014/main" id="{4106D167-3890-439D-89AB-26428F8B8030}"/>
                    </a:ext>
                  </a:extLst>
                </p:cNvPr>
                <p:cNvSpPr/>
                <p:nvPr/>
              </p:nvSpPr>
              <p:spPr bwMode="auto">
                <a:xfrm>
                  <a:off x="4221163" y="4760913"/>
                  <a:ext cx="82550" cy="20638"/>
                </a:xfrm>
                <a:custGeom>
                  <a:avLst/>
                  <a:gdLst>
                    <a:gd name="T0" fmla="*/ 2 w 79"/>
                    <a:gd name="T1" fmla="*/ 4 h 19"/>
                    <a:gd name="T2" fmla="*/ 74 w 79"/>
                    <a:gd name="T3" fmla="*/ 19 h 19"/>
                    <a:gd name="T4" fmla="*/ 76 w 79"/>
                    <a:gd name="T5" fmla="*/ 14 h 19"/>
                    <a:gd name="T6" fmla="*/ 3 w 79"/>
                    <a:gd name="T7" fmla="*/ 0 h 19"/>
                    <a:gd name="T8" fmla="*/ 2 w 79"/>
                    <a:gd name="T9" fmla="*/ 4 h 19"/>
                  </a:gdLst>
                  <a:ahLst/>
                  <a:cxnLst>
                    <a:cxn ang="0">
                      <a:pos x="T0" y="T1"/>
                    </a:cxn>
                    <a:cxn ang="0">
                      <a:pos x="T2" y="T3"/>
                    </a:cxn>
                    <a:cxn ang="0">
                      <a:pos x="T4" y="T5"/>
                    </a:cxn>
                    <a:cxn ang="0">
                      <a:pos x="T6" y="T7"/>
                    </a:cxn>
                    <a:cxn ang="0">
                      <a:pos x="T8" y="T9"/>
                    </a:cxn>
                  </a:cxnLst>
                  <a:rect l="0" t="0" r="r" b="b"/>
                  <a:pathLst>
                    <a:path w="79" h="1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33" name="Freeform 44">
                  <a:extLst>
                    <a:ext uri="{FF2B5EF4-FFF2-40B4-BE49-F238E27FC236}">
                      <a16:creationId xmlns:a16="http://schemas.microsoft.com/office/drawing/2014/main" id="{A33C42B6-9EF5-4E71-8415-460EFFF0291D}"/>
                    </a:ext>
                  </a:extLst>
                </p:cNvPr>
                <p:cNvSpPr/>
                <p:nvPr/>
              </p:nvSpPr>
              <p:spPr bwMode="auto">
                <a:xfrm>
                  <a:off x="4384676" y="4772026"/>
                  <a:ext cx="106363" cy="17463"/>
                </a:xfrm>
                <a:custGeom>
                  <a:avLst/>
                  <a:gdLst>
                    <a:gd name="T0" fmla="*/ 5 w 102"/>
                    <a:gd name="T1" fmla="*/ 16 h 17"/>
                    <a:gd name="T2" fmla="*/ 98 w 102"/>
                    <a:gd name="T3" fmla="*/ 10 h 17"/>
                    <a:gd name="T4" fmla="*/ 98 w 102"/>
                    <a:gd name="T5" fmla="*/ 3 h 17"/>
                    <a:gd name="T6" fmla="*/ 3 w 102"/>
                    <a:gd name="T7" fmla="*/ 11 h 17"/>
                    <a:gd name="T8" fmla="*/ 5 w 102"/>
                    <a:gd name="T9" fmla="*/ 16 h 17"/>
                  </a:gdLst>
                  <a:ahLst/>
                  <a:cxnLst>
                    <a:cxn ang="0">
                      <a:pos x="T0" y="T1"/>
                    </a:cxn>
                    <a:cxn ang="0">
                      <a:pos x="T2" y="T3"/>
                    </a:cxn>
                    <a:cxn ang="0">
                      <a:pos x="T4" y="T5"/>
                    </a:cxn>
                    <a:cxn ang="0">
                      <a:pos x="T6" y="T7"/>
                    </a:cxn>
                    <a:cxn ang="0">
                      <a:pos x="T8" y="T9"/>
                    </a:cxn>
                  </a:cxnLst>
                  <a:rect l="0" t="0" r="r" b="b"/>
                  <a:pathLst>
                    <a:path w="102" h="17">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34" name="Freeform 45">
                  <a:extLst>
                    <a:ext uri="{FF2B5EF4-FFF2-40B4-BE49-F238E27FC236}">
                      <a16:creationId xmlns:a16="http://schemas.microsoft.com/office/drawing/2014/main" id="{99DF8750-EE4B-4890-A408-E769963344C8}"/>
                    </a:ext>
                  </a:extLst>
                </p:cNvPr>
                <p:cNvSpPr/>
                <p:nvPr/>
              </p:nvSpPr>
              <p:spPr bwMode="auto">
                <a:xfrm>
                  <a:off x="4584701" y="4762501"/>
                  <a:ext cx="90488" cy="34925"/>
                </a:xfrm>
                <a:custGeom>
                  <a:avLst/>
                  <a:gdLst>
                    <a:gd name="T0" fmla="*/ 4 w 87"/>
                    <a:gd name="T1" fmla="*/ 20 h 33"/>
                    <a:gd name="T2" fmla="*/ 83 w 87"/>
                    <a:gd name="T3" fmla="*/ 12 h 33"/>
                    <a:gd name="T4" fmla="*/ 77 w 87"/>
                    <a:gd name="T5" fmla="*/ 2 h 33"/>
                    <a:gd name="T6" fmla="*/ 6 w 87"/>
                    <a:gd name="T7" fmla="*/ 10 h 33"/>
                    <a:gd name="T8" fmla="*/ 4 w 87"/>
                    <a:gd name="T9" fmla="*/ 20 h 33"/>
                  </a:gdLst>
                  <a:ahLst/>
                  <a:cxnLst>
                    <a:cxn ang="0">
                      <a:pos x="T0" y="T1"/>
                    </a:cxn>
                    <a:cxn ang="0">
                      <a:pos x="T2" y="T3"/>
                    </a:cxn>
                    <a:cxn ang="0">
                      <a:pos x="T4" y="T5"/>
                    </a:cxn>
                    <a:cxn ang="0">
                      <a:pos x="T6" y="T7"/>
                    </a:cxn>
                    <a:cxn ang="0">
                      <a:pos x="T8" y="T9"/>
                    </a:cxn>
                  </a:cxnLst>
                  <a:rect l="0" t="0" r="r" b="b"/>
                  <a:pathLst>
                    <a:path w="87" h="33">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35" name="Freeform 46">
                  <a:extLst>
                    <a:ext uri="{FF2B5EF4-FFF2-40B4-BE49-F238E27FC236}">
                      <a16:creationId xmlns:a16="http://schemas.microsoft.com/office/drawing/2014/main" id="{967BB21E-0390-466F-AFFD-C62A7A9D222C}"/>
                    </a:ext>
                  </a:extLst>
                </p:cNvPr>
                <p:cNvSpPr/>
                <p:nvPr/>
              </p:nvSpPr>
              <p:spPr bwMode="auto">
                <a:xfrm>
                  <a:off x="4751388" y="4727576"/>
                  <a:ext cx="88900" cy="25400"/>
                </a:xfrm>
                <a:custGeom>
                  <a:avLst/>
                  <a:gdLst>
                    <a:gd name="T0" fmla="*/ 5 w 86"/>
                    <a:gd name="T1" fmla="*/ 24 h 25"/>
                    <a:gd name="T2" fmla="*/ 79 w 86"/>
                    <a:gd name="T3" fmla="*/ 11 h 25"/>
                    <a:gd name="T4" fmla="*/ 76 w 86"/>
                    <a:gd name="T5" fmla="*/ 1 h 25"/>
                    <a:gd name="T6" fmla="*/ 41 w 86"/>
                    <a:gd name="T7" fmla="*/ 8 h 25"/>
                    <a:gd name="T8" fmla="*/ 5 w 86"/>
                    <a:gd name="T9" fmla="*/ 17 h 25"/>
                    <a:gd name="T10" fmla="*/ 5 w 86"/>
                    <a:gd name="T11" fmla="*/ 24 h 25"/>
                  </a:gdLst>
                  <a:ahLst/>
                  <a:cxnLst>
                    <a:cxn ang="0">
                      <a:pos x="T0" y="T1"/>
                    </a:cxn>
                    <a:cxn ang="0">
                      <a:pos x="T2" y="T3"/>
                    </a:cxn>
                    <a:cxn ang="0">
                      <a:pos x="T4" y="T5"/>
                    </a:cxn>
                    <a:cxn ang="0">
                      <a:pos x="T6" y="T7"/>
                    </a:cxn>
                    <a:cxn ang="0">
                      <a:pos x="T8" y="T9"/>
                    </a:cxn>
                    <a:cxn ang="0">
                      <a:pos x="T10" y="T11"/>
                    </a:cxn>
                  </a:cxnLst>
                  <a:rect l="0" t="0" r="r" b="b"/>
                  <a:pathLst>
                    <a:path w="86" h="25">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36" name="Freeform 47">
                  <a:extLst>
                    <a:ext uri="{FF2B5EF4-FFF2-40B4-BE49-F238E27FC236}">
                      <a16:creationId xmlns:a16="http://schemas.microsoft.com/office/drawing/2014/main" id="{80F7E848-FE22-4749-B13C-FA902C741CB2}"/>
                    </a:ext>
                  </a:extLst>
                </p:cNvPr>
                <p:cNvSpPr/>
                <p:nvPr/>
              </p:nvSpPr>
              <p:spPr bwMode="auto">
                <a:xfrm>
                  <a:off x="4892676" y="4657726"/>
                  <a:ext cx="92075" cy="52388"/>
                </a:xfrm>
                <a:custGeom>
                  <a:avLst/>
                  <a:gdLst>
                    <a:gd name="T0" fmla="*/ 9 w 89"/>
                    <a:gd name="T1" fmla="*/ 48 h 50"/>
                    <a:gd name="T2" fmla="*/ 43 w 89"/>
                    <a:gd name="T3" fmla="*/ 32 h 50"/>
                    <a:gd name="T4" fmla="*/ 81 w 89"/>
                    <a:gd name="T5" fmla="*/ 15 h 50"/>
                    <a:gd name="T6" fmla="*/ 77 w 89"/>
                    <a:gd name="T7" fmla="*/ 1 h 50"/>
                    <a:gd name="T8" fmla="*/ 38 w 89"/>
                    <a:gd name="T9" fmla="*/ 14 h 50"/>
                    <a:gd name="T10" fmla="*/ 4 w 89"/>
                    <a:gd name="T11" fmla="*/ 41 h 50"/>
                    <a:gd name="T12" fmla="*/ 9 w 89"/>
                    <a:gd name="T13" fmla="*/ 48 h 50"/>
                  </a:gdLst>
                  <a:ahLst/>
                  <a:cxnLst>
                    <a:cxn ang="0">
                      <a:pos x="T0" y="T1"/>
                    </a:cxn>
                    <a:cxn ang="0">
                      <a:pos x="T2" y="T3"/>
                    </a:cxn>
                    <a:cxn ang="0">
                      <a:pos x="T4" y="T5"/>
                    </a:cxn>
                    <a:cxn ang="0">
                      <a:pos x="T6" y="T7"/>
                    </a:cxn>
                    <a:cxn ang="0">
                      <a:pos x="T8" y="T9"/>
                    </a:cxn>
                    <a:cxn ang="0">
                      <a:pos x="T10" y="T11"/>
                    </a:cxn>
                    <a:cxn ang="0">
                      <a:pos x="T12" y="T13"/>
                    </a:cxn>
                  </a:cxnLst>
                  <a:rect l="0" t="0" r="r" b="b"/>
                  <a:pathLst>
                    <a:path w="89" h="50">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37" name="Freeform 48">
                  <a:extLst>
                    <a:ext uri="{FF2B5EF4-FFF2-40B4-BE49-F238E27FC236}">
                      <a16:creationId xmlns:a16="http://schemas.microsoft.com/office/drawing/2014/main" id="{4AB2C8F3-F2F9-4779-AA84-0E3C7226373A}"/>
                    </a:ext>
                  </a:extLst>
                </p:cNvPr>
                <p:cNvSpPr/>
                <p:nvPr/>
              </p:nvSpPr>
              <p:spPr bwMode="auto">
                <a:xfrm>
                  <a:off x="4024313" y="4714876"/>
                  <a:ext cx="93663" cy="31750"/>
                </a:xfrm>
                <a:custGeom>
                  <a:avLst/>
                  <a:gdLst>
                    <a:gd name="T0" fmla="*/ 3 w 91"/>
                    <a:gd name="T1" fmla="*/ 6 h 31"/>
                    <a:gd name="T2" fmla="*/ 83 w 91"/>
                    <a:gd name="T3" fmla="*/ 30 h 31"/>
                    <a:gd name="T4" fmla="*/ 85 w 91"/>
                    <a:gd name="T5" fmla="*/ 21 h 31"/>
                    <a:gd name="T6" fmla="*/ 5 w 91"/>
                    <a:gd name="T7" fmla="*/ 1 h 31"/>
                    <a:gd name="T8" fmla="*/ 3 w 91"/>
                    <a:gd name="T9" fmla="*/ 6 h 31"/>
                  </a:gdLst>
                  <a:ahLst/>
                  <a:cxnLst>
                    <a:cxn ang="0">
                      <a:pos x="T0" y="T1"/>
                    </a:cxn>
                    <a:cxn ang="0">
                      <a:pos x="T2" y="T3"/>
                    </a:cxn>
                    <a:cxn ang="0">
                      <a:pos x="T4" y="T5"/>
                    </a:cxn>
                    <a:cxn ang="0">
                      <a:pos x="T6" y="T7"/>
                    </a:cxn>
                    <a:cxn ang="0">
                      <a:pos x="T8" y="T9"/>
                    </a:cxn>
                  </a:cxnLst>
                  <a:rect l="0" t="0" r="r" b="b"/>
                  <a:pathLst>
                    <a:path w="91" h="3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38" name="Freeform 49">
                  <a:extLst>
                    <a:ext uri="{FF2B5EF4-FFF2-40B4-BE49-F238E27FC236}">
                      <a16:creationId xmlns:a16="http://schemas.microsoft.com/office/drawing/2014/main" id="{8CE5A6F4-9918-4C17-A4D7-34F278D9544A}"/>
                    </a:ext>
                  </a:extLst>
                </p:cNvPr>
                <p:cNvSpPr/>
                <p:nvPr/>
              </p:nvSpPr>
              <p:spPr bwMode="auto">
                <a:xfrm>
                  <a:off x="3851276" y="4625976"/>
                  <a:ext cx="98425" cy="63500"/>
                </a:xfrm>
                <a:custGeom>
                  <a:avLst/>
                  <a:gdLst>
                    <a:gd name="T0" fmla="*/ 2 w 94"/>
                    <a:gd name="T1" fmla="*/ 4 h 61"/>
                    <a:gd name="T2" fmla="*/ 82 w 94"/>
                    <a:gd name="T3" fmla="*/ 60 h 61"/>
                    <a:gd name="T4" fmla="*/ 88 w 94"/>
                    <a:gd name="T5" fmla="*/ 49 h 61"/>
                    <a:gd name="T6" fmla="*/ 5 w 94"/>
                    <a:gd name="T7" fmla="*/ 1 h 61"/>
                    <a:gd name="T8" fmla="*/ 2 w 94"/>
                    <a:gd name="T9" fmla="*/ 4 h 61"/>
                  </a:gdLst>
                  <a:ahLst/>
                  <a:cxnLst>
                    <a:cxn ang="0">
                      <a:pos x="T0" y="T1"/>
                    </a:cxn>
                    <a:cxn ang="0">
                      <a:pos x="T2" y="T3"/>
                    </a:cxn>
                    <a:cxn ang="0">
                      <a:pos x="T4" y="T5"/>
                    </a:cxn>
                    <a:cxn ang="0">
                      <a:pos x="T6" y="T7"/>
                    </a:cxn>
                    <a:cxn ang="0">
                      <a:pos x="T8" y="T9"/>
                    </a:cxn>
                  </a:cxnLst>
                  <a:rect l="0" t="0" r="r" b="b"/>
                  <a:pathLst>
                    <a:path w="94" h="61">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39" name="Freeform 50">
                  <a:extLst>
                    <a:ext uri="{FF2B5EF4-FFF2-40B4-BE49-F238E27FC236}">
                      <a16:creationId xmlns:a16="http://schemas.microsoft.com/office/drawing/2014/main" id="{62CA5C82-3BD6-4297-ADCC-2582B20FE3FA}"/>
                    </a:ext>
                  </a:extLst>
                </p:cNvPr>
                <p:cNvSpPr/>
                <p:nvPr/>
              </p:nvSpPr>
              <p:spPr bwMode="auto">
                <a:xfrm>
                  <a:off x="3706813" y="4486276"/>
                  <a:ext cx="82550" cy="73025"/>
                </a:xfrm>
                <a:custGeom>
                  <a:avLst/>
                  <a:gdLst>
                    <a:gd name="T0" fmla="*/ 2 w 79"/>
                    <a:gd name="T1" fmla="*/ 9 h 71"/>
                    <a:gd name="T2" fmla="*/ 68 w 79"/>
                    <a:gd name="T3" fmla="*/ 69 h 71"/>
                    <a:gd name="T4" fmla="*/ 75 w 79"/>
                    <a:gd name="T5" fmla="*/ 61 h 71"/>
                    <a:gd name="T6" fmla="*/ 9 w 79"/>
                    <a:gd name="T7" fmla="*/ 4 h 71"/>
                    <a:gd name="T8" fmla="*/ 2 w 79"/>
                    <a:gd name="T9" fmla="*/ 9 h 71"/>
                  </a:gdLst>
                  <a:ahLst/>
                  <a:cxnLst>
                    <a:cxn ang="0">
                      <a:pos x="T0" y="T1"/>
                    </a:cxn>
                    <a:cxn ang="0">
                      <a:pos x="T2" y="T3"/>
                    </a:cxn>
                    <a:cxn ang="0">
                      <a:pos x="T4" y="T5"/>
                    </a:cxn>
                    <a:cxn ang="0">
                      <a:pos x="T6" y="T7"/>
                    </a:cxn>
                    <a:cxn ang="0">
                      <a:pos x="T8" y="T9"/>
                    </a:cxn>
                  </a:cxnLst>
                  <a:rect l="0" t="0" r="r" b="b"/>
                  <a:pathLst>
                    <a:path w="79" h="71">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40" name="Freeform 51">
                  <a:extLst>
                    <a:ext uri="{FF2B5EF4-FFF2-40B4-BE49-F238E27FC236}">
                      <a16:creationId xmlns:a16="http://schemas.microsoft.com/office/drawing/2014/main" id="{53B7908A-0AE0-4178-A43B-0D76FE0F5DCB}"/>
                    </a:ext>
                  </a:extLst>
                </p:cNvPr>
                <p:cNvSpPr/>
                <p:nvPr/>
              </p:nvSpPr>
              <p:spPr bwMode="auto">
                <a:xfrm>
                  <a:off x="3595688" y="4313238"/>
                  <a:ext cx="57150" cy="82550"/>
                </a:xfrm>
                <a:custGeom>
                  <a:avLst/>
                  <a:gdLst>
                    <a:gd name="T0" fmla="*/ 1 w 56"/>
                    <a:gd name="T1" fmla="*/ 6 h 79"/>
                    <a:gd name="T2" fmla="*/ 45 w 56"/>
                    <a:gd name="T3" fmla="*/ 75 h 79"/>
                    <a:gd name="T4" fmla="*/ 52 w 56"/>
                    <a:gd name="T5" fmla="*/ 68 h 79"/>
                    <a:gd name="T6" fmla="*/ 9 w 56"/>
                    <a:gd name="T7" fmla="*/ 4 h 79"/>
                    <a:gd name="T8" fmla="*/ 1 w 56"/>
                    <a:gd name="T9" fmla="*/ 6 h 79"/>
                  </a:gdLst>
                  <a:ahLst/>
                  <a:cxnLst>
                    <a:cxn ang="0">
                      <a:pos x="T0" y="T1"/>
                    </a:cxn>
                    <a:cxn ang="0">
                      <a:pos x="T2" y="T3"/>
                    </a:cxn>
                    <a:cxn ang="0">
                      <a:pos x="T4" y="T5"/>
                    </a:cxn>
                    <a:cxn ang="0">
                      <a:pos x="T6" y="T7"/>
                    </a:cxn>
                    <a:cxn ang="0">
                      <a:pos x="T8" y="T9"/>
                    </a:cxn>
                  </a:cxnLst>
                  <a:rect l="0" t="0" r="r" b="b"/>
                  <a:pathLst>
                    <a:path w="56" h="79">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41" name="Freeform 52">
                  <a:extLst>
                    <a:ext uri="{FF2B5EF4-FFF2-40B4-BE49-F238E27FC236}">
                      <a16:creationId xmlns:a16="http://schemas.microsoft.com/office/drawing/2014/main" id="{CE39810D-9DF9-44F6-9E8D-451357989F6F}"/>
                    </a:ext>
                  </a:extLst>
                </p:cNvPr>
                <p:cNvSpPr/>
                <p:nvPr/>
              </p:nvSpPr>
              <p:spPr bwMode="auto">
                <a:xfrm>
                  <a:off x="3533776" y="4113213"/>
                  <a:ext cx="42863" cy="101600"/>
                </a:xfrm>
                <a:custGeom>
                  <a:avLst/>
                  <a:gdLst>
                    <a:gd name="T0" fmla="*/ 2 w 42"/>
                    <a:gd name="T1" fmla="*/ 5 h 99"/>
                    <a:gd name="T2" fmla="*/ 31 w 42"/>
                    <a:gd name="T3" fmla="*/ 94 h 99"/>
                    <a:gd name="T4" fmla="*/ 39 w 42"/>
                    <a:gd name="T5" fmla="*/ 89 h 99"/>
                    <a:gd name="T6" fmla="*/ 10 w 42"/>
                    <a:gd name="T7" fmla="*/ 5 h 99"/>
                    <a:gd name="T8" fmla="*/ 2 w 42"/>
                    <a:gd name="T9" fmla="*/ 5 h 99"/>
                  </a:gdLst>
                  <a:ahLst/>
                  <a:cxnLst>
                    <a:cxn ang="0">
                      <a:pos x="T0" y="T1"/>
                    </a:cxn>
                    <a:cxn ang="0">
                      <a:pos x="T2" y="T3"/>
                    </a:cxn>
                    <a:cxn ang="0">
                      <a:pos x="T4" y="T5"/>
                    </a:cxn>
                    <a:cxn ang="0">
                      <a:pos x="T6" y="T7"/>
                    </a:cxn>
                    <a:cxn ang="0">
                      <a:pos x="T8" y="T9"/>
                    </a:cxn>
                  </a:cxnLst>
                  <a:rect l="0" t="0" r="r" b="b"/>
                  <a:pathLst>
                    <a:path w="42" h="99">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42" name="Freeform 53">
                  <a:extLst>
                    <a:ext uri="{FF2B5EF4-FFF2-40B4-BE49-F238E27FC236}">
                      <a16:creationId xmlns:a16="http://schemas.microsoft.com/office/drawing/2014/main" id="{97BDFA89-03E4-41CA-8877-46B1B381F9C6}"/>
                    </a:ext>
                  </a:extLst>
                </p:cNvPr>
                <p:cNvSpPr/>
                <p:nvPr/>
              </p:nvSpPr>
              <p:spPr bwMode="auto">
                <a:xfrm>
                  <a:off x="3517901" y="3932238"/>
                  <a:ext cx="20638" cy="79375"/>
                </a:xfrm>
                <a:custGeom>
                  <a:avLst/>
                  <a:gdLst>
                    <a:gd name="T0" fmla="*/ 4 w 19"/>
                    <a:gd name="T1" fmla="*/ 4 h 76"/>
                    <a:gd name="T2" fmla="*/ 10 w 19"/>
                    <a:gd name="T3" fmla="*/ 71 h 76"/>
                    <a:gd name="T4" fmla="*/ 18 w 19"/>
                    <a:gd name="T5" fmla="*/ 68 h 76"/>
                    <a:gd name="T6" fmla="*/ 10 w 19"/>
                    <a:gd name="T7" fmla="*/ 4 h 76"/>
                    <a:gd name="T8" fmla="*/ 4 w 19"/>
                    <a:gd name="T9" fmla="*/ 4 h 76"/>
                  </a:gdLst>
                  <a:ahLst/>
                  <a:cxnLst>
                    <a:cxn ang="0">
                      <a:pos x="T0" y="T1"/>
                    </a:cxn>
                    <a:cxn ang="0">
                      <a:pos x="T2" y="T3"/>
                    </a:cxn>
                    <a:cxn ang="0">
                      <a:pos x="T4" y="T5"/>
                    </a:cxn>
                    <a:cxn ang="0">
                      <a:pos x="T6" y="T7"/>
                    </a:cxn>
                    <a:cxn ang="0">
                      <a:pos x="T8" y="T9"/>
                    </a:cxn>
                  </a:cxnLst>
                  <a:rect l="0" t="0" r="r" b="b"/>
                  <a:pathLst>
                    <a:path w="19" h="76">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43" name="Freeform 54">
                  <a:extLst>
                    <a:ext uri="{FF2B5EF4-FFF2-40B4-BE49-F238E27FC236}">
                      <a16:creationId xmlns:a16="http://schemas.microsoft.com/office/drawing/2014/main" id="{FB797CCC-5647-4A2A-B4DE-AA1D86D8BFBD}"/>
                    </a:ext>
                  </a:extLst>
                </p:cNvPr>
                <p:cNvSpPr/>
                <p:nvPr/>
              </p:nvSpPr>
              <p:spPr bwMode="auto">
                <a:xfrm>
                  <a:off x="3522663" y="3695701"/>
                  <a:ext cx="47625" cy="131763"/>
                </a:xfrm>
                <a:custGeom>
                  <a:avLst/>
                  <a:gdLst>
                    <a:gd name="T0" fmla="*/ 4 w 46"/>
                    <a:gd name="T1" fmla="*/ 125 h 127"/>
                    <a:gd name="T2" fmla="*/ 43 w 46"/>
                    <a:gd name="T3" fmla="*/ 12 h 127"/>
                    <a:gd name="T4" fmla="*/ 33 w 46"/>
                    <a:gd name="T5" fmla="*/ 6 h 127"/>
                    <a:gd name="T6" fmla="*/ 0 w 46"/>
                    <a:gd name="T7" fmla="*/ 124 h 127"/>
                    <a:gd name="T8" fmla="*/ 4 w 46"/>
                    <a:gd name="T9" fmla="*/ 125 h 127"/>
                  </a:gdLst>
                  <a:ahLst/>
                  <a:cxnLst>
                    <a:cxn ang="0">
                      <a:pos x="T0" y="T1"/>
                    </a:cxn>
                    <a:cxn ang="0">
                      <a:pos x="T2" y="T3"/>
                    </a:cxn>
                    <a:cxn ang="0">
                      <a:pos x="T4" y="T5"/>
                    </a:cxn>
                    <a:cxn ang="0">
                      <a:pos x="T6" y="T7"/>
                    </a:cxn>
                    <a:cxn ang="0">
                      <a:pos x="T8" y="T9"/>
                    </a:cxn>
                  </a:cxnLst>
                  <a:rect l="0" t="0" r="r" b="b"/>
                  <a:pathLst>
                    <a:path w="46" h="127">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44" name="Freeform 55">
                  <a:extLst>
                    <a:ext uri="{FF2B5EF4-FFF2-40B4-BE49-F238E27FC236}">
                      <a16:creationId xmlns:a16="http://schemas.microsoft.com/office/drawing/2014/main" id="{A295BD78-830E-440C-B14C-80A15A63C8FF}"/>
                    </a:ext>
                  </a:extLst>
                </p:cNvPr>
                <p:cNvSpPr/>
                <p:nvPr/>
              </p:nvSpPr>
              <p:spPr bwMode="auto">
                <a:xfrm>
                  <a:off x="3586163" y="3575051"/>
                  <a:ext cx="50800" cy="66675"/>
                </a:xfrm>
                <a:custGeom>
                  <a:avLst/>
                  <a:gdLst>
                    <a:gd name="T0" fmla="*/ 9 w 48"/>
                    <a:gd name="T1" fmla="*/ 61 h 64"/>
                    <a:gd name="T2" fmla="*/ 21 w 48"/>
                    <a:gd name="T3" fmla="*/ 53 h 64"/>
                    <a:gd name="T4" fmla="*/ 31 w 48"/>
                    <a:gd name="T5" fmla="*/ 40 h 64"/>
                    <a:gd name="T6" fmla="*/ 47 w 48"/>
                    <a:gd name="T7" fmla="*/ 9 h 64"/>
                    <a:gd name="T8" fmla="*/ 39 w 48"/>
                    <a:gd name="T9" fmla="*/ 3 h 64"/>
                    <a:gd name="T10" fmla="*/ 18 w 48"/>
                    <a:gd name="T11" fmla="*/ 29 h 64"/>
                    <a:gd name="T12" fmla="*/ 11 w 48"/>
                    <a:gd name="T13" fmla="*/ 41 h 64"/>
                    <a:gd name="T14" fmla="*/ 3 w 48"/>
                    <a:gd name="T15" fmla="*/ 57 h 64"/>
                    <a:gd name="T16" fmla="*/ 9 w 48"/>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4">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45" name="Freeform 56">
                  <a:extLst>
                    <a:ext uri="{FF2B5EF4-FFF2-40B4-BE49-F238E27FC236}">
                      <a16:creationId xmlns:a16="http://schemas.microsoft.com/office/drawing/2014/main" id="{BFDDE1D2-696F-41AD-BF4C-BFB7641BDBC1}"/>
                    </a:ext>
                  </a:extLst>
                </p:cNvPr>
                <p:cNvSpPr/>
                <p:nvPr/>
              </p:nvSpPr>
              <p:spPr bwMode="auto">
                <a:xfrm>
                  <a:off x="3698876" y="3435351"/>
                  <a:ext cx="66675" cy="74613"/>
                </a:xfrm>
                <a:custGeom>
                  <a:avLst/>
                  <a:gdLst>
                    <a:gd name="T0" fmla="*/ 11 w 64"/>
                    <a:gd name="T1" fmla="*/ 66 h 71"/>
                    <a:gd name="T2" fmla="*/ 60 w 64"/>
                    <a:gd name="T3" fmla="*/ 9 h 71"/>
                    <a:gd name="T4" fmla="*/ 56 w 64"/>
                    <a:gd name="T5" fmla="*/ 1 h 71"/>
                    <a:gd name="T6" fmla="*/ 2 w 64"/>
                    <a:gd name="T7" fmla="*/ 62 h 71"/>
                    <a:gd name="T8" fmla="*/ 11 w 64"/>
                    <a:gd name="T9" fmla="*/ 66 h 71"/>
                  </a:gdLst>
                  <a:ahLst/>
                  <a:cxnLst>
                    <a:cxn ang="0">
                      <a:pos x="T0" y="T1"/>
                    </a:cxn>
                    <a:cxn ang="0">
                      <a:pos x="T2" y="T3"/>
                    </a:cxn>
                    <a:cxn ang="0">
                      <a:pos x="T4" y="T5"/>
                    </a:cxn>
                    <a:cxn ang="0">
                      <a:pos x="T6" y="T7"/>
                    </a:cxn>
                    <a:cxn ang="0">
                      <a:pos x="T8" y="T9"/>
                    </a:cxn>
                  </a:cxnLst>
                  <a:rect l="0" t="0" r="r" b="b"/>
                  <a:pathLst>
                    <a:path w="64" h="71">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46" name="Freeform 57">
                  <a:extLst>
                    <a:ext uri="{FF2B5EF4-FFF2-40B4-BE49-F238E27FC236}">
                      <a16:creationId xmlns:a16="http://schemas.microsoft.com/office/drawing/2014/main" id="{3ED37510-474E-4169-A211-01E4BD026EAF}"/>
                    </a:ext>
                  </a:extLst>
                </p:cNvPr>
                <p:cNvSpPr/>
                <p:nvPr/>
              </p:nvSpPr>
              <p:spPr bwMode="auto">
                <a:xfrm>
                  <a:off x="3798888" y="3357563"/>
                  <a:ext cx="57150" cy="34925"/>
                </a:xfrm>
                <a:custGeom>
                  <a:avLst/>
                  <a:gdLst>
                    <a:gd name="T0" fmla="*/ 5 w 56"/>
                    <a:gd name="T1" fmla="*/ 33 h 34"/>
                    <a:gd name="T2" fmla="*/ 16 w 56"/>
                    <a:gd name="T3" fmla="*/ 32 h 34"/>
                    <a:gd name="T4" fmla="*/ 29 w 56"/>
                    <a:gd name="T5" fmla="*/ 28 h 34"/>
                    <a:gd name="T6" fmla="*/ 51 w 56"/>
                    <a:gd name="T7" fmla="*/ 13 h 34"/>
                    <a:gd name="T8" fmla="*/ 46 w 56"/>
                    <a:gd name="T9" fmla="*/ 2 h 34"/>
                    <a:gd name="T10" fmla="*/ 22 w 56"/>
                    <a:gd name="T11" fmla="*/ 11 h 34"/>
                    <a:gd name="T12" fmla="*/ 10 w 56"/>
                    <a:gd name="T13" fmla="*/ 19 h 34"/>
                    <a:gd name="T14" fmla="*/ 3 w 56"/>
                    <a:gd name="T15" fmla="*/ 27 h 34"/>
                    <a:gd name="T16" fmla="*/ 5 w 56"/>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4">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47" name="Freeform 58">
                  <a:extLst>
                    <a:ext uri="{FF2B5EF4-FFF2-40B4-BE49-F238E27FC236}">
                      <a16:creationId xmlns:a16="http://schemas.microsoft.com/office/drawing/2014/main" id="{2B79F3C0-3C1C-48D1-A606-50A6B9806113}"/>
                    </a:ext>
                  </a:extLst>
                </p:cNvPr>
                <p:cNvSpPr/>
                <p:nvPr/>
              </p:nvSpPr>
              <p:spPr bwMode="auto">
                <a:xfrm>
                  <a:off x="3725863" y="3227388"/>
                  <a:ext cx="76200" cy="69850"/>
                </a:xfrm>
                <a:custGeom>
                  <a:avLst/>
                  <a:gdLst>
                    <a:gd name="T0" fmla="*/ 69 w 74"/>
                    <a:gd name="T1" fmla="*/ 58 h 68"/>
                    <a:gd name="T2" fmla="*/ 42 w 74"/>
                    <a:gd name="T3" fmla="*/ 36 h 68"/>
                    <a:gd name="T4" fmla="*/ 14 w 74"/>
                    <a:gd name="T5" fmla="*/ 6 h 68"/>
                    <a:gd name="T6" fmla="*/ 3 w 74"/>
                    <a:gd name="T7" fmla="*/ 15 h 68"/>
                    <a:gd name="T8" fmla="*/ 66 w 74"/>
                    <a:gd name="T9" fmla="*/ 66 h 68"/>
                    <a:gd name="T10" fmla="*/ 69 w 74"/>
                    <a:gd name="T11" fmla="*/ 58 h 68"/>
                  </a:gdLst>
                  <a:ahLst/>
                  <a:cxnLst>
                    <a:cxn ang="0">
                      <a:pos x="T0" y="T1"/>
                    </a:cxn>
                    <a:cxn ang="0">
                      <a:pos x="T2" y="T3"/>
                    </a:cxn>
                    <a:cxn ang="0">
                      <a:pos x="T4" y="T5"/>
                    </a:cxn>
                    <a:cxn ang="0">
                      <a:pos x="T6" y="T7"/>
                    </a:cxn>
                    <a:cxn ang="0">
                      <a:pos x="T8" y="T9"/>
                    </a:cxn>
                    <a:cxn ang="0">
                      <a:pos x="T10" y="T11"/>
                    </a:cxn>
                  </a:cxnLst>
                  <a:rect l="0" t="0" r="r" b="b"/>
                  <a:pathLst>
                    <a:path w="74" h="68">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48" name="Freeform 59">
                  <a:extLst>
                    <a:ext uri="{FF2B5EF4-FFF2-40B4-BE49-F238E27FC236}">
                      <a16:creationId xmlns:a16="http://schemas.microsoft.com/office/drawing/2014/main" id="{90BC4865-F03F-4ED2-B7BF-CA7C9457E9EA}"/>
                    </a:ext>
                  </a:extLst>
                </p:cNvPr>
                <p:cNvSpPr/>
                <p:nvPr/>
              </p:nvSpPr>
              <p:spPr bwMode="auto">
                <a:xfrm>
                  <a:off x="3622676" y="3065463"/>
                  <a:ext cx="60325" cy="96838"/>
                </a:xfrm>
                <a:custGeom>
                  <a:avLst/>
                  <a:gdLst>
                    <a:gd name="T0" fmla="*/ 54 w 58"/>
                    <a:gd name="T1" fmla="*/ 85 h 94"/>
                    <a:gd name="T2" fmla="*/ 12 w 58"/>
                    <a:gd name="T3" fmla="*/ 6 h 94"/>
                    <a:gd name="T4" fmla="*/ 2 w 58"/>
                    <a:gd name="T5" fmla="*/ 9 h 94"/>
                    <a:gd name="T6" fmla="*/ 47 w 58"/>
                    <a:gd name="T7" fmla="*/ 91 h 94"/>
                    <a:gd name="T8" fmla="*/ 54 w 58"/>
                    <a:gd name="T9" fmla="*/ 85 h 94"/>
                  </a:gdLst>
                  <a:ahLst/>
                  <a:cxnLst>
                    <a:cxn ang="0">
                      <a:pos x="T0" y="T1"/>
                    </a:cxn>
                    <a:cxn ang="0">
                      <a:pos x="T2" y="T3"/>
                    </a:cxn>
                    <a:cxn ang="0">
                      <a:pos x="T4" y="T5"/>
                    </a:cxn>
                    <a:cxn ang="0">
                      <a:pos x="T6" y="T7"/>
                    </a:cxn>
                    <a:cxn ang="0">
                      <a:pos x="T8" y="T9"/>
                    </a:cxn>
                  </a:cxnLst>
                  <a:rect l="0" t="0" r="r" b="b"/>
                  <a:pathLst>
                    <a:path w="58" h="94">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49" name="Freeform 60">
                  <a:extLst>
                    <a:ext uri="{FF2B5EF4-FFF2-40B4-BE49-F238E27FC236}">
                      <a16:creationId xmlns:a16="http://schemas.microsoft.com/office/drawing/2014/main" id="{3F82A50C-E7A7-4ACA-BA34-7CFE7F89BDDA}"/>
                    </a:ext>
                  </a:extLst>
                </p:cNvPr>
                <p:cNvSpPr/>
                <p:nvPr/>
              </p:nvSpPr>
              <p:spPr bwMode="auto">
                <a:xfrm>
                  <a:off x="3565526" y="2909888"/>
                  <a:ext cx="22225" cy="68263"/>
                </a:xfrm>
                <a:custGeom>
                  <a:avLst/>
                  <a:gdLst>
                    <a:gd name="T0" fmla="*/ 22 w 22"/>
                    <a:gd name="T1" fmla="*/ 62 h 66"/>
                    <a:gd name="T2" fmla="*/ 9 w 22"/>
                    <a:gd name="T3" fmla="*/ 4 h 66"/>
                    <a:gd name="T4" fmla="*/ 1 w 22"/>
                    <a:gd name="T5" fmla="*/ 6 h 66"/>
                    <a:gd name="T6" fmla="*/ 18 w 22"/>
                    <a:gd name="T7" fmla="*/ 64 h 66"/>
                    <a:gd name="T8" fmla="*/ 22 w 22"/>
                    <a:gd name="T9" fmla="*/ 62 h 66"/>
                  </a:gdLst>
                  <a:ahLst/>
                  <a:cxnLst>
                    <a:cxn ang="0">
                      <a:pos x="T0" y="T1"/>
                    </a:cxn>
                    <a:cxn ang="0">
                      <a:pos x="T2" y="T3"/>
                    </a:cxn>
                    <a:cxn ang="0">
                      <a:pos x="T4" y="T5"/>
                    </a:cxn>
                    <a:cxn ang="0">
                      <a:pos x="T6" y="T7"/>
                    </a:cxn>
                    <a:cxn ang="0">
                      <a:pos x="T8" y="T9"/>
                    </a:cxn>
                  </a:cxnLst>
                  <a:rect l="0" t="0" r="r" b="b"/>
                  <a:pathLst>
                    <a:path w="22" h="66">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50" name="Freeform 61">
                  <a:extLst>
                    <a:ext uri="{FF2B5EF4-FFF2-40B4-BE49-F238E27FC236}">
                      <a16:creationId xmlns:a16="http://schemas.microsoft.com/office/drawing/2014/main" id="{50CEDAA2-865A-4997-B44C-4332A3E08BA9}"/>
                    </a:ext>
                  </a:extLst>
                </p:cNvPr>
                <p:cNvSpPr/>
                <p:nvPr/>
              </p:nvSpPr>
              <p:spPr bwMode="auto">
                <a:xfrm>
                  <a:off x="3538538" y="2741613"/>
                  <a:ext cx="28575" cy="100013"/>
                </a:xfrm>
                <a:custGeom>
                  <a:avLst/>
                  <a:gdLst>
                    <a:gd name="T0" fmla="*/ 22 w 27"/>
                    <a:gd name="T1" fmla="*/ 89 h 96"/>
                    <a:gd name="T2" fmla="*/ 15 w 27"/>
                    <a:gd name="T3" fmla="*/ 8 h 96"/>
                    <a:gd name="T4" fmla="*/ 2 w 27"/>
                    <a:gd name="T5" fmla="*/ 8 h 96"/>
                    <a:gd name="T6" fmla="*/ 9 w 27"/>
                    <a:gd name="T7" fmla="*/ 89 h 96"/>
                    <a:gd name="T8" fmla="*/ 22 w 27"/>
                    <a:gd name="T9" fmla="*/ 89 h 96"/>
                  </a:gdLst>
                  <a:ahLst/>
                  <a:cxnLst>
                    <a:cxn ang="0">
                      <a:pos x="T0" y="T1"/>
                    </a:cxn>
                    <a:cxn ang="0">
                      <a:pos x="T2" y="T3"/>
                    </a:cxn>
                    <a:cxn ang="0">
                      <a:pos x="T4" y="T5"/>
                    </a:cxn>
                    <a:cxn ang="0">
                      <a:pos x="T6" y="T7"/>
                    </a:cxn>
                    <a:cxn ang="0">
                      <a:pos x="T8" y="T9"/>
                    </a:cxn>
                  </a:cxnLst>
                  <a:rect l="0" t="0" r="r" b="b"/>
                  <a:pathLst>
                    <a:path w="27" h="96">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51" name="Freeform 62">
                  <a:extLst>
                    <a:ext uri="{FF2B5EF4-FFF2-40B4-BE49-F238E27FC236}">
                      <a16:creationId xmlns:a16="http://schemas.microsoft.com/office/drawing/2014/main" id="{C2F4E9F1-FD77-4186-AE07-19F9E560FE41}"/>
                    </a:ext>
                  </a:extLst>
                </p:cNvPr>
                <p:cNvSpPr/>
                <p:nvPr/>
              </p:nvSpPr>
              <p:spPr bwMode="auto">
                <a:xfrm>
                  <a:off x="3546476" y="2592388"/>
                  <a:ext cx="22225" cy="73025"/>
                </a:xfrm>
                <a:custGeom>
                  <a:avLst/>
                  <a:gdLst>
                    <a:gd name="T0" fmla="*/ 13 w 22"/>
                    <a:gd name="T1" fmla="*/ 66 h 70"/>
                    <a:gd name="T2" fmla="*/ 21 w 22"/>
                    <a:gd name="T3" fmla="*/ 8 h 70"/>
                    <a:gd name="T4" fmla="*/ 11 w 22"/>
                    <a:gd name="T5" fmla="*/ 6 h 70"/>
                    <a:gd name="T6" fmla="*/ 5 w 22"/>
                    <a:gd name="T7" fmla="*/ 66 h 70"/>
                    <a:gd name="T8" fmla="*/ 13 w 22"/>
                    <a:gd name="T9" fmla="*/ 66 h 70"/>
                  </a:gdLst>
                  <a:ahLst/>
                  <a:cxnLst>
                    <a:cxn ang="0">
                      <a:pos x="T0" y="T1"/>
                    </a:cxn>
                    <a:cxn ang="0">
                      <a:pos x="T2" y="T3"/>
                    </a:cxn>
                    <a:cxn ang="0">
                      <a:pos x="T4" y="T5"/>
                    </a:cxn>
                    <a:cxn ang="0">
                      <a:pos x="T6" y="T7"/>
                    </a:cxn>
                    <a:cxn ang="0">
                      <a:pos x="T8" y="T9"/>
                    </a:cxn>
                  </a:cxnLst>
                  <a:rect l="0" t="0" r="r" b="b"/>
                  <a:pathLst>
                    <a:path w="22" h="70">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52" name="Freeform 63">
                  <a:extLst>
                    <a:ext uri="{FF2B5EF4-FFF2-40B4-BE49-F238E27FC236}">
                      <a16:creationId xmlns:a16="http://schemas.microsoft.com/office/drawing/2014/main" id="{1F9031BD-5110-42D2-9844-208782B73130}"/>
                    </a:ext>
                  </a:extLst>
                </p:cNvPr>
                <p:cNvSpPr/>
                <p:nvPr/>
              </p:nvSpPr>
              <p:spPr bwMode="auto">
                <a:xfrm>
                  <a:off x="3595688" y="2397126"/>
                  <a:ext cx="49213" cy="103188"/>
                </a:xfrm>
                <a:custGeom>
                  <a:avLst/>
                  <a:gdLst>
                    <a:gd name="T0" fmla="*/ 7 w 47"/>
                    <a:gd name="T1" fmla="*/ 96 h 99"/>
                    <a:gd name="T2" fmla="*/ 45 w 47"/>
                    <a:gd name="T3" fmla="*/ 8 h 99"/>
                    <a:gd name="T4" fmla="*/ 36 w 47"/>
                    <a:gd name="T5" fmla="*/ 5 h 99"/>
                    <a:gd name="T6" fmla="*/ 0 w 47"/>
                    <a:gd name="T7" fmla="*/ 94 h 99"/>
                    <a:gd name="T8" fmla="*/ 7 w 47"/>
                    <a:gd name="T9" fmla="*/ 96 h 99"/>
                  </a:gdLst>
                  <a:ahLst/>
                  <a:cxnLst>
                    <a:cxn ang="0">
                      <a:pos x="T0" y="T1"/>
                    </a:cxn>
                    <a:cxn ang="0">
                      <a:pos x="T2" y="T3"/>
                    </a:cxn>
                    <a:cxn ang="0">
                      <a:pos x="T4" y="T5"/>
                    </a:cxn>
                    <a:cxn ang="0">
                      <a:pos x="T6" y="T7"/>
                    </a:cxn>
                    <a:cxn ang="0">
                      <a:pos x="T8" y="T9"/>
                    </a:cxn>
                  </a:cxnLst>
                  <a:rect l="0" t="0" r="r" b="b"/>
                  <a:pathLst>
                    <a:path w="47" h="99">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53" name="Freeform 64">
                  <a:extLst>
                    <a:ext uri="{FF2B5EF4-FFF2-40B4-BE49-F238E27FC236}">
                      <a16:creationId xmlns:a16="http://schemas.microsoft.com/office/drawing/2014/main" id="{A00A126D-84D4-4F48-98A1-05F70A4F1B34}"/>
                    </a:ext>
                  </a:extLst>
                </p:cNvPr>
                <p:cNvSpPr/>
                <p:nvPr/>
              </p:nvSpPr>
              <p:spPr bwMode="auto">
                <a:xfrm>
                  <a:off x="3670301" y="2254251"/>
                  <a:ext cx="57150" cy="80963"/>
                </a:xfrm>
                <a:custGeom>
                  <a:avLst/>
                  <a:gdLst>
                    <a:gd name="T0" fmla="*/ 8 w 55"/>
                    <a:gd name="T1" fmla="*/ 74 h 78"/>
                    <a:gd name="T2" fmla="*/ 27 w 55"/>
                    <a:gd name="T3" fmla="*/ 44 h 78"/>
                    <a:gd name="T4" fmla="*/ 52 w 55"/>
                    <a:gd name="T5" fmla="*/ 10 h 78"/>
                    <a:gd name="T6" fmla="*/ 45 w 55"/>
                    <a:gd name="T7" fmla="*/ 3 h 78"/>
                    <a:gd name="T8" fmla="*/ 16 w 55"/>
                    <a:gd name="T9" fmla="*/ 33 h 78"/>
                    <a:gd name="T10" fmla="*/ 1 w 55"/>
                    <a:gd name="T11" fmla="*/ 72 h 78"/>
                    <a:gd name="T12" fmla="*/ 8 w 55"/>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55" h="78">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54" name="Freeform 65">
                  <a:extLst>
                    <a:ext uri="{FF2B5EF4-FFF2-40B4-BE49-F238E27FC236}">
                      <a16:creationId xmlns:a16="http://schemas.microsoft.com/office/drawing/2014/main" id="{06A068E9-F33E-4DF0-9658-BFFB5ED8D54E}"/>
                    </a:ext>
                  </a:extLst>
                </p:cNvPr>
                <p:cNvSpPr/>
                <p:nvPr/>
              </p:nvSpPr>
              <p:spPr bwMode="auto">
                <a:xfrm>
                  <a:off x="3754438" y="2087563"/>
                  <a:ext cx="73025" cy="87313"/>
                </a:xfrm>
                <a:custGeom>
                  <a:avLst/>
                  <a:gdLst>
                    <a:gd name="T0" fmla="*/ 6 w 71"/>
                    <a:gd name="T1" fmla="*/ 84 h 85"/>
                    <a:gd name="T2" fmla="*/ 66 w 71"/>
                    <a:gd name="T3" fmla="*/ 14 h 85"/>
                    <a:gd name="T4" fmla="*/ 58 w 71"/>
                    <a:gd name="T5" fmla="*/ 5 h 85"/>
                    <a:gd name="T6" fmla="*/ 1 w 71"/>
                    <a:gd name="T7" fmla="*/ 81 h 85"/>
                    <a:gd name="T8" fmla="*/ 6 w 71"/>
                    <a:gd name="T9" fmla="*/ 84 h 85"/>
                  </a:gdLst>
                  <a:ahLst/>
                  <a:cxnLst>
                    <a:cxn ang="0">
                      <a:pos x="T0" y="T1"/>
                    </a:cxn>
                    <a:cxn ang="0">
                      <a:pos x="T2" y="T3"/>
                    </a:cxn>
                    <a:cxn ang="0">
                      <a:pos x="T4" y="T5"/>
                    </a:cxn>
                    <a:cxn ang="0">
                      <a:pos x="T6" y="T7"/>
                    </a:cxn>
                    <a:cxn ang="0">
                      <a:pos x="T8" y="T9"/>
                    </a:cxn>
                  </a:cxnLst>
                  <a:rect l="0" t="0" r="r" b="b"/>
                  <a:pathLst>
                    <a:path w="71" h="85">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55" name="Freeform 66">
                  <a:extLst>
                    <a:ext uri="{FF2B5EF4-FFF2-40B4-BE49-F238E27FC236}">
                      <a16:creationId xmlns:a16="http://schemas.microsoft.com/office/drawing/2014/main" id="{C38FBFFE-D54C-4C7E-88FB-9DEFCAA68528}"/>
                    </a:ext>
                  </a:extLst>
                </p:cNvPr>
                <p:cNvSpPr/>
                <p:nvPr/>
              </p:nvSpPr>
              <p:spPr bwMode="auto">
                <a:xfrm>
                  <a:off x="3865563" y="1936751"/>
                  <a:ext cx="80963" cy="104775"/>
                </a:xfrm>
                <a:custGeom>
                  <a:avLst/>
                  <a:gdLst>
                    <a:gd name="T0" fmla="*/ 8 w 79"/>
                    <a:gd name="T1" fmla="*/ 98 h 101"/>
                    <a:gd name="T2" fmla="*/ 74 w 79"/>
                    <a:gd name="T3" fmla="*/ 12 h 101"/>
                    <a:gd name="T4" fmla="*/ 67 w 79"/>
                    <a:gd name="T5" fmla="*/ 5 h 101"/>
                    <a:gd name="T6" fmla="*/ 31 w 79"/>
                    <a:gd name="T7" fmla="*/ 43 h 101"/>
                    <a:gd name="T8" fmla="*/ 2 w 79"/>
                    <a:gd name="T9" fmla="*/ 94 h 101"/>
                    <a:gd name="T10" fmla="*/ 8 w 79"/>
                    <a:gd name="T11" fmla="*/ 98 h 101"/>
                  </a:gdLst>
                  <a:ahLst/>
                  <a:cxnLst>
                    <a:cxn ang="0">
                      <a:pos x="T0" y="T1"/>
                    </a:cxn>
                    <a:cxn ang="0">
                      <a:pos x="T2" y="T3"/>
                    </a:cxn>
                    <a:cxn ang="0">
                      <a:pos x="T4" y="T5"/>
                    </a:cxn>
                    <a:cxn ang="0">
                      <a:pos x="T6" y="T7"/>
                    </a:cxn>
                    <a:cxn ang="0">
                      <a:pos x="T8" y="T9"/>
                    </a:cxn>
                    <a:cxn ang="0">
                      <a:pos x="T10" y="T11"/>
                    </a:cxn>
                  </a:cxnLst>
                  <a:rect l="0" t="0" r="r" b="b"/>
                  <a:pathLst>
                    <a:path w="79" h="101">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56" name="Freeform 67">
                  <a:extLst>
                    <a:ext uri="{FF2B5EF4-FFF2-40B4-BE49-F238E27FC236}">
                      <a16:creationId xmlns:a16="http://schemas.microsoft.com/office/drawing/2014/main" id="{B4E006E6-E288-4499-8348-93B12BC1FADF}"/>
                    </a:ext>
                  </a:extLst>
                </p:cNvPr>
                <p:cNvSpPr/>
                <p:nvPr/>
              </p:nvSpPr>
              <p:spPr bwMode="auto">
                <a:xfrm>
                  <a:off x="3984626" y="1827213"/>
                  <a:ext cx="87313" cy="65088"/>
                </a:xfrm>
                <a:custGeom>
                  <a:avLst/>
                  <a:gdLst>
                    <a:gd name="T0" fmla="*/ 8 w 85"/>
                    <a:gd name="T1" fmla="*/ 61 h 63"/>
                    <a:gd name="T2" fmla="*/ 23 w 85"/>
                    <a:gd name="T3" fmla="*/ 57 h 63"/>
                    <a:gd name="T4" fmla="*/ 40 w 85"/>
                    <a:gd name="T5" fmla="*/ 47 h 63"/>
                    <a:gd name="T6" fmla="*/ 76 w 85"/>
                    <a:gd name="T7" fmla="*/ 21 h 63"/>
                    <a:gd name="T8" fmla="*/ 67 w 85"/>
                    <a:gd name="T9" fmla="*/ 6 h 63"/>
                    <a:gd name="T10" fmla="*/ 34 w 85"/>
                    <a:gd name="T11" fmla="*/ 26 h 63"/>
                    <a:gd name="T12" fmla="*/ 18 w 85"/>
                    <a:gd name="T13" fmla="*/ 38 h 63"/>
                    <a:gd name="T14" fmla="*/ 3 w 85"/>
                    <a:gd name="T15" fmla="*/ 53 h 63"/>
                    <a:gd name="T16" fmla="*/ 8 w 85"/>
                    <a:gd name="T17"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3">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57" name="Freeform 68">
                  <a:extLst>
                    <a:ext uri="{FF2B5EF4-FFF2-40B4-BE49-F238E27FC236}">
                      <a16:creationId xmlns:a16="http://schemas.microsoft.com/office/drawing/2014/main" id="{0C8E5E46-7568-4D61-A39C-546E9A14B594}"/>
                    </a:ext>
                  </a:extLst>
                </p:cNvPr>
                <p:cNvSpPr/>
                <p:nvPr/>
              </p:nvSpPr>
              <p:spPr bwMode="auto">
                <a:xfrm>
                  <a:off x="4127501" y="1725613"/>
                  <a:ext cx="109538" cy="76200"/>
                </a:xfrm>
                <a:custGeom>
                  <a:avLst/>
                  <a:gdLst>
                    <a:gd name="T0" fmla="*/ 9 w 105"/>
                    <a:gd name="T1" fmla="*/ 71 h 74"/>
                    <a:gd name="T2" fmla="*/ 96 w 105"/>
                    <a:gd name="T3" fmla="*/ 16 h 74"/>
                    <a:gd name="T4" fmla="*/ 89 w 105"/>
                    <a:gd name="T5" fmla="*/ 4 h 74"/>
                    <a:gd name="T6" fmla="*/ 2 w 105"/>
                    <a:gd name="T7" fmla="*/ 66 h 74"/>
                    <a:gd name="T8" fmla="*/ 9 w 105"/>
                    <a:gd name="T9" fmla="*/ 71 h 74"/>
                  </a:gdLst>
                  <a:ahLst/>
                  <a:cxnLst>
                    <a:cxn ang="0">
                      <a:pos x="T0" y="T1"/>
                    </a:cxn>
                    <a:cxn ang="0">
                      <a:pos x="T2" y="T3"/>
                    </a:cxn>
                    <a:cxn ang="0">
                      <a:pos x="T4" y="T5"/>
                    </a:cxn>
                    <a:cxn ang="0">
                      <a:pos x="T6" y="T7"/>
                    </a:cxn>
                    <a:cxn ang="0">
                      <a:pos x="T8" y="T9"/>
                    </a:cxn>
                  </a:cxnLst>
                  <a:rect l="0" t="0" r="r" b="b"/>
                  <a:pathLst>
                    <a:path w="105" h="74">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58" name="Freeform 69">
                  <a:extLst>
                    <a:ext uri="{FF2B5EF4-FFF2-40B4-BE49-F238E27FC236}">
                      <a16:creationId xmlns:a16="http://schemas.microsoft.com/office/drawing/2014/main" id="{5C70CCB6-0DCF-4C69-A1E0-A8C0A72BBC3F}"/>
                    </a:ext>
                  </a:extLst>
                </p:cNvPr>
                <p:cNvSpPr/>
                <p:nvPr/>
              </p:nvSpPr>
              <p:spPr bwMode="auto">
                <a:xfrm>
                  <a:off x="4300538" y="1655763"/>
                  <a:ext cx="87313" cy="47625"/>
                </a:xfrm>
                <a:custGeom>
                  <a:avLst/>
                  <a:gdLst>
                    <a:gd name="T0" fmla="*/ 7 w 84"/>
                    <a:gd name="T1" fmla="*/ 46 h 47"/>
                    <a:gd name="T2" fmla="*/ 80 w 84"/>
                    <a:gd name="T3" fmla="*/ 9 h 47"/>
                    <a:gd name="T4" fmla="*/ 77 w 84"/>
                    <a:gd name="T5" fmla="*/ 3 h 47"/>
                    <a:gd name="T6" fmla="*/ 5 w 84"/>
                    <a:gd name="T7" fmla="*/ 38 h 47"/>
                    <a:gd name="T8" fmla="*/ 7 w 84"/>
                    <a:gd name="T9" fmla="*/ 46 h 47"/>
                  </a:gdLst>
                  <a:ahLst/>
                  <a:cxnLst>
                    <a:cxn ang="0">
                      <a:pos x="T0" y="T1"/>
                    </a:cxn>
                    <a:cxn ang="0">
                      <a:pos x="T2" y="T3"/>
                    </a:cxn>
                    <a:cxn ang="0">
                      <a:pos x="T4" y="T5"/>
                    </a:cxn>
                    <a:cxn ang="0">
                      <a:pos x="T6" y="T7"/>
                    </a:cxn>
                    <a:cxn ang="0">
                      <a:pos x="T8" y="T9"/>
                    </a:cxn>
                  </a:cxnLst>
                  <a:rect l="0" t="0" r="r" b="b"/>
                  <a:pathLst>
                    <a:path w="84" h="47">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59" name="Freeform 70">
                  <a:extLst>
                    <a:ext uri="{FF2B5EF4-FFF2-40B4-BE49-F238E27FC236}">
                      <a16:creationId xmlns:a16="http://schemas.microsoft.com/office/drawing/2014/main" id="{4A6A5EAB-9A61-4E2A-BF6E-C593AB339022}"/>
                    </a:ext>
                  </a:extLst>
                </p:cNvPr>
                <p:cNvSpPr/>
                <p:nvPr/>
              </p:nvSpPr>
              <p:spPr bwMode="auto">
                <a:xfrm>
                  <a:off x="4451351" y="1609726"/>
                  <a:ext cx="103188" cy="31750"/>
                </a:xfrm>
                <a:custGeom>
                  <a:avLst/>
                  <a:gdLst>
                    <a:gd name="T0" fmla="*/ 4 w 100"/>
                    <a:gd name="T1" fmla="*/ 25 h 31"/>
                    <a:gd name="T2" fmla="*/ 95 w 100"/>
                    <a:gd name="T3" fmla="*/ 11 h 31"/>
                    <a:gd name="T4" fmla="*/ 92 w 100"/>
                    <a:gd name="T5" fmla="*/ 1 h 31"/>
                    <a:gd name="T6" fmla="*/ 4 w 100"/>
                    <a:gd name="T7" fmla="*/ 17 h 31"/>
                    <a:gd name="T8" fmla="*/ 4 w 100"/>
                    <a:gd name="T9" fmla="*/ 25 h 31"/>
                  </a:gdLst>
                  <a:ahLst/>
                  <a:cxnLst>
                    <a:cxn ang="0">
                      <a:pos x="T0" y="T1"/>
                    </a:cxn>
                    <a:cxn ang="0">
                      <a:pos x="T2" y="T3"/>
                    </a:cxn>
                    <a:cxn ang="0">
                      <a:pos x="T4" y="T5"/>
                    </a:cxn>
                    <a:cxn ang="0">
                      <a:pos x="T6" y="T7"/>
                    </a:cxn>
                    <a:cxn ang="0">
                      <a:pos x="T8" y="T9"/>
                    </a:cxn>
                  </a:cxnLst>
                  <a:rect l="0" t="0" r="r" b="b"/>
                  <a:pathLst>
                    <a:path w="100" h="31">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60" name="Freeform 71">
                  <a:extLst>
                    <a:ext uri="{FF2B5EF4-FFF2-40B4-BE49-F238E27FC236}">
                      <a16:creationId xmlns:a16="http://schemas.microsoft.com/office/drawing/2014/main" id="{F0E012CF-EF5A-4C62-9181-A4625FC042C3}"/>
                    </a:ext>
                  </a:extLst>
                </p:cNvPr>
                <p:cNvSpPr/>
                <p:nvPr/>
              </p:nvSpPr>
              <p:spPr bwMode="auto">
                <a:xfrm>
                  <a:off x="4638676" y="1628776"/>
                  <a:ext cx="109538" cy="19050"/>
                </a:xfrm>
                <a:custGeom>
                  <a:avLst/>
                  <a:gdLst>
                    <a:gd name="T0" fmla="*/ 4 w 105"/>
                    <a:gd name="T1" fmla="*/ 13 h 18"/>
                    <a:gd name="T2" fmla="*/ 99 w 105"/>
                    <a:gd name="T3" fmla="*/ 14 h 18"/>
                    <a:gd name="T4" fmla="*/ 99 w 105"/>
                    <a:gd name="T5" fmla="*/ 4 h 18"/>
                    <a:gd name="T6" fmla="*/ 4 w 105"/>
                    <a:gd name="T7" fmla="*/ 5 h 18"/>
                    <a:gd name="T8" fmla="*/ 4 w 105"/>
                    <a:gd name="T9" fmla="*/ 13 h 18"/>
                  </a:gdLst>
                  <a:ahLst/>
                  <a:cxnLst>
                    <a:cxn ang="0">
                      <a:pos x="T0" y="T1"/>
                    </a:cxn>
                    <a:cxn ang="0">
                      <a:pos x="T2" y="T3"/>
                    </a:cxn>
                    <a:cxn ang="0">
                      <a:pos x="T4" y="T5"/>
                    </a:cxn>
                    <a:cxn ang="0">
                      <a:pos x="T6" y="T7"/>
                    </a:cxn>
                    <a:cxn ang="0">
                      <a:pos x="T8" y="T9"/>
                    </a:cxn>
                  </a:cxnLst>
                  <a:rect l="0" t="0" r="r" b="b"/>
                  <a:pathLst>
                    <a:path w="105" h="18">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61" name="Freeform 72">
                  <a:extLst>
                    <a:ext uri="{FF2B5EF4-FFF2-40B4-BE49-F238E27FC236}">
                      <a16:creationId xmlns:a16="http://schemas.microsoft.com/office/drawing/2014/main" id="{C364862B-9BA0-441F-BA9B-7EBE8BBF1606}"/>
                    </a:ext>
                  </a:extLst>
                </p:cNvPr>
                <p:cNvSpPr/>
                <p:nvPr/>
              </p:nvSpPr>
              <p:spPr bwMode="auto">
                <a:xfrm>
                  <a:off x="4851401" y="1643063"/>
                  <a:ext cx="68263" cy="30163"/>
                </a:xfrm>
                <a:custGeom>
                  <a:avLst/>
                  <a:gdLst>
                    <a:gd name="T0" fmla="*/ 2 w 65"/>
                    <a:gd name="T1" fmla="*/ 4 h 28"/>
                    <a:gd name="T2" fmla="*/ 59 w 65"/>
                    <a:gd name="T3" fmla="*/ 27 h 28"/>
                    <a:gd name="T4" fmla="*/ 62 w 65"/>
                    <a:gd name="T5" fmla="*/ 21 h 28"/>
                    <a:gd name="T6" fmla="*/ 3 w 65"/>
                    <a:gd name="T7" fmla="*/ 1 h 28"/>
                    <a:gd name="T8" fmla="*/ 2 w 65"/>
                    <a:gd name="T9" fmla="*/ 4 h 28"/>
                  </a:gdLst>
                  <a:ahLst/>
                  <a:cxnLst>
                    <a:cxn ang="0">
                      <a:pos x="T0" y="T1"/>
                    </a:cxn>
                    <a:cxn ang="0">
                      <a:pos x="T2" y="T3"/>
                    </a:cxn>
                    <a:cxn ang="0">
                      <a:pos x="T4" y="T5"/>
                    </a:cxn>
                    <a:cxn ang="0">
                      <a:pos x="T6" y="T7"/>
                    </a:cxn>
                    <a:cxn ang="0">
                      <a:pos x="T8" y="T9"/>
                    </a:cxn>
                  </a:cxnLst>
                  <a:rect l="0" t="0" r="r" b="b"/>
                  <a:pathLst>
                    <a:path w="65" h="28">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62" name="Freeform 73">
                  <a:extLst>
                    <a:ext uri="{FF2B5EF4-FFF2-40B4-BE49-F238E27FC236}">
                      <a16:creationId xmlns:a16="http://schemas.microsoft.com/office/drawing/2014/main" id="{54C5FB0B-EED4-449F-8933-D6B3D61FDA17}"/>
                    </a:ext>
                  </a:extLst>
                </p:cNvPr>
                <p:cNvSpPr/>
                <p:nvPr/>
              </p:nvSpPr>
              <p:spPr bwMode="auto">
                <a:xfrm>
                  <a:off x="5008563" y="1714501"/>
                  <a:ext cx="71438" cy="33338"/>
                </a:xfrm>
                <a:custGeom>
                  <a:avLst/>
                  <a:gdLst>
                    <a:gd name="T0" fmla="*/ 3 w 68"/>
                    <a:gd name="T1" fmla="*/ 10 h 33"/>
                    <a:gd name="T2" fmla="*/ 59 w 68"/>
                    <a:gd name="T3" fmla="*/ 32 h 33"/>
                    <a:gd name="T4" fmla="*/ 64 w 68"/>
                    <a:gd name="T5" fmla="*/ 26 h 33"/>
                    <a:gd name="T6" fmla="*/ 3 w 68"/>
                    <a:gd name="T7" fmla="*/ 4 h 33"/>
                    <a:gd name="T8" fmla="*/ 3 w 68"/>
                    <a:gd name="T9" fmla="*/ 10 h 33"/>
                  </a:gdLst>
                  <a:ahLst/>
                  <a:cxnLst>
                    <a:cxn ang="0">
                      <a:pos x="T0" y="T1"/>
                    </a:cxn>
                    <a:cxn ang="0">
                      <a:pos x="T2" y="T3"/>
                    </a:cxn>
                    <a:cxn ang="0">
                      <a:pos x="T4" y="T5"/>
                    </a:cxn>
                    <a:cxn ang="0">
                      <a:pos x="T6" y="T7"/>
                    </a:cxn>
                    <a:cxn ang="0">
                      <a:pos x="T8" y="T9"/>
                    </a:cxn>
                  </a:cxnLst>
                  <a:rect l="0" t="0" r="r" b="b"/>
                  <a:pathLst>
                    <a:path w="68" h="33">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63" name="Freeform 74">
                  <a:extLst>
                    <a:ext uri="{FF2B5EF4-FFF2-40B4-BE49-F238E27FC236}">
                      <a16:creationId xmlns:a16="http://schemas.microsoft.com/office/drawing/2014/main" id="{88A3AFA0-8A0D-4212-B9C4-07E396545B12}"/>
                    </a:ext>
                  </a:extLst>
                </p:cNvPr>
                <p:cNvSpPr/>
                <p:nvPr/>
              </p:nvSpPr>
              <p:spPr bwMode="auto">
                <a:xfrm>
                  <a:off x="5149851" y="1784351"/>
                  <a:ext cx="85725" cy="47625"/>
                </a:xfrm>
                <a:custGeom>
                  <a:avLst/>
                  <a:gdLst>
                    <a:gd name="T0" fmla="*/ 3 w 83"/>
                    <a:gd name="T1" fmla="*/ 6 h 46"/>
                    <a:gd name="T2" fmla="*/ 75 w 83"/>
                    <a:gd name="T3" fmla="*/ 43 h 46"/>
                    <a:gd name="T4" fmla="*/ 79 w 83"/>
                    <a:gd name="T5" fmla="*/ 37 h 46"/>
                    <a:gd name="T6" fmla="*/ 6 w 83"/>
                    <a:gd name="T7" fmla="*/ 1 h 46"/>
                    <a:gd name="T8" fmla="*/ 3 w 83"/>
                    <a:gd name="T9" fmla="*/ 6 h 46"/>
                  </a:gdLst>
                  <a:ahLst/>
                  <a:cxnLst>
                    <a:cxn ang="0">
                      <a:pos x="T0" y="T1"/>
                    </a:cxn>
                    <a:cxn ang="0">
                      <a:pos x="T2" y="T3"/>
                    </a:cxn>
                    <a:cxn ang="0">
                      <a:pos x="T4" y="T5"/>
                    </a:cxn>
                    <a:cxn ang="0">
                      <a:pos x="T6" y="T7"/>
                    </a:cxn>
                    <a:cxn ang="0">
                      <a:pos x="T8" y="T9"/>
                    </a:cxn>
                  </a:cxnLst>
                  <a:rect l="0" t="0" r="r" b="b"/>
                  <a:pathLst>
                    <a:path w="83" h="46">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64" name="Freeform 75">
                  <a:extLst>
                    <a:ext uri="{FF2B5EF4-FFF2-40B4-BE49-F238E27FC236}">
                      <a16:creationId xmlns:a16="http://schemas.microsoft.com/office/drawing/2014/main" id="{5AE1ED58-31AB-499D-912B-64719F055373}"/>
                    </a:ext>
                  </a:extLst>
                </p:cNvPr>
                <p:cNvSpPr/>
                <p:nvPr/>
              </p:nvSpPr>
              <p:spPr bwMode="auto">
                <a:xfrm>
                  <a:off x="5305426" y="1847851"/>
                  <a:ext cx="66675" cy="61913"/>
                </a:xfrm>
                <a:custGeom>
                  <a:avLst/>
                  <a:gdLst>
                    <a:gd name="T0" fmla="*/ 5 w 65"/>
                    <a:gd name="T1" fmla="*/ 12 h 59"/>
                    <a:gd name="T2" fmla="*/ 55 w 65"/>
                    <a:gd name="T3" fmla="*/ 55 h 59"/>
                    <a:gd name="T4" fmla="*/ 62 w 65"/>
                    <a:gd name="T5" fmla="*/ 49 h 59"/>
                    <a:gd name="T6" fmla="*/ 42 w 65"/>
                    <a:gd name="T7" fmla="*/ 23 h 59"/>
                    <a:gd name="T8" fmla="*/ 10 w 65"/>
                    <a:gd name="T9" fmla="*/ 4 h 59"/>
                    <a:gd name="T10" fmla="*/ 5 w 65"/>
                    <a:gd name="T11" fmla="*/ 12 h 59"/>
                  </a:gdLst>
                  <a:ahLst/>
                  <a:cxnLst>
                    <a:cxn ang="0">
                      <a:pos x="T0" y="T1"/>
                    </a:cxn>
                    <a:cxn ang="0">
                      <a:pos x="T2" y="T3"/>
                    </a:cxn>
                    <a:cxn ang="0">
                      <a:pos x="T4" y="T5"/>
                    </a:cxn>
                    <a:cxn ang="0">
                      <a:pos x="T6" y="T7"/>
                    </a:cxn>
                    <a:cxn ang="0">
                      <a:pos x="T8" y="T9"/>
                    </a:cxn>
                    <a:cxn ang="0">
                      <a:pos x="T10" y="T11"/>
                    </a:cxn>
                  </a:cxnLst>
                  <a:rect l="0" t="0" r="r" b="b"/>
                  <a:pathLst>
                    <a:path w="65" h="59">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65" name="Freeform 76">
                  <a:extLst>
                    <a:ext uri="{FF2B5EF4-FFF2-40B4-BE49-F238E27FC236}">
                      <a16:creationId xmlns:a16="http://schemas.microsoft.com/office/drawing/2014/main" id="{E4BC8788-DA37-45E0-913A-523517293439}"/>
                    </a:ext>
                  </a:extLst>
                </p:cNvPr>
                <p:cNvSpPr/>
                <p:nvPr/>
              </p:nvSpPr>
              <p:spPr bwMode="auto">
                <a:xfrm>
                  <a:off x="5380038" y="1765301"/>
                  <a:ext cx="30163" cy="87313"/>
                </a:xfrm>
                <a:custGeom>
                  <a:avLst/>
                  <a:gdLst>
                    <a:gd name="T0" fmla="*/ 10 w 28"/>
                    <a:gd name="T1" fmla="*/ 81 h 84"/>
                    <a:gd name="T2" fmla="*/ 27 w 28"/>
                    <a:gd name="T3" fmla="*/ 10 h 84"/>
                    <a:gd name="T4" fmla="*/ 17 w 28"/>
                    <a:gd name="T5" fmla="*/ 6 h 84"/>
                    <a:gd name="T6" fmla="*/ 4 w 28"/>
                    <a:gd name="T7" fmla="*/ 81 h 84"/>
                    <a:gd name="T8" fmla="*/ 10 w 28"/>
                    <a:gd name="T9" fmla="*/ 81 h 84"/>
                  </a:gdLst>
                  <a:ahLst/>
                  <a:cxnLst>
                    <a:cxn ang="0">
                      <a:pos x="T0" y="T1"/>
                    </a:cxn>
                    <a:cxn ang="0">
                      <a:pos x="T2" y="T3"/>
                    </a:cxn>
                    <a:cxn ang="0">
                      <a:pos x="T4" y="T5"/>
                    </a:cxn>
                    <a:cxn ang="0">
                      <a:pos x="T6" y="T7"/>
                    </a:cxn>
                    <a:cxn ang="0">
                      <a:pos x="T8" y="T9"/>
                    </a:cxn>
                  </a:cxnLst>
                  <a:rect l="0" t="0" r="r" b="b"/>
                  <a:pathLst>
                    <a:path w="28" h="84">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66" name="Freeform 77">
                  <a:extLst>
                    <a:ext uri="{FF2B5EF4-FFF2-40B4-BE49-F238E27FC236}">
                      <a16:creationId xmlns:a16="http://schemas.microsoft.com/office/drawing/2014/main" id="{292BD841-91F4-4976-9304-57E9FFA0B189}"/>
                    </a:ext>
                  </a:extLst>
                </p:cNvPr>
                <p:cNvSpPr/>
                <p:nvPr/>
              </p:nvSpPr>
              <p:spPr bwMode="auto">
                <a:xfrm>
                  <a:off x="5451476" y="1625601"/>
                  <a:ext cx="39688" cy="63500"/>
                </a:xfrm>
                <a:custGeom>
                  <a:avLst/>
                  <a:gdLst>
                    <a:gd name="T0" fmla="*/ 7 w 39"/>
                    <a:gd name="T1" fmla="*/ 58 h 62"/>
                    <a:gd name="T2" fmla="*/ 38 w 39"/>
                    <a:gd name="T3" fmla="*/ 7 h 62"/>
                    <a:gd name="T4" fmla="*/ 29 w 39"/>
                    <a:gd name="T5" fmla="*/ 3 h 62"/>
                    <a:gd name="T6" fmla="*/ 13 w 39"/>
                    <a:gd name="T7" fmla="*/ 25 h 62"/>
                    <a:gd name="T8" fmla="*/ 1 w 39"/>
                    <a:gd name="T9" fmla="*/ 56 h 62"/>
                    <a:gd name="T10" fmla="*/ 7 w 39"/>
                    <a:gd name="T11" fmla="*/ 58 h 62"/>
                  </a:gdLst>
                  <a:ahLst/>
                  <a:cxnLst>
                    <a:cxn ang="0">
                      <a:pos x="T0" y="T1"/>
                    </a:cxn>
                    <a:cxn ang="0">
                      <a:pos x="T2" y="T3"/>
                    </a:cxn>
                    <a:cxn ang="0">
                      <a:pos x="T4" y="T5"/>
                    </a:cxn>
                    <a:cxn ang="0">
                      <a:pos x="T6" y="T7"/>
                    </a:cxn>
                    <a:cxn ang="0">
                      <a:pos x="T8" y="T9"/>
                    </a:cxn>
                    <a:cxn ang="0">
                      <a:pos x="T10" y="T11"/>
                    </a:cxn>
                  </a:cxnLst>
                  <a:rect l="0" t="0" r="r" b="b"/>
                  <a:pathLst>
                    <a:path w="39" h="62">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67" name="Freeform 78">
                  <a:extLst>
                    <a:ext uri="{FF2B5EF4-FFF2-40B4-BE49-F238E27FC236}">
                      <a16:creationId xmlns:a16="http://schemas.microsoft.com/office/drawing/2014/main" id="{C901262C-0588-4A1E-B596-97D84BA9DCAB}"/>
                    </a:ext>
                  </a:extLst>
                </p:cNvPr>
                <p:cNvSpPr/>
                <p:nvPr/>
              </p:nvSpPr>
              <p:spPr bwMode="auto">
                <a:xfrm>
                  <a:off x="5540376" y="1449388"/>
                  <a:ext cx="88900" cy="112713"/>
                </a:xfrm>
                <a:custGeom>
                  <a:avLst/>
                  <a:gdLst>
                    <a:gd name="T0" fmla="*/ 8 w 86"/>
                    <a:gd name="T1" fmla="*/ 105 h 108"/>
                    <a:gd name="T2" fmla="*/ 81 w 86"/>
                    <a:gd name="T3" fmla="*/ 12 h 108"/>
                    <a:gd name="T4" fmla="*/ 75 w 86"/>
                    <a:gd name="T5" fmla="*/ 4 h 108"/>
                    <a:gd name="T6" fmla="*/ 1 w 86"/>
                    <a:gd name="T7" fmla="*/ 101 h 108"/>
                    <a:gd name="T8" fmla="*/ 8 w 86"/>
                    <a:gd name="T9" fmla="*/ 105 h 108"/>
                  </a:gdLst>
                  <a:ahLst/>
                  <a:cxnLst>
                    <a:cxn ang="0">
                      <a:pos x="T0" y="T1"/>
                    </a:cxn>
                    <a:cxn ang="0">
                      <a:pos x="T2" y="T3"/>
                    </a:cxn>
                    <a:cxn ang="0">
                      <a:pos x="T4" y="T5"/>
                    </a:cxn>
                    <a:cxn ang="0">
                      <a:pos x="T6" y="T7"/>
                    </a:cxn>
                    <a:cxn ang="0">
                      <a:pos x="T8" y="T9"/>
                    </a:cxn>
                  </a:cxnLst>
                  <a:rect l="0" t="0" r="r" b="b"/>
                  <a:pathLst>
                    <a:path w="86" h="108">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68" name="Freeform 79">
                  <a:extLst>
                    <a:ext uri="{FF2B5EF4-FFF2-40B4-BE49-F238E27FC236}">
                      <a16:creationId xmlns:a16="http://schemas.microsoft.com/office/drawing/2014/main" id="{05D4E101-40E9-4456-A0BE-2639CB8FEE0A}"/>
                    </a:ext>
                  </a:extLst>
                </p:cNvPr>
                <p:cNvSpPr/>
                <p:nvPr/>
              </p:nvSpPr>
              <p:spPr bwMode="auto">
                <a:xfrm>
                  <a:off x="5675313" y="1382713"/>
                  <a:ext cx="88900" cy="57150"/>
                </a:xfrm>
                <a:custGeom>
                  <a:avLst/>
                  <a:gdLst>
                    <a:gd name="T0" fmla="*/ 7 w 86"/>
                    <a:gd name="T1" fmla="*/ 53 h 55"/>
                    <a:gd name="T2" fmla="*/ 79 w 86"/>
                    <a:gd name="T3" fmla="*/ 13 h 55"/>
                    <a:gd name="T4" fmla="*/ 76 w 86"/>
                    <a:gd name="T5" fmla="*/ 2 h 55"/>
                    <a:gd name="T6" fmla="*/ 3 w 86"/>
                    <a:gd name="T7" fmla="*/ 48 h 55"/>
                    <a:gd name="T8" fmla="*/ 7 w 86"/>
                    <a:gd name="T9" fmla="*/ 53 h 55"/>
                  </a:gdLst>
                  <a:ahLst/>
                  <a:cxnLst>
                    <a:cxn ang="0">
                      <a:pos x="T0" y="T1"/>
                    </a:cxn>
                    <a:cxn ang="0">
                      <a:pos x="T2" y="T3"/>
                    </a:cxn>
                    <a:cxn ang="0">
                      <a:pos x="T4" y="T5"/>
                    </a:cxn>
                    <a:cxn ang="0">
                      <a:pos x="T6" y="T7"/>
                    </a:cxn>
                    <a:cxn ang="0">
                      <a:pos x="T8" y="T9"/>
                    </a:cxn>
                  </a:cxnLst>
                  <a:rect l="0" t="0" r="r" b="b"/>
                  <a:pathLst>
                    <a:path w="86" h="55">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69" name="Freeform 80">
                  <a:extLst>
                    <a:ext uri="{FF2B5EF4-FFF2-40B4-BE49-F238E27FC236}">
                      <a16:creationId xmlns:a16="http://schemas.microsoft.com/office/drawing/2014/main" id="{DE13FBF5-BC18-405E-8F17-A4DBF786C00F}"/>
                    </a:ext>
                  </a:extLst>
                </p:cNvPr>
                <p:cNvSpPr/>
                <p:nvPr/>
              </p:nvSpPr>
              <p:spPr bwMode="auto">
                <a:xfrm>
                  <a:off x="5895976" y="1304926"/>
                  <a:ext cx="57150" cy="28575"/>
                </a:xfrm>
                <a:custGeom>
                  <a:avLst/>
                  <a:gdLst>
                    <a:gd name="T0" fmla="*/ 4 w 56"/>
                    <a:gd name="T1" fmla="*/ 26 h 27"/>
                    <a:gd name="T2" fmla="*/ 55 w 56"/>
                    <a:gd name="T3" fmla="*/ 4 h 27"/>
                    <a:gd name="T4" fmla="*/ 53 w 56"/>
                    <a:gd name="T5" fmla="*/ 2 h 27"/>
                    <a:gd name="T6" fmla="*/ 2 w 56"/>
                    <a:gd name="T7" fmla="*/ 23 h 27"/>
                    <a:gd name="T8" fmla="*/ 4 w 56"/>
                    <a:gd name="T9" fmla="*/ 26 h 27"/>
                  </a:gdLst>
                  <a:ahLst/>
                  <a:cxnLst>
                    <a:cxn ang="0">
                      <a:pos x="T0" y="T1"/>
                    </a:cxn>
                    <a:cxn ang="0">
                      <a:pos x="T2" y="T3"/>
                    </a:cxn>
                    <a:cxn ang="0">
                      <a:pos x="T4" y="T5"/>
                    </a:cxn>
                    <a:cxn ang="0">
                      <a:pos x="T6" y="T7"/>
                    </a:cxn>
                    <a:cxn ang="0">
                      <a:pos x="T8" y="T9"/>
                    </a:cxn>
                  </a:cxnLst>
                  <a:rect l="0" t="0" r="r" b="b"/>
                  <a:pathLst>
                    <a:path w="56" h="27">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70" name="Freeform 81">
                  <a:extLst>
                    <a:ext uri="{FF2B5EF4-FFF2-40B4-BE49-F238E27FC236}">
                      <a16:creationId xmlns:a16="http://schemas.microsoft.com/office/drawing/2014/main" id="{E3DD1305-97BC-4255-BDE6-446C5DF8FF69}"/>
                    </a:ext>
                  </a:extLst>
                </p:cNvPr>
                <p:cNvSpPr/>
                <p:nvPr/>
              </p:nvSpPr>
              <p:spPr bwMode="auto">
                <a:xfrm>
                  <a:off x="6059488" y="1247776"/>
                  <a:ext cx="125413" cy="41275"/>
                </a:xfrm>
                <a:custGeom>
                  <a:avLst/>
                  <a:gdLst>
                    <a:gd name="T0" fmla="*/ 6 w 121"/>
                    <a:gd name="T1" fmla="*/ 38 h 40"/>
                    <a:gd name="T2" fmla="*/ 115 w 121"/>
                    <a:gd name="T3" fmla="*/ 13 h 40"/>
                    <a:gd name="T4" fmla="*/ 113 w 121"/>
                    <a:gd name="T5" fmla="*/ 0 h 40"/>
                    <a:gd name="T6" fmla="*/ 3 w 121"/>
                    <a:gd name="T7" fmla="*/ 34 h 40"/>
                    <a:gd name="T8" fmla="*/ 6 w 121"/>
                    <a:gd name="T9" fmla="*/ 38 h 40"/>
                  </a:gdLst>
                  <a:ahLst/>
                  <a:cxnLst>
                    <a:cxn ang="0">
                      <a:pos x="T0" y="T1"/>
                    </a:cxn>
                    <a:cxn ang="0">
                      <a:pos x="T2" y="T3"/>
                    </a:cxn>
                    <a:cxn ang="0">
                      <a:pos x="T4" y="T5"/>
                    </a:cxn>
                    <a:cxn ang="0">
                      <a:pos x="T6" y="T7"/>
                    </a:cxn>
                    <a:cxn ang="0">
                      <a:pos x="T8" y="T9"/>
                    </a:cxn>
                  </a:cxnLst>
                  <a:rect l="0" t="0" r="r" b="b"/>
                  <a:pathLst>
                    <a:path w="121" h="40">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71" name="Freeform 82">
                  <a:extLst>
                    <a:ext uri="{FF2B5EF4-FFF2-40B4-BE49-F238E27FC236}">
                      <a16:creationId xmlns:a16="http://schemas.microsoft.com/office/drawing/2014/main" id="{2EC3E49D-D745-4A4E-ADF2-CEB0706B21BC}"/>
                    </a:ext>
                  </a:extLst>
                </p:cNvPr>
                <p:cNvSpPr/>
                <p:nvPr/>
              </p:nvSpPr>
              <p:spPr bwMode="auto">
                <a:xfrm>
                  <a:off x="6319838" y="1225551"/>
                  <a:ext cx="120650" cy="30163"/>
                </a:xfrm>
                <a:custGeom>
                  <a:avLst/>
                  <a:gdLst>
                    <a:gd name="T0" fmla="*/ 8 w 116"/>
                    <a:gd name="T1" fmla="*/ 25 h 28"/>
                    <a:gd name="T2" fmla="*/ 108 w 116"/>
                    <a:gd name="T3" fmla="*/ 27 h 28"/>
                    <a:gd name="T4" fmla="*/ 110 w 116"/>
                    <a:gd name="T5" fmla="*/ 15 h 28"/>
                    <a:gd name="T6" fmla="*/ 4 w 116"/>
                    <a:gd name="T7" fmla="*/ 17 h 28"/>
                    <a:gd name="T8" fmla="*/ 8 w 116"/>
                    <a:gd name="T9" fmla="*/ 25 h 28"/>
                  </a:gdLst>
                  <a:ahLst/>
                  <a:cxnLst>
                    <a:cxn ang="0">
                      <a:pos x="T0" y="T1"/>
                    </a:cxn>
                    <a:cxn ang="0">
                      <a:pos x="T2" y="T3"/>
                    </a:cxn>
                    <a:cxn ang="0">
                      <a:pos x="T4" y="T5"/>
                    </a:cxn>
                    <a:cxn ang="0">
                      <a:pos x="T6" y="T7"/>
                    </a:cxn>
                    <a:cxn ang="0">
                      <a:pos x="T8" y="T9"/>
                    </a:cxn>
                  </a:cxnLst>
                  <a:rect l="0" t="0" r="r" b="b"/>
                  <a:pathLst>
                    <a:path w="116" h="28">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72" name="Freeform 83">
                  <a:extLst>
                    <a:ext uri="{FF2B5EF4-FFF2-40B4-BE49-F238E27FC236}">
                      <a16:creationId xmlns:a16="http://schemas.microsoft.com/office/drawing/2014/main" id="{9067AD63-9FE1-45FF-B4F6-F3F5A0E8950F}"/>
                    </a:ext>
                  </a:extLst>
                </p:cNvPr>
                <p:cNvSpPr/>
                <p:nvPr/>
              </p:nvSpPr>
              <p:spPr bwMode="auto">
                <a:xfrm>
                  <a:off x="6584951" y="1241426"/>
                  <a:ext cx="109538" cy="19050"/>
                </a:xfrm>
                <a:custGeom>
                  <a:avLst/>
                  <a:gdLst>
                    <a:gd name="T0" fmla="*/ 5 w 106"/>
                    <a:gd name="T1" fmla="*/ 9 h 18"/>
                    <a:gd name="T2" fmla="*/ 98 w 106"/>
                    <a:gd name="T3" fmla="*/ 17 h 18"/>
                    <a:gd name="T4" fmla="*/ 100 w 106"/>
                    <a:gd name="T5" fmla="*/ 9 h 18"/>
                    <a:gd name="T6" fmla="*/ 5 w 106"/>
                    <a:gd name="T7" fmla="*/ 2 h 18"/>
                    <a:gd name="T8" fmla="*/ 5 w 106"/>
                    <a:gd name="T9" fmla="*/ 9 h 18"/>
                  </a:gdLst>
                  <a:ahLst/>
                  <a:cxnLst>
                    <a:cxn ang="0">
                      <a:pos x="T0" y="T1"/>
                    </a:cxn>
                    <a:cxn ang="0">
                      <a:pos x="T2" y="T3"/>
                    </a:cxn>
                    <a:cxn ang="0">
                      <a:pos x="T4" y="T5"/>
                    </a:cxn>
                    <a:cxn ang="0">
                      <a:pos x="T6" y="T7"/>
                    </a:cxn>
                    <a:cxn ang="0">
                      <a:pos x="T8" y="T9"/>
                    </a:cxn>
                  </a:cxnLst>
                  <a:rect l="0" t="0" r="r" b="b"/>
                  <a:pathLst>
                    <a:path w="106" h="18">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73" name="Freeform 84">
                  <a:extLst>
                    <a:ext uri="{FF2B5EF4-FFF2-40B4-BE49-F238E27FC236}">
                      <a16:creationId xmlns:a16="http://schemas.microsoft.com/office/drawing/2014/main" id="{A5AE5163-A5E5-4E16-8951-2F9C9CFB24DE}"/>
                    </a:ext>
                  </a:extLst>
                </p:cNvPr>
                <p:cNvSpPr/>
                <p:nvPr/>
              </p:nvSpPr>
              <p:spPr bwMode="auto">
                <a:xfrm>
                  <a:off x="6799263" y="1285876"/>
                  <a:ext cx="117475" cy="47625"/>
                </a:xfrm>
                <a:custGeom>
                  <a:avLst/>
                  <a:gdLst>
                    <a:gd name="T0" fmla="*/ 5 w 112"/>
                    <a:gd name="T1" fmla="*/ 11 h 45"/>
                    <a:gd name="T2" fmla="*/ 100 w 112"/>
                    <a:gd name="T3" fmla="*/ 42 h 45"/>
                    <a:gd name="T4" fmla="*/ 105 w 112"/>
                    <a:gd name="T5" fmla="*/ 29 h 45"/>
                    <a:gd name="T6" fmla="*/ 8 w 112"/>
                    <a:gd name="T7" fmla="*/ 1 h 45"/>
                    <a:gd name="T8" fmla="*/ 5 w 112"/>
                    <a:gd name="T9" fmla="*/ 11 h 45"/>
                  </a:gdLst>
                  <a:ahLst/>
                  <a:cxnLst>
                    <a:cxn ang="0">
                      <a:pos x="T0" y="T1"/>
                    </a:cxn>
                    <a:cxn ang="0">
                      <a:pos x="T2" y="T3"/>
                    </a:cxn>
                    <a:cxn ang="0">
                      <a:pos x="T4" y="T5"/>
                    </a:cxn>
                    <a:cxn ang="0">
                      <a:pos x="T6" y="T7"/>
                    </a:cxn>
                    <a:cxn ang="0">
                      <a:pos x="T8" y="T9"/>
                    </a:cxn>
                  </a:cxnLst>
                  <a:rect l="0" t="0" r="r" b="b"/>
                  <a:pathLst>
                    <a:path w="112" h="45">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74" name="Freeform 85">
                  <a:extLst>
                    <a:ext uri="{FF2B5EF4-FFF2-40B4-BE49-F238E27FC236}">
                      <a16:creationId xmlns:a16="http://schemas.microsoft.com/office/drawing/2014/main" id="{37664C87-A1C8-4FCF-8D9D-6D4C9FAE7CF2}"/>
                    </a:ext>
                  </a:extLst>
                </p:cNvPr>
                <p:cNvSpPr/>
                <p:nvPr/>
              </p:nvSpPr>
              <p:spPr bwMode="auto">
                <a:xfrm>
                  <a:off x="6962776" y="1343026"/>
                  <a:ext cx="122238" cy="44450"/>
                </a:xfrm>
                <a:custGeom>
                  <a:avLst/>
                  <a:gdLst>
                    <a:gd name="T0" fmla="*/ 3 w 117"/>
                    <a:gd name="T1" fmla="*/ 4 h 43"/>
                    <a:gd name="T2" fmla="*/ 109 w 117"/>
                    <a:gd name="T3" fmla="*/ 41 h 43"/>
                    <a:gd name="T4" fmla="*/ 113 w 117"/>
                    <a:gd name="T5" fmla="*/ 35 h 43"/>
                    <a:gd name="T6" fmla="*/ 3 w 117"/>
                    <a:gd name="T7" fmla="*/ 0 h 43"/>
                    <a:gd name="T8" fmla="*/ 3 w 117"/>
                    <a:gd name="T9" fmla="*/ 4 h 43"/>
                  </a:gdLst>
                  <a:ahLst/>
                  <a:cxnLst>
                    <a:cxn ang="0">
                      <a:pos x="T0" y="T1"/>
                    </a:cxn>
                    <a:cxn ang="0">
                      <a:pos x="T2" y="T3"/>
                    </a:cxn>
                    <a:cxn ang="0">
                      <a:pos x="T4" y="T5"/>
                    </a:cxn>
                    <a:cxn ang="0">
                      <a:pos x="T6" y="T7"/>
                    </a:cxn>
                    <a:cxn ang="0">
                      <a:pos x="T8" y="T9"/>
                    </a:cxn>
                  </a:cxnLst>
                  <a:rect l="0" t="0" r="r" b="b"/>
                  <a:pathLst>
                    <a:path w="117" h="43">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75" name="Freeform 86">
                  <a:extLst>
                    <a:ext uri="{FF2B5EF4-FFF2-40B4-BE49-F238E27FC236}">
                      <a16:creationId xmlns:a16="http://schemas.microsoft.com/office/drawing/2014/main" id="{C7F1E160-5F61-4442-9892-50373262822F}"/>
                    </a:ext>
                  </a:extLst>
                </p:cNvPr>
                <p:cNvSpPr/>
                <p:nvPr/>
              </p:nvSpPr>
              <p:spPr bwMode="auto">
                <a:xfrm>
                  <a:off x="7148513" y="1409701"/>
                  <a:ext cx="104775" cy="49213"/>
                </a:xfrm>
                <a:custGeom>
                  <a:avLst/>
                  <a:gdLst>
                    <a:gd name="T0" fmla="*/ 3 w 101"/>
                    <a:gd name="T1" fmla="*/ 6 h 47"/>
                    <a:gd name="T2" fmla="*/ 90 w 101"/>
                    <a:gd name="T3" fmla="*/ 45 h 47"/>
                    <a:gd name="T4" fmla="*/ 96 w 101"/>
                    <a:gd name="T5" fmla="*/ 35 h 47"/>
                    <a:gd name="T6" fmla="*/ 4 w 101"/>
                    <a:gd name="T7" fmla="*/ 0 h 47"/>
                    <a:gd name="T8" fmla="*/ 3 w 101"/>
                    <a:gd name="T9" fmla="*/ 6 h 47"/>
                  </a:gdLst>
                  <a:ahLst/>
                  <a:cxnLst>
                    <a:cxn ang="0">
                      <a:pos x="T0" y="T1"/>
                    </a:cxn>
                    <a:cxn ang="0">
                      <a:pos x="T2" y="T3"/>
                    </a:cxn>
                    <a:cxn ang="0">
                      <a:pos x="T4" y="T5"/>
                    </a:cxn>
                    <a:cxn ang="0">
                      <a:pos x="T6" y="T7"/>
                    </a:cxn>
                    <a:cxn ang="0">
                      <a:pos x="T8" y="T9"/>
                    </a:cxn>
                  </a:cxnLst>
                  <a:rect l="0" t="0" r="r" b="b"/>
                  <a:pathLst>
                    <a:path w="101" h="47">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76" name="Freeform 87">
                  <a:extLst>
                    <a:ext uri="{FF2B5EF4-FFF2-40B4-BE49-F238E27FC236}">
                      <a16:creationId xmlns:a16="http://schemas.microsoft.com/office/drawing/2014/main" id="{1EB0A960-BA1C-4C1D-890F-C764EE3EA401}"/>
                    </a:ext>
                  </a:extLst>
                </p:cNvPr>
                <p:cNvSpPr/>
                <p:nvPr/>
              </p:nvSpPr>
              <p:spPr bwMode="auto">
                <a:xfrm>
                  <a:off x="7273926" y="1504951"/>
                  <a:ext cx="114300" cy="74613"/>
                </a:xfrm>
                <a:custGeom>
                  <a:avLst/>
                  <a:gdLst>
                    <a:gd name="T0" fmla="*/ 6 w 110"/>
                    <a:gd name="T1" fmla="*/ 10 h 71"/>
                    <a:gd name="T2" fmla="*/ 55 w 110"/>
                    <a:gd name="T3" fmla="*/ 40 h 71"/>
                    <a:gd name="T4" fmla="*/ 99 w 110"/>
                    <a:gd name="T5" fmla="*/ 67 h 71"/>
                    <a:gd name="T6" fmla="*/ 104 w 110"/>
                    <a:gd name="T7" fmla="*/ 58 h 71"/>
                    <a:gd name="T8" fmla="*/ 9 w 110"/>
                    <a:gd name="T9" fmla="*/ 0 h 71"/>
                    <a:gd name="T10" fmla="*/ 6 w 110"/>
                    <a:gd name="T11" fmla="*/ 10 h 71"/>
                  </a:gdLst>
                  <a:ahLst/>
                  <a:cxnLst>
                    <a:cxn ang="0">
                      <a:pos x="T0" y="T1"/>
                    </a:cxn>
                    <a:cxn ang="0">
                      <a:pos x="T2" y="T3"/>
                    </a:cxn>
                    <a:cxn ang="0">
                      <a:pos x="T4" y="T5"/>
                    </a:cxn>
                    <a:cxn ang="0">
                      <a:pos x="T6" y="T7"/>
                    </a:cxn>
                    <a:cxn ang="0">
                      <a:pos x="T8" y="T9"/>
                    </a:cxn>
                    <a:cxn ang="0">
                      <a:pos x="T10" y="T11"/>
                    </a:cxn>
                  </a:cxnLst>
                  <a:rect l="0" t="0" r="r" b="b"/>
                  <a:pathLst>
                    <a:path w="110" h="71">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77" name="Freeform 88">
                  <a:extLst>
                    <a:ext uri="{FF2B5EF4-FFF2-40B4-BE49-F238E27FC236}">
                      <a16:creationId xmlns:a16="http://schemas.microsoft.com/office/drawing/2014/main" id="{3A4FAFBF-0FA1-427F-AEE1-EB6600AA6608}"/>
                    </a:ext>
                  </a:extLst>
                </p:cNvPr>
                <p:cNvSpPr/>
                <p:nvPr/>
              </p:nvSpPr>
              <p:spPr bwMode="auto">
                <a:xfrm>
                  <a:off x="7424738" y="1631951"/>
                  <a:ext cx="88900" cy="96838"/>
                </a:xfrm>
                <a:custGeom>
                  <a:avLst/>
                  <a:gdLst>
                    <a:gd name="T0" fmla="*/ 3 w 85"/>
                    <a:gd name="T1" fmla="*/ 9 h 93"/>
                    <a:gd name="T2" fmla="*/ 75 w 85"/>
                    <a:gd name="T3" fmla="*/ 89 h 93"/>
                    <a:gd name="T4" fmla="*/ 83 w 85"/>
                    <a:gd name="T5" fmla="*/ 83 h 93"/>
                    <a:gd name="T6" fmla="*/ 8 w 85"/>
                    <a:gd name="T7" fmla="*/ 2 h 93"/>
                    <a:gd name="T8" fmla="*/ 3 w 85"/>
                    <a:gd name="T9" fmla="*/ 9 h 93"/>
                  </a:gdLst>
                  <a:ahLst/>
                  <a:cxnLst>
                    <a:cxn ang="0">
                      <a:pos x="T0" y="T1"/>
                    </a:cxn>
                    <a:cxn ang="0">
                      <a:pos x="T2" y="T3"/>
                    </a:cxn>
                    <a:cxn ang="0">
                      <a:pos x="T4" y="T5"/>
                    </a:cxn>
                    <a:cxn ang="0">
                      <a:pos x="T6" y="T7"/>
                    </a:cxn>
                    <a:cxn ang="0">
                      <a:pos x="T8" y="T9"/>
                    </a:cxn>
                  </a:cxnLst>
                  <a:rect l="0" t="0" r="r" b="b"/>
                  <a:pathLst>
                    <a:path w="85" h="93">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78" name="Freeform 89">
                  <a:extLst>
                    <a:ext uri="{FF2B5EF4-FFF2-40B4-BE49-F238E27FC236}">
                      <a16:creationId xmlns:a16="http://schemas.microsoft.com/office/drawing/2014/main" id="{A4218112-1899-43D3-A7AD-63AFD784958A}"/>
                    </a:ext>
                  </a:extLst>
                </p:cNvPr>
                <p:cNvSpPr/>
                <p:nvPr/>
              </p:nvSpPr>
              <p:spPr bwMode="auto">
                <a:xfrm>
                  <a:off x="7540626" y="1792288"/>
                  <a:ext cx="53975" cy="84138"/>
                </a:xfrm>
                <a:custGeom>
                  <a:avLst/>
                  <a:gdLst>
                    <a:gd name="T0" fmla="*/ 2 w 52"/>
                    <a:gd name="T1" fmla="*/ 4 h 81"/>
                    <a:gd name="T2" fmla="*/ 22 w 52"/>
                    <a:gd name="T3" fmla="*/ 44 h 81"/>
                    <a:gd name="T4" fmla="*/ 45 w 52"/>
                    <a:gd name="T5" fmla="*/ 78 h 81"/>
                    <a:gd name="T6" fmla="*/ 50 w 52"/>
                    <a:gd name="T7" fmla="*/ 74 h 81"/>
                    <a:gd name="T8" fmla="*/ 32 w 52"/>
                    <a:gd name="T9" fmla="*/ 39 h 81"/>
                    <a:gd name="T10" fmla="*/ 6 w 52"/>
                    <a:gd name="T11" fmla="*/ 2 h 81"/>
                    <a:gd name="T12" fmla="*/ 2 w 52"/>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52" h="81">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79" name="Freeform 90">
                  <a:extLst>
                    <a:ext uri="{FF2B5EF4-FFF2-40B4-BE49-F238E27FC236}">
                      <a16:creationId xmlns:a16="http://schemas.microsoft.com/office/drawing/2014/main" id="{865A468A-2843-4A3B-931B-BB1747550F10}"/>
                    </a:ext>
                  </a:extLst>
                </p:cNvPr>
                <p:cNvSpPr/>
                <p:nvPr/>
              </p:nvSpPr>
              <p:spPr bwMode="auto">
                <a:xfrm>
                  <a:off x="7627938" y="1963738"/>
                  <a:ext cx="57150" cy="109538"/>
                </a:xfrm>
                <a:custGeom>
                  <a:avLst/>
                  <a:gdLst>
                    <a:gd name="T0" fmla="*/ 2 w 55"/>
                    <a:gd name="T1" fmla="*/ 6 h 106"/>
                    <a:gd name="T2" fmla="*/ 45 w 55"/>
                    <a:gd name="T3" fmla="*/ 102 h 106"/>
                    <a:gd name="T4" fmla="*/ 53 w 55"/>
                    <a:gd name="T5" fmla="*/ 98 h 106"/>
                    <a:gd name="T6" fmla="*/ 9 w 55"/>
                    <a:gd name="T7" fmla="*/ 3 h 106"/>
                    <a:gd name="T8" fmla="*/ 2 w 55"/>
                    <a:gd name="T9" fmla="*/ 6 h 106"/>
                  </a:gdLst>
                  <a:ahLst/>
                  <a:cxnLst>
                    <a:cxn ang="0">
                      <a:pos x="T0" y="T1"/>
                    </a:cxn>
                    <a:cxn ang="0">
                      <a:pos x="T2" y="T3"/>
                    </a:cxn>
                    <a:cxn ang="0">
                      <a:pos x="T4" y="T5"/>
                    </a:cxn>
                    <a:cxn ang="0">
                      <a:pos x="T6" y="T7"/>
                    </a:cxn>
                    <a:cxn ang="0">
                      <a:pos x="T8" y="T9"/>
                    </a:cxn>
                  </a:cxnLst>
                  <a:rect l="0" t="0" r="r" b="b"/>
                  <a:pathLst>
                    <a:path w="55" h="106">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80" name="Freeform 91">
                  <a:extLst>
                    <a:ext uri="{FF2B5EF4-FFF2-40B4-BE49-F238E27FC236}">
                      <a16:creationId xmlns:a16="http://schemas.microsoft.com/office/drawing/2014/main" id="{E06CDF03-C7E7-4A6D-9CAE-C15A9C396098}"/>
                    </a:ext>
                  </a:extLst>
                </p:cNvPr>
                <p:cNvSpPr/>
                <p:nvPr/>
              </p:nvSpPr>
              <p:spPr bwMode="auto">
                <a:xfrm>
                  <a:off x="7700963" y="2119313"/>
                  <a:ext cx="49213" cy="73025"/>
                </a:xfrm>
                <a:custGeom>
                  <a:avLst/>
                  <a:gdLst>
                    <a:gd name="T0" fmla="*/ 2 w 47"/>
                    <a:gd name="T1" fmla="*/ 9 h 70"/>
                    <a:gd name="T2" fmla="*/ 32 w 47"/>
                    <a:gd name="T3" fmla="*/ 63 h 70"/>
                    <a:gd name="T4" fmla="*/ 43 w 47"/>
                    <a:gd name="T5" fmla="*/ 54 h 70"/>
                    <a:gd name="T6" fmla="*/ 13 w 47"/>
                    <a:gd name="T7" fmla="*/ 4 h 70"/>
                    <a:gd name="T8" fmla="*/ 2 w 47"/>
                    <a:gd name="T9" fmla="*/ 9 h 70"/>
                  </a:gdLst>
                  <a:ahLst/>
                  <a:cxnLst>
                    <a:cxn ang="0">
                      <a:pos x="T0" y="T1"/>
                    </a:cxn>
                    <a:cxn ang="0">
                      <a:pos x="T2" y="T3"/>
                    </a:cxn>
                    <a:cxn ang="0">
                      <a:pos x="T4" y="T5"/>
                    </a:cxn>
                    <a:cxn ang="0">
                      <a:pos x="T6" y="T7"/>
                    </a:cxn>
                    <a:cxn ang="0">
                      <a:pos x="T8" y="T9"/>
                    </a:cxn>
                  </a:cxnLst>
                  <a:rect l="0" t="0" r="r" b="b"/>
                  <a:pathLst>
                    <a:path w="47" h="70">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81" name="Freeform 92">
                  <a:extLst>
                    <a:ext uri="{FF2B5EF4-FFF2-40B4-BE49-F238E27FC236}">
                      <a16:creationId xmlns:a16="http://schemas.microsoft.com/office/drawing/2014/main" id="{DEC50B77-B197-4214-B83E-B06FC9BF8CE4}"/>
                    </a:ext>
                  </a:extLst>
                </p:cNvPr>
                <p:cNvSpPr/>
                <p:nvPr/>
              </p:nvSpPr>
              <p:spPr bwMode="auto">
                <a:xfrm>
                  <a:off x="8164513" y="3827463"/>
                  <a:ext cx="123825" cy="60325"/>
                </a:xfrm>
                <a:custGeom>
                  <a:avLst/>
                  <a:gdLst>
                    <a:gd name="T0" fmla="*/ 1 w 118"/>
                    <a:gd name="T1" fmla="*/ 59 h 59"/>
                    <a:gd name="T2" fmla="*/ 115 w 118"/>
                    <a:gd name="T3" fmla="*/ 6 h 59"/>
                    <a:gd name="T4" fmla="*/ 112 w 118"/>
                    <a:gd name="T5" fmla="*/ 0 h 59"/>
                    <a:gd name="T6" fmla="*/ 0 w 118"/>
                    <a:gd name="T7" fmla="*/ 58 h 59"/>
                    <a:gd name="T8" fmla="*/ 1 w 118"/>
                    <a:gd name="T9" fmla="*/ 59 h 59"/>
                  </a:gdLst>
                  <a:ahLst/>
                  <a:cxnLst>
                    <a:cxn ang="0">
                      <a:pos x="T0" y="T1"/>
                    </a:cxn>
                    <a:cxn ang="0">
                      <a:pos x="T2" y="T3"/>
                    </a:cxn>
                    <a:cxn ang="0">
                      <a:pos x="T4" y="T5"/>
                    </a:cxn>
                    <a:cxn ang="0">
                      <a:pos x="T6" y="T7"/>
                    </a:cxn>
                    <a:cxn ang="0">
                      <a:pos x="T8" y="T9"/>
                    </a:cxn>
                  </a:cxnLst>
                  <a:rect l="0" t="0" r="r" b="b"/>
                  <a:pathLst>
                    <a:path w="118" h="59">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grpSp>
        </p:grpSp>
        <p:sp>
          <p:nvSpPr>
            <p:cNvPr id="292" name="文本框 49">
              <a:extLst>
                <a:ext uri="{FF2B5EF4-FFF2-40B4-BE49-F238E27FC236}">
                  <a16:creationId xmlns:a16="http://schemas.microsoft.com/office/drawing/2014/main" id="{908D7781-4F76-4682-8ABC-2641BD92AB60}"/>
                </a:ext>
              </a:extLst>
            </p:cNvPr>
            <p:cNvSpPr txBox="1">
              <a:spLocks noChangeArrowheads="1"/>
            </p:cNvSpPr>
            <p:nvPr/>
          </p:nvSpPr>
          <p:spPr bwMode="auto">
            <a:xfrm>
              <a:off x="1342483" y="4428041"/>
              <a:ext cx="1423658" cy="10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lvl="0" algn="ctr">
                <a:defRPr sz="8000">
                  <a:solidFill>
                    <a:srgbClr val="595959"/>
                  </a:solidFill>
                  <a:latin typeface="方正静蕾简体"/>
                  <a:ea typeface="方正静蕾简体"/>
                  <a:cs typeface="+mn-ea"/>
                </a:defRPr>
              </a:lvl1pPr>
            </a:lstStyle>
            <a:p>
              <a:r>
                <a:rPr lang="en-US" altLang="zh-CN" sz="3600" dirty="0">
                  <a:sym typeface="+mn-lt"/>
                </a:rPr>
                <a:t>01</a:t>
              </a:r>
              <a:endParaRPr lang="zh-CN" altLang="en-US" sz="3600" dirty="0">
                <a:sym typeface="+mn-lt"/>
              </a:endParaRPr>
            </a:p>
          </p:txBody>
        </p:sp>
      </p:grpSp>
      <p:sp>
        <p:nvSpPr>
          <p:cNvPr id="382" name="文本框 7">
            <a:extLst>
              <a:ext uri="{FF2B5EF4-FFF2-40B4-BE49-F238E27FC236}">
                <a16:creationId xmlns:a16="http://schemas.microsoft.com/office/drawing/2014/main" id="{1C06CC3E-91A4-4236-A587-8011205BFA2A}"/>
              </a:ext>
            </a:extLst>
          </p:cNvPr>
          <p:cNvSpPr txBox="1">
            <a:spLocks noChangeArrowheads="1"/>
          </p:cNvSpPr>
          <p:nvPr/>
        </p:nvSpPr>
        <p:spPr bwMode="auto">
          <a:xfrm>
            <a:off x="3355348" y="2752099"/>
            <a:ext cx="2603459"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200" b="1" dirty="0">
                <a:solidFill>
                  <a:srgbClr val="595959"/>
                </a:solidFill>
                <a:latin typeface="方正静蕾简体" panose="02000000000000000000" pitchFamily="2" charset="-122"/>
                <a:ea typeface="方正静蕾简体" panose="02000000000000000000" pitchFamily="2" charset="-122"/>
              </a:rPr>
              <a:t>由于外部环境存在大量的干扰噪声，故导致采集的数据可能不是真实的，因此我们在多传感器数据融合系统中加入数据预处理部分，将这些不同种类传感器进行同质化处理，采用标准化的方法对数据进行归一化处理。并提出隶属度矩阵。</a:t>
            </a:r>
            <a:endParaRPr lang="en-US" altLang="zh-CN" sz="1200" b="1" dirty="0">
              <a:solidFill>
                <a:srgbClr val="595959"/>
              </a:solidFill>
              <a:latin typeface="方正静蕾简体" panose="02000000000000000000" pitchFamily="2" charset="-122"/>
              <a:ea typeface="方正静蕾简体" panose="02000000000000000000" pitchFamily="2" charset="-122"/>
            </a:endParaRPr>
          </a:p>
        </p:txBody>
      </p:sp>
      <p:grpSp>
        <p:nvGrpSpPr>
          <p:cNvPr id="383" name="组合 382">
            <a:extLst>
              <a:ext uri="{FF2B5EF4-FFF2-40B4-BE49-F238E27FC236}">
                <a16:creationId xmlns:a16="http://schemas.microsoft.com/office/drawing/2014/main" id="{CA502A53-9274-4FEE-B5A3-F427B09E5B4B}"/>
              </a:ext>
            </a:extLst>
          </p:cNvPr>
          <p:cNvGrpSpPr/>
          <p:nvPr/>
        </p:nvGrpSpPr>
        <p:grpSpPr>
          <a:xfrm>
            <a:off x="3768597" y="1517504"/>
            <a:ext cx="1531126" cy="1126528"/>
            <a:chOff x="1060192" y="4064482"/>
            <a:chExt cx="2195954" cy="1643551"/>
          </a:xfrm>
        </p:grpSpPr>
        <p:grpSp>
          <p:nvGrpSpPr>
            <p:cNvPr id="384" name="组合 383">
              <a:extLst>
                <a:ext uri="{FF2B5EF4-FFF2-40B4-BE49-F238E27FC236}">
                  <a16:creationId xmlns:a16="http://schemas.microsoft.com/office/drawing/2014/main" id="{EBB3D2FF-CFA4-4A0F-9282-68395448E836}"/>
                </a:ext>
              </a:extLst>
            </p:cNvPr>
            <p:cNvGrpSpPr/>
            <p:nvPr/>
          </p:nvGrpSpPr>
          <p:grpSpPr>
            <a:xfrm rot="20550789">
              <a:off x="1060192" y="4064482"/>
              <a:ext cx="2195954" cy="1643551"/>
              <a:chOff x="3246438" y="1068388"/>
              <a:chExt cx="5711825" cy="4678363"/>
            </a:xfrm>
            <a:solidFill>
              <a:schemeClr val="tx1">
                <a:lumMod val="65000"/>
                <a:lumOff val="35000"/>
              </a:schemeClr>
            </a:solidFill>
          </p:grpSpPr>
          <p:sp>
            <p:nvSpPr>
              <p:cNvPr id="386" name="Freeform 5">
                <a:extLst>
                  <a:ext uri="{FF2B5EF4-FFF2-40B4-BE49-F238E27FC236}">
                    <a16:creationId xmlns:a16="http://schemas.microsoft.com/office/drawing/2014/main" id="{FF49DFF6-85EA-4D8F-BD9C-82F5CCFE99FB}"/>
                  </a:ext>
                </a:extLst>
              </p:cNvPr>
              <p:cNvSpPr/>
              <p:nvPr/>
            </p:nvSpPr>
            <p:spPr bwMode="auto">
              <a:xfrm>
                <a:off x="3251201" y="3335338"/>
                <a:ext cx="1773238" cy="1609725"/>
              </a:xfrm>
              <a:custGeom>
                <a:avLst/>
                <a:gdLst>
                  <a:gd name="T0" fmla="*/ 1697 w 1708"/>
                  <a:gd name="T1" fmla="*/ 1365 h 1551"/>
                  <a:gd name="T2" fmla="*/ 1422 w 1708"/>
                  <a:gd name="T3" fmla="*/ 1470 h 1551"/>
                  <a:gd name="T4" fmla="*/ 1072 w 1708"/>
                  <a:gd name="T5" fmla="*/ 1471 h 1551"/>
                  <a:gd name="T6" fmla="*/ 478 w 1708"/>
                  <a:gd name="T7" fmla="*/ 1262 h 1551"/>
                  <a:gd name="T8" fmla="*/ 166 w 1708"/>
                  <a:gd name="T9" fmla="*/ 672 h 1551"/>
                  <a:gd name="T10" fmla="*/ 422 w 1708"/>
                  <a:gd name="T11" fmla="*/ 54 h 1551"/>
                  <a:gd name="T12" fmla="*/ 393 w 1708"/>
                  <a:gd name="T13" fmla="*/ 16 h 1551"/>
                  <a:gd name="T14" fmla="*/ 349 w 1708"/>
                  <a:gd name="T15" fmla="*/ 1214 h 1551"/>
                  <a:gd name="T16" fmla="*/ 906 w 1708"/>
                  <a:gd name="T17" fmla="*/ 1500 h 1551"/>
                  <a:gd name="T18" fmla="*/ 1579 w 1708"/>
                  <a:gd name="T19" fmla="*/ 1467 h 1551"/>
                  <a:gd name="T20" fmla="*/ 1704 w 1708"/>
                  <a:gd name="T21" fmla="*/ 1373 h 1551"/>
                  <a:gd name="T22" fmla="*/ 1697 w 1708"/>
                  <a:gd name="T23" fmla="*/ 1365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8" h="1551">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87" name="Freeform 6">
                <a:extLst>
                  <a:ext uri="{FF2B5EF4-FFF2-40B4-BE49-F238E27FC236}">
                    <a16:creationId xmlns:a16="http://schemas.microsoft.com/office/drawing/2014/main" id="{E5E8F828-2EA0-41D1-AB2F-4FD804BF4284}"/>
                  </a:ext>
                </a:extLst>
              </p:cNvPr>
              <p:cNvSpPr/>
              <p:nvPr/>
            </p:nvSpPr>
            <p:spPr bwMode="auto">
              <a:xfrm>
                <a:off x="3246438" y="1457326"/>
                <a:ext cx="2112963" cy="1933575"/>
              </a:xfrm>
              <a:custGeom>
                <a:avLst/>
                <a:gdLst>
                  <a:gd name="T0" fmla="*/ 394 w 2035"/>
                  <a:gd name="T1" fmla="*/ 1839 h 1862"/>
                  <a:gd name="T2" fmla="*/ 299 w 2035"/>
                  <a:gd name="T3" fmla="*/ 1656 h 1862"/>
                  <a:gd name="T4" fmla="*/ 221 w 2035"/>
                  <a:gd name="T5" fmla="*/ 1452 h 1862"/>
                  <a:gd name="T6" fmla="*/ 241 w 2035"/>
                  <a:gd name="T7" fmla="*/ 997 h 1862"/>
                  <a:gd name="T8" fmla="*/ 650 w 2035"/>
                  <a:gd name="T9" fmla="*/ 365 h 1862"/>
                  <a:gd name="T10" fmla="*/ 1301 w 2035"/>
                  <a:gd name="T11" fmla="*/ 65 h 1862"/>
                  <a:gd name="T12" fmla="*/ 1991 w 2035"/>
                  <a:gd name="T13" fmla="*/ 323 h 1862"/>
                  <a:gd name="T14" fmla="*/ 2019 w 2035"/>
                  <a:gd name="T15" fmla="*/ 295 h 1862"/>
                  <a:gd name="T16" fmla="*/ 1371 w 2035"/>
                  <a:gd name="T17" fmla="*/ 0 h 1862"/>
                  <a:gd name="T18" fmla="*/ 709 w 2035"/>
                  <a:gd name="T19" fmla="*/ 241 h 1862"/>
                  <a:gd name="T20" fmla="*/ 226 w 2035"/>
                  <a:gd name="T21" fmla="*/ 1619 h 1862"/>
                  <a:gd name="T22" fmla="*/ 375 w 2035"/>
                  <a:gd name="T23" fmla="*/ 1851 h 1862"/>
                  <a:gd name="T24" fmla="*/ 394 w 2035"/>
                  <a:gd name="T25" fmla="*/ 1839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1862">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88" name="Freeform 7">
                <a:extLst>
                  <a:ext uri="{FF2B5EF4-FFF2-40B4-BE49-F238E27FC236}">
                    <a16:creationId xmlns:a16="http://schemas.microsoft.com/office/drawing/2014/main" id="{B66DCE77-E726-430B-863B-F2C5CC84D974}"/>
                  </a:ext>
                </a:extLst>
              </p:cNvPr>
              <p:cNvSpPr/>
              <p:nvPr/>
            </p:nvSpPr>
            <p:spPr bwMode="auto">
              <a:xfrm>
                <a:off x="5292726" y="1068388"/>
                <a:ext cx="2541588" cy="1016000"/>
              </a:xfrm>
              <a:custGeom>
                <a:avLst/>
                <a:gdLst>
                  <a:gd name="T0" fmla="*/ 38 w 2447"/>
                  <a:gd name="T1" fmla="*/ 664 h 979"/>
                  <a:gd name="T2" fmla="*/ 1375 w 2447"/>
                  <a:gd name="T3" fmla="*/ 104 h 979"/>
                  <a:gd name="T4" fmla="*/ 2005 w 2447"/>
                  <a:gd name="T5" fmla="*/ 373 h 979"/>
                  <a:gd name="T6" fmla="*/ 2402 w 2447"/>
                  <a:gd name="T7" fmla="*/ 953 h 979"/>
                  <a:gd name="T8" fmla="*/ 2442 w 2447"/>
                  <a:gd name="T9" fmla="*/ 943 h 979"/>
                  <a:gd name="T10" fmla="*/ 1377 w 2447"/>
                  <a:gd name="T11" fmla="*/ 41 h 979"/>
                  <a:gd name="T12" fmla="*/ 622 w 2447"/>
                  <a:gd name="T13" fmla="*/ 99 h 979"/>
                  <a:gd name="T14" fmla="*/ 15 w 2447"/>
                  <a:gd name="T15" fmla="*/ 622 h 979"/>
                  <a:gd name="T16" fmla="*/ 6 w 2447"/>
                  <a:gd name="T17" fmla="*/ 656 h 979"/>
                  <a:gd name="T18" fmla="*/ 38 w 2447"/>
                  <a:gd name="T19" fmla="*/ 66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7" h="979">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89" name="Freeform 8">
                <a:extLst>
                  <a:ext uri="{FF2B5EF4-FFF2-40B4-BE49-F238E27FC236}">
                    <a16:creationId xmlns:a16="http://schemas.microsoft.com/office/drawing/2014/main" id="{3DA3C3E4-A62B-47A9-9820-A94FE8793CBE}"/>
                  </a:ext>
                </a:extLst>
              </p:cNvPr>
              <p:cNvSpPr/>
              <p:nvPr/>
            </p:nvSpPr>
            <p:spPr bwMode="auto">
              <a:xfrm>
                <a:off x="7777163" y="1998663"/>
                <a:ext cx="1181100" cy="2060575"/>
              </a:xfrm>
              <a:custGeom>
                <a:avLst/>
                <a:gdLst>
                  <a:gd name="T0" fmla="*/ 20 w 1137"/>
                  <a:gd name="T1" fmla="*/ 63 h 1984"/>
                  <a:gd name="T2" fmla="*/ 215 w 1137"/>
                  <a:gd name="T3" fmla="*/ 53 h 1984"/>
                  <a:gd name="T4" fmla="*/ 400 w 1137"/>
                  <a:gd name="T5" fmla="*/ 98 h 1984"/>
                  <a:gd name="T6" fmla="*/ 735 w 1137"/>
                  <a:gd name="T7" fmla="*/ 336 h 1984"/>
                  <a:gd name="T8" fmla="*/ 1044 w 1137"/>
                  <a:gd name="T9" fmla="*/ 988 h 1984"/>
                  <a:gd name="T10" fmla="*/ 897 w 1137"/>
                  <a:gd name="T11" fmla="*/ 1554 h 1984"/>
                  <a:gd name="T12" fmla="*/ 343 w 1137"/>
                  <a:gd name="T13" fmla="*/ 1942 h 1984"/>
                  <a:gd name="T14" fmla="*/ 358 w 1137"/>
                  <a:gd name="T15" fmla="*/ 1980 h 1984"/>
                  <a:gd name="T16" fmla="*/ 953 w 1137"/>
                  <a:gd name="T17" fmla="*/ 1587 h 1984"/>
                  <a:gd name="T18" fmla="*/ 1107 w 1137"/>
                  <a:gd name="T19" fmla="*/ 964 h 1984"/>
                  <a:gd name="T20" fmla="*/ 752 w 1137"/>
                  <a:gd name="T21" fmla="*/ 266 h 1984"/>
                  <a:gd name="T22" fmla="*/ 415 w 1137"/>
                  <a:gd name="T23" fmla="*/ 44 h 1984"/>
                  <a:gd name="T24" fmla="*/ 215 w 1137"/>
                  <a:gd name="T25" fmla="*/ 2 h 1984"/>
                  <a:gd name="T26" fmla="*/ 119 w 1137"/>
                  <a:gd name="T27" fmla="*/ 7 h 1984"/>
                  <a:gd name="T28" fmla="*/ 14 w 1137"/>
                  <a:gd name="T29" fmla="*/ 41 h 1984"/>
                  <a:gd name="T30" fmla="*/ 20 w 1137"/>
                  <a:gd name="T31" fmla="*/ 63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7" h="1984">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90" name="Freeform 9">
                <a:extLst>
                  <a:ext uri="{FF2B5EF4-FFF2-40B4-BE49-F238E27FC236}">
                    <a16:creationId xmlns:a16="http://schemas.microsoft.com/office/drawing/2014/main" id="{ED421927-A31A-42A2-9E44-8E4112B5D6FC}"/>
                  </a:ext>
                </a:extLst>
              </p:cNvPr>
              <p:cNvSpPr/>
              <p:nvPr/>
            </p:nvSpPr>
            <p:spPr bwMode="auto">
              <a:xfrm>
                <a:off x="7016751" y="4010026"/>
                <a:ext cx="1208088" cy="1095375"/>
              </a:xfrm>
              <a:custGeom>
                <a:avLst/>
                <a:gdLst>
                  <a:gd name="T0" fmla="*/ 1056 w 1164"/>
                  <a:gd name="T1" fmla="*/ 16 h 1055"/>
                  <a:gd name="T2" fmla="*/ 1085 w 1164"/>
                  <a:gd name="T3" fmla="*/ 64 h 1055"/>
                  <a:gd name="T4" fmla="*/ 1110 w 1164"/>
                  <a:gd name="T5" fmla="*/ 176 h 1055"/>
                  <a:gd name="T6" fmla="*/ 1081 w 1164"/>
                  <a:gd name="T7" fmla="*/ 362 h 1055"/>
                  <a:gd name="T8" fmla="*/ 828 w 1164"/>
                  <a:gd name="T9" fmla="*/ 714 h 1055"/>
                  <a:gd name="T10" fmla="*/ 30 w 1164"/>
                  <a:gd name="T11" fmla="*/ 996 h 1055"/>
                  <a:gd name="T12" fmla="*/ 30 w 1164"/>
                  <a:gd name="T13" fmla="*/ 1042 h 1055"/>
                  <a:gd name="T14" fmla="*/ 893 w 1164"/>
                  <a:gd name="T15" fmla="*/ 736 h 1055"/>
                  <a:gd name="T16" fmla="*/ 1143 w 1164"/>
                  <a:gd name="T17" fmla="*/ 346 h 1055"/>
                  <a:gd name="T18" fmla="*/ 1154 w 1164"/>
                  <a:gd name="T19" fmla="*/ 140 h 1055"/>
                  <a:gd name="T20" fmla="*/ 1121 w 1164"/>
                  <a:gd name="T21" fmla="*/ 43 h 1055"/>
                  <a:gd name="T22" fmla="*/ 1066 w 1164"/>
                  <a:gd name="T23" fmla="*/ 4 h 1055"/>
                  <a:gd name="T24" fmla="*/ 1056 w 1164"/>
                  <a:gd name="T25" fmla="*/ 16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4" h="1055">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91" name="Freeform 10">
                <a:extLst>
                  <a:ext uri="{FF2B5EF4-FFF2-40B4-BE49-F238E27FC236}">
                    <a16:creationId xmlns:a16="http://schemas.microsoft.com/office/drawing/2014/main" id="{71AA945D-1F1A-4F2B-AEC4-56CE6D014EB4}"/>
                  </a:ext>
                </a:extLst>
              </p:cNvPr>
              <p:cNvSpPr/>
              <p:nvPr/>
            </p:nvSpPr>
            <p:spPr bwMode="auto">
              <a:xfrm>
                <a:off x="4975226" y="4775201"/>
                <a:ext cx="1274763" cy="733425"/>
              </a:xfrm>
              <a:custGeom>
                <a:avLst/>
                <a:gdLst>
                  <a:gd name="T0" fmla="*/ 28 w 1229"/>
                  <a:gd name="T1" fmla="*/ 8 h 706"/>
                  <a:gd name="T2" fmla="*/ 139 w 1229"/>
                  <a:gd name="T3" fmla="*/ 371 h 706"/>
                  <a:gd name="T4" fmla="*/ 420 w 1229"/>
                  <a:gd name="T5" fmla="*/ 595 h 706"/>
                  <a:gd name="T6" fmla="*/ 1199 w 1229"/>
                  <a:gd name="T7" fmla="*/ 617 h 706"/>
                  <a:gd name="T8" fmla="*/ 1186 w 1229"/>
                  <a:gd name="T9" fmla="*/ 571 h 706"/>
                  <a:gd name="T10" fmla="*/ 469 w 1229"/>
                  <a:gd name="T11" fmla="*/ 549 h 706"/>
                  <a:gd name="T12" fmla="*/ 191 w 1229"/>
                  <a:gd name="T13" fmla="*/ 341 h 706"/>
                  <a:gd name="T14" fmla="*/ 105 w 1229"/>
                  <a:gd name="T15" fmla="*/ 187 h 706"/>
                  <a:gd name="T16" fmla="*/ 43 w 1229"/>
                  <a:gd name="T17" fmla="*/ 7 h 706"/>
                  <a:gd name="T18" fmla="*/ 28 w 1229"/>
                  <a:gd name="T19" fmla="*/ 8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 h="706">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92" name="Freeform 11">
                <a:extLst>
                  <a:ext uri="{FF2B5EF4-FFF2-40B4-BE49-F238E27FC236}">
                    <a16:creationId xmlns:a16="http://schemas.microsoft.com/office/drawing/2014/main" id="{E3BD4A51-42B7-48FB-B90F-4214C3AAFADD}"/>
                  </a:ext>
                </a:extLst>
              </p:cNvPr>
              <p:cNvSpPr/>
              <p:nvPr/>
            </p:nvSpPr>
            <p:spPr bwMode="auto">
              <a:xfrm>
                <a:off x="6203951" y="5040313"/>
                <a:ext cx="1285875" cy="706438"/>
              </a:xfrm>
              <a:custGeom>
                <a:avLst/>
                <a:gdLst>
                  <a:gd name="T0" fmla="*/ 9 w 1238"/>
                  <a:gd name="T1" fmla="*/ 343 h 681"/>
                  <a:gd name="T2" fmla="*/ 575 w 1238"/>
                  <a:gd name="T3" fmla="*/ 605 h 681"/>
                  <a:gd name="T4" fmla="*/ 1222 w 1238"/>
                  <a:gd name="T5" fmla="*/ 529 h 681"/>
                  <a:gd name="T6" fmla="*/ 1222 w 1238"/>
                  <a:gd name="T7" fmla="*/ 485 h 681"/>
                  <a:gd name="T8" fmla="*/ 968 w 1238"/>
                  <a:gd name="T9" fmla="*/ 314 h 681"/>
                  <a:gd name="T10" fmla="*/ 825 w 1238"/>
                  <a:gd name="T11" fmla="*/ 32 h 681"/>
                  <a:gd name="T12" fmla="*/ 776 w 1238"/>
                  <a:gd name="T13" fmla="*/ 46 h 681"/>
                  <a:gd name="T14" fmla="*/ 921 w 1238"/>
                  <a:gd name="T15" fmla="*/ 340 h 681"/>
                  <a:gd name="T16" fmla="*/ 1196 w 1238"/>
                  <a:gd name="T17" fmla="*/ 529 h 681"/>
                  <a:gd name="T18" fmla="*/ 1196 w 1238"/>
                  <a:gd name="T19" fmla="*/ 485 h 681"/>
                  <a:gd name="T20" fmla="*/ 23 w 1238"/>
                  <a:gd name="T21" fmla="*/ 324 h 681"/>
                  <a:gd name="T22" fmla="*/ 9 w 1238"/>
                  <a:gd name="T23" fmla="*/ 34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8" h="681">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grpSp>
            <p:nvGrpSpPr>
              <p:cNvPr id="393" name="组合 392">
                <a:extLst>
                  <a:ext uri="{FF2B5EF4-FFF2-40B4-BE49-F238E27FC236}">
                    <a16:creationId xmlns:a16="http://schemas.microsoft.com/office/drawing/2014/main" id="{84A3058F-7017-4D13-AFB2-E43D89F4C2B3}"/>
                  </a:ext>
                </a:extLst>
              </p:cNvPr>
              <p:cNvGrpSpPr/>
              <p:nvPr/>
            </p:nvGrpSpPr>
            <p:grpSpPr>
              <a:xfrm>
                <a:off x="3517901" y="1225551"/>
                <a:ext cx="5260975" cy="4090987"/>
                <a:chOff x="3517901" y="1225551"/>
                <a:chExt cx="5260975" cy="4090987"/>
              </a:xfrm>
              <a:grpFill/>
            </p:grpSpPr>
            <p:sp>
              <p:nvSpPr>
                <p:cNvPr id="394" name="Freeform 12">
                  <a:extLst>
                    <a:ext uri="{FF2B5EF4-FFF2-40B4-BE49-F238E27FC236}">
                      <a16:creationId xmlns:a16="http://schemas.microsoft.com/office/drawing/2014/main" id="{FD663AA5-2893-4DDE-9C76-4F565E89CF7E}"/>
                    </a:ext>
                  </a:extLst>
                </p:cNvPr>
                <p:cNvSpPr/>
                <p:nvPr/>
              </p:nvSpPr>
              <p:spPr bwMode="auto">
                <a:xfrm>
                  <a:off x="7805738" y="2135188"/>
                  <a:ext cx="109538" cy="38100"/>
                </a:xfrm>
                <a:custGeom>
                  <a:avLst/>
                  <a:gdLst>
                    <a:gd name="T0" fmla="*/ 6 w 106"/>
                    <a:gd name="T1" fmla="*/ 35 h 37"/>
                    <a:gd name="T2" fmla="*/ 45 w 106"/>
                    <a:gd name="T3" fmla="*/ 33 h 37"/>
                    <a:gd name="T4" fmla="*/ 97 w 106"/>
                    <a:gd name="T5" fmla="*/ 22 h 37"/>
                    <a:gd name="T6" fmla="*/ 97 w 106"/>
                    <a:gd name="T7" fmla="*/ 6 h 37"/>
                    <a:gd name="T8" fmla="*/ 52 w 106"/>
                    <a:gd name="T9" fmla="*/ 6 h 37"/>
                    <a:gd name="T10" fmla="*/ 4 w 106"/>
                    <a:gd name="T11" fmla="*/ 24 h 37"/>
                    <a:gd name="T12" fmla="*/ 6 w 10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95" name="Freeform 13">
                  <a:extLst>
                    <a:ext uri="{FF2B5EF4-FFF2-40B4-BE49-F238E27FC236}">
                      <a16:creationId xmlns:a16="http://schemas.microsoft.com/office/drawing/2014/main" id="{380E4069-4755-4352-AB43-B4150FCE2472}"/>
                    </a:ext>
                  </a:extLst>
                </p:cNvPr>
                <p:cNvSpPr/>
                <p:nvPr/>
              </p:nvSpPr>
              <p:spPr bwMode="auto">
                <a:xfrm>
                  <a:off x="8018463" y="2144713"/>
                  <a:ext cx="92075" cy="34925"/>
                </a:xfrm>
                <a:custGeom>
                  <a:avLst/>
                  <a:gdLst>
                    <a:gd name="T0" fmla="*/ 4 w 89"/>
                    <a:gd name="T1" fmla="*/ 9 h 35"/>
                    <a:gd name="T2" fmla="*/ 79 w 89"/>
                    <a:gd name="T3" fmla="*/ 34 h 35"/>
                    <a:gd name="T4" fmla="*/ 83 w 89"/>
                    <a:gd name="T5" fmla="*/ 20 h 35"/>
                    <a:gd name="T6" fmla="*/ 7 w 89"/>
                    <a:gd name="T7" fmla="*/ 0 h 35"/>
                    <a:gd name="T8" fmla="*/ 4 w 89"/>
                    <a:gd name="T9" fmla="*/ 9 h 35"/>
                  </a:gdLst>
                  <a:ahLst/>
                  <a:cxnLst>
                    <a:cxn ang="0">
                      <a:pos x="T0" y="T1"/>
                    </a:cxn>
                    <a:cxn ang="0">
                      <a:pos x="T2" y="T3"/>
                    </a:cxn>
                    <a:cxn ang="0">
                      <a:pos x="T4" y="T5"/>
                    </a:cxn>
                    <a:cxn ang="0">
                      <a:pos x="T6" y="T7"/>
                    </a:cxn>
                    <a:cxn ang="0">
                      <a:pos x="T8" y="T9"/>
                    </a:cxn>
                  </a:cxnLst>
                  <a:rect l="0" t="0" r="r" b="b"/>
                  <a:pathLst>
                    <a:path w="89" h="35">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96" name="Freeform 14">
                  <a:extLst>
                    <a:ext uri="{FF2B5EF4-FFF2-40B4-BE49-F238E27FC236}">
                      <a16:creationId xmlns:a16="http://schemas.microsoft.com/office/drawing/2014/main" id="{AF59CD46-6A25-4B5E-BE2C-7CB8432A0F2E}"/>
                    </a:ext>
                  </a:extLst>
                </p:cNvPr>
                <p:cNvSpPr/>
                <p:nvPr/>
              </p:nvSpPr>
              <p:spPr bwMode="auto">
                <a:xfrm>
                  <a:off x="8228013" y="2225676"/>
                  <a:ext cx="107950" cy="61913"/>
                </a:xfrm>
                <a:custGeom>
                  <a:avLst/>
                  <a:gdLst>
                    <a:gd name="T0" fmla="*/ 6 w 105"/>
                    <a:gd name="T1" fmla="*/ 10 h 59"/>
                    <a:gd name="T2" fmla="*/ 91 w 105"/>
                    <a:gd name="T3" fmla="*/ 55 h 59"/>
                    <a:gd name="T4" fmla="*/ 99 w 105"/>
                    <a:gd name="T5" fmla="*/ 44 h 59"/>
                    <a:gd name="T6" fmla="*/ 9 w 105"/>
                    <a:gd name="T7" fmla="*/ 1 h 59"/>
                    <a:gd name="T8" fmla="*/ 6 w 105"/>
                    <a:gd name="T9" fmla="*/ 10 h 59"/>
                  </a:gdLst>
                  <a:ahLst/>
                  <a:cxnLst>
                    <a:cxn ang="0">
                      <a:pos x="T0" y="T1"/>
                    </a:cxn>
                    <a:cxn ang="0">
                      <a:pos x="T2" y="T3"/>
                    </a:cxn>
                    <a:cxn ang="0">
                      <a:pos x="T4" y="T5"/>
                    </a:cxn>
                    <a:cxn ang="0">
                      <a:pos x="T6" y="T7"/>
                    </a:cxn>
                    <a:cxn ang="0">
                      <a:pos x="T8" y="T9"/>
                    </a:cxn>
                  </a:cxnLst>
                  <a:rect l="0" t="0" r="r" b="b"/>
                  <a:pathLst>
                    <a:path w="105" h="59">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97" name="Freeform 15">
                  <a:extLst>
                    <a:ext uri="{FF2B5EF4-FFF2-40B4-BE49-F238E27FC236}">
                      <a16:creationId xmlns:a16="http://schemas.microsoft.com/office/drawing/2014/main" id="{291F4547-7950-4B30-991A-DD4392BE9C79}"/>
                    </a:ext>
                  </a:extLst>
                </p:cNvPr>
                <p:cNvSpPr/>
                <p:nvPr/>
              </p:nvSpPr>
              <p:spPr bwMode="auto">
                <a:xfrm>
                  <a:off x="8421688" y="2389188"/>
                  <a:ext cx="77788" cy="84138"/>
                </a:xfrm>
                <a:custGeom>
                  <a:avLst/>
                  <a:gdLst>
                    <a:gd name="T0" fmla="*/ 1 w 75"/>
                    <a:gd name="T1" fmla="*/ 1 h 81"/>
                    <a:gd name="T2" fmla="*/ 14 w 75"/>
                    <a:gd name="T3" fmla="*/ 20 h 81"/>
                    <a:gd name="T4" fmla="*/ 31 w 75"/>
                    <a:gd name="T5" fmla="*/ 42 h 81"/>
                    <a:gd name="T6" fmla="*/ 62 w 75"/>
                    <a:gd name="T7" fmla="*/ 77 h 81"/>
                    <a:gd name="T8" fmla="*/ 72 w 75"/>
                    <a:gd name="T9" fmla="*/ 71 h 81"/>
                    <a:gd name="T10" fmla="*/ 45 w 75"/>
                    <a:gd name="T11" fmla="*/ 35 h 81"/>
                    <a:gd name="T12" fmla="*/ 24 w 75"/>
                    <a:gd name="T13" fmla="*/ 16 h 81"/>
                    <a:gd name="T14" fmla="*/ 2 w 75"/>
                    <a:gd name="T15" fmla="*/ 0 h 81"/>
                    <a:gd name="T16" fmla="*/ 1 w 75"/>
                    <a:gd name="T17"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98" name="Freeform 16">
                  <a:extLst>
                    <a:ext uri="{FF2B5EF4-FFF2-40B4-BE49-F238E27FC236}">
                      <a16:creationId xmlns:a16="http://schemas.microsoft.com/office/drawing/2014/main" id="{FB93FB18-B81E-4AD2-B140-89715FC06291}"/>
                    </a:ext>
                  </a:extLst>
                </p:cNvPr>
                <p:cNvSpPr/>
                <p:nvPr/>
              </p:nvSpPr>
              <p:spPr bwMode="auto">
                <a:xfrm>
                  <a:off x="8572501" y="2570163"/>
                  <a:ext cx="60325" cy="90488"/>
                </a:xfrm>
                <a:custGeom>
                  <a:avLst/>
                  <a:gdLst>
                    <a:gd name="T0" fmla="*/ 3 w 57"/>
                    <a:gd name="T1" fmla="*/ 10 h 88"/>
                    <a:gd name="T2" fmla="*/ 47 w 57"/>
                    <a:gd name="T3" fmla="*/ 83 h 88"/>
                    <a:gd name="T4" fmla="*/ 55 w 57"/>
                    <a:gd name="T5" fmla="*/ 77 h 88"/>
                    <a:gd name="T6" fmla="*/ 11 w 57"/>
                    <a:gd name="T7" fmla="*/ 5 h 88"/>
                    <a:gd name="T8" fmla="*/ 3 w 57"/>
                    <a:gd name="T9" fmla="*/ 10 h 88"/>
                  </a:gdLst>
                  <a:ahLst/>
                  <a:cxnLst>
                    <a:cxn ang="0">
                      <a:pos x="T0" y="T1"/>
                    </a:cxn>
                    <a:cxn ang="0">
                      <a:pos x="T2" y="T3"/>
                    </a:cxn>
                    <a:cxn ang="0">
                      <a:pos x="T4" y="T5"/>
                    </a:cxn>
                    <a:cxn ang="0">
                      <a:pos x="T6" y="T7"/>
                    </a:cxn>
                    <a:cxn ang="0">
                      <a:pos x="T8" y="T9"/>
                    </a:cxn>
                  </a:cxnLst>
                  <a:rect l="0" t="0" r="r" b="b"/>
                  <a:pathLst>
                    <a:path w="57" h="88">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99" name="Freeform 17">
                  <a:extLst>
                    <a:ext uri="{FF2B5EF4-FFF2-40B4-BE49-F238E27FC236}">
                      <a16:creationId xmlns:a16="http://schemas.microsoft.com/office/drawing/2014/main" id="{E64D9214-8A31-4AC0-B33B-1A1D30E9292A}"/>
                    </a:ext>
                  </a:extLst>
                </p:cNvPr>
                <p:cNvSpPr/>
                <p:nvPr/>
              </p:nvSpPr>
              <p:spPr bwMode="auto">
                <a:xfrm>
                  <a:off x="8664576" y="2767013"/>
                  <a:ext cx="42863" cy="88900"/>
                </a:xfrm>
                <a:custGeom>
                  <a:avLst/>
                  <a:gdLst>
                    <a:gd name="T0" fmla="*/ 3 w 41"/>
                    <a:gd name="T1" fmla="*/ 7 h 86"/>
                    <a:gd name="T2" fmla="*/ 30 w 41"/>
                    <a:gd name="T3" fmla="*/ 79 h 86"/>
                    <a:gd name="T4" fmla="*/ 40 w 41"/>
                    <a:gd name="T5" fmla="*/ 76 h 86"/>
                    <a:gd name="T6" fmla="*/ 9 w 41"/>
                    <a:gd name="T7" fmla="*/ 4 h 86"/>
                    <a:gd name="T8" fmla="*/ 3 w 41"/>
                    <a:gd name="T9" fmla="*/ 7 h 86"/>
                  </a:gdLst>
                  <a:ahLst/>
                  <a:cxnLst>
                    <a:cxn ang="0">
                      <a:pos x="T0" y="T1"/>
                    </a:cxn>
                    <a:cxn ang="0">
                      <a:pos x="T2" y="T3"/>
                    </a:cxn>
                    <a:cxn ang="0">
                      <a:pos x="T4" y="T5"/>
                    </a:cxn>
                    <a:cxn ang="0">
                      <a:pos x="T6" y="T7"/>
                    </a:cxn>
                    <a:cxn ang="0">
                      <a:pos x="T8" y="T9"/>
                    </a:cxn>
                  </a:cxnLst>
                  <a:rect l="0" t="0" r="r" b="b"/>
                  <a:pathLst>
                    <a:path w="41" h="86">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00" name="Freeform 18">
                  <a:extLst>
                    <a:ext uri="{FF2B5EF4-FFF2-40B4-BE49-F238E27FC236}">
                      <a16:creationId xmlns:a16="http://schemas.microsoft.com/office/drawing/2014/main" id="{DAC7836D-6493-4E8E-B24B-57F65916DE74}"/>
                    </a:ext>
                  </a:extLst>
                </p:cNvPr>
                <p:cNvSpPr/>
                <p:nvPr/>
              </p:nvSpPr>
              <p:spPr bwMode="auto">
                <a:xfrm>
                  <a:off x="8740776" y="2992438"/>
                  <a:ext cx="26988" cy="107950"/>
                </a:xfrm>
                <a:custGeom>
                  <a:avLst/>
                  <a:gdLst>
                    <a:gd name="T0" fmla="*/ 2 w 27"/>
                    <a:gd name="T1" fmla="*/ 7 h 104"/>
                    <a:gd name="T2" fmla="*/ 17 w 27"/>
                    <a:gd name="T3" fmla="*/ 100 h 104"/>
                    <a:gd name="T4" fmla="*/ 23 w 27"/>
                    <a:gd name="T5" fmla="*/ 100 h 104"/>
                    <a:gd name="T6" fmla="*/ 9 w 27"/>
                    <a:gd name="T7" fmla="*/ 4 h 104"/>
                    <a:gd name="T8" fmla="*/ 2 w 27"/>
                    <a:gd name="T9" fmla="*/ 7 h 104"/>
                  </a:gdLst>
                  <a:ahLst/>
                  <a:cxnLst>
                    <a:cxn ang="0">
                      <a:pos x="T0" y="T1"/>
                    </a:cxn>
                    <a:cxn ang="0">
                      <a:pos x="T2" y="T3"/>
                    </a:cxn>
                    <a:cxn ang="0">
                      <a:pos x="T4" y="T5"/>
                    </a:cxn>
                    <a:cxn ang="0">
                      <a:pos x="T6" y="T7"/>
                    </a:cxn>
                    <a:cxn ang="0">
                      <a:pos x="T8" y="T9"/>
                    </a:cxn>
                  </a:cxnLst>
                  <a:rect l="0" t="0" r="r" b="b"/>
                  <a:pathLst>
                    <a:path w="27" h="104">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01" name="Freeform 19">
                  <a:extLst>
                    <a:ext uri="{FF2B5EF4-FFF2-40B4-BE49-F238E27FC236}">
                      <a16:creationId xmlns:a16="http://schemas.microsoft.com/office/drawing/2014/main" id="{FAC23637-945B-424D-8787-C4C9504E586F}"/>
                    </a:ext>
                  </a:extLst>
                </p:cNvPr>
                <p:cNvSpPr/>
                <p:nvPr/>
              </p:nvSpPr>
              <p:spPr bwMode="auto">
                <a:xfrm>
                  <a:off x="8753476" y="3206751"/>
                  <a:ext cx="25400" cy="80963"/>
                </a:xfrm>
                <a:custGeom>
                  <a:avLst/>
                  <a:gdLst>
                    <a:gd name="T0" fmla="*/ 13 w 24"/>
                    <a:gd name="T1" fmla="*/ 2 h 78"/>
                    <a:gd name="T2" fmla="*/ 4 w 24"/>
                    <a:gd name="T3" fmla="*/ 32 h 78"/>
                    <a:gd name="T4" fmla="*/ 2 w 24"/>
                    <a:gd name="T5" fmla="*/ 46 h 78"/>
                    <a:gd name="T6" fmla="*/ 0 w 24"/>
                    <a:gd name="T7" fmla="*/ 66 h 78"/>
                    <a:gd name="T8" fmla="*/ 13 w 24"/>
                    <a:gd name="T9" fmla="*/ 71 h 78"/>
                    <a:gd name="T10" fmla="*/ 23 w 24"/>
                    <a:gd name="T11" fmla="*/ 39 h 78"/>
                    <a:gd name="T12" fmla="*/ 15 w 24"/>
                    <a:gd name="T13" fmla="*/ 2 h 78"/>
                    <a:gd name="T14" fmla="*/ 13 w 24"/>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8">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02" name="Freeform 20">
                  <a:extLst>
                    <a:ext uri="{FF2B5EF4-FFF2-40B4-BE49-F238E27FC236}">
                      <a16:creationId xmlns:a16="http://schemas.microsoft.com/office/drawing/2014/main" id="{C83FE913-405F-472E-8CCC-CB4DC43214FF}"/>
                    </a:ext>
                  </a:extLst>
                </p:cNvPr>
                <p:cNvSpPr/>
                <p:nvPr/>
              </p:nvSpPr>
              <p:spPr bwMode="auto">
                <a:xfrm>
                  <a:off x="8672513" y="3368676"/>
                  <a:ext cx="61913" cy="100013"/>
                </a:xfrm>
                <a:custGeom>
                  <a:avLst/>
                  <a:gdLst>
                    <a:gd name="T0" fmla="*/ 46 w 61"/>
                    <a:gd name="T1" fmla="*/ 3 h 97"/>
                    <a:gd name="T2" fmla="*/ 6 w 61"/>
                    <a:gd name="T3" fmla="*/ 81 h 97"/>
                    <a:gd name="T4" fmla="*/ 20 w 61"/>
                    <a:gd name="T5" fmla="*/ 91 h 97"/>
                    <a:gd name="T6" fmla="*/ 52 w 61"/>
                    <a:gd name="T7" fmla="*/ 51 h 97"/>
                    <a:gd name="T8" fmla="*/ 53 w 61"/>
                    <a:gd name="T9" fmla="*/ 3 h 97"/>
                    <a:gd name="T10" fmla="*/ 46 w 61"/>
                    <a:gd name="T11" fmla="*/ 3 h 97"/>
                  </a:gdLst>
                  <a:ahLst/>
                  <a:cxnLst>
                    <a:cxn ang="0">
                      <a:pos x="T0" y="T1"/>
                    </a:cxn>
                    <a:cxn ang="0">
                      <a:pos x="T2" y="T3"/>
                    </a:cxn>
                    <a:cxn ang="0">
                      <a:pos x="T4" y="T5"/>
                    </a:cxn>
                    <a:cxn ang="0">
                      <a:pos x="T6" y="T7"/>
                    </a:cxn>
                    <a:cxn ang="0">
                      <a:pos x="T8" y="T9"/>
                    </a:cxn>
                    <a:cxn ang="0">
                      <a:pos x="T10" y="T11"/>
                    </a:cxn>
                  </a:cxnLst>
                  <a:rect l="0" t="0" r="r" b="b"/>
                  <a:pathLst>
                    <a:path w="61" h="97">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03" name="Freeform 21">
                  <a:extLst>
                    <a:ext uri="{FF2B5EF4-FFF2-40B4-BE49-F238E27FC236}">
                      <a16:creationId xmlns:a16="http://schemas.microsoft.com/office/drawing/2014/main" id="{7A452ACF-FE53-46E4-98AC-E60FFCE75E10}"/>
                    </a:ext>
                  </a:extLst>
                </p:cNvPr>
                <p:cNvSpPr/>
                <p:nvPr/>
              </p:nvSpPr>
              <p:spPr bwMode="auto">
                <a:xfrm>
                  <a:off x="8559801" y="3544888"/>
                  <a:ext cx="68263" cy="84138"/>
                </a:xfrm>
                <a:custGeom>
                  <a:avLst/>
                  <a:gdLst>
                    <a:gd name="T0" fmla="*/ 51 w 66"/>
                    <a:gd name="T1" fmla="*/ 4 h 81"/>
                    <a:gd name="T2" fmla="*/ 24 w 66"/>
                    <a:gd name="T3" fmla="*/ 33 h 81"/>
                    <a:gd name="T4" fmla="*/ 14 w 66"/>
                    <a:gd name="T5" fmla="*/ 46 h 81"/>
                    <a:gd name="T6" fmla="*/ 5 w 66"/>
                    <a:gd name="T7" fmla="*/ 62 h 81"/>
                    <a:gd name="T8" fmla="*/ 18 w 66"/>
                    <a:gd name="T9" fmla="*/ 75 h 81"/>
                    <a:gd name="T10" fmla="*/ 32 w 66"/>
                    <a:gd name="T11" fmla="*/ 65 h 81"/>
                    <a:gd name="T12" fmla="*/ 45 w 66"/>
                    <a:gd name="T13" fmla="*/ 49 h 81"/>
                    <a:gd name="T14" fmla="*/ 63 w 66"/>
                    <a:gd name="T15" fmla="*/ 11 h 81"/>
                    <a:gd name="T16" fmla="*/ 51 w 66"/>
                    <a:gd name="T1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81">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04" name="Freeform 22">
                  <a:extLst>
                    <a:ext uri="{FF2B5EF4-FFF2-40B4-BE49-F238E27FC236}">
                      <a16:creationId xmlns:a16="http://schemas.microsoft.com/office/drawing/2014/main" id="{00A58B92-58B9-4781-93FA-BF6C855528C9}"/>
                    </a:ext>
                  </a:extLst>
                </p:cNvPr>
                <p:cNvSpPr/>
                <p:nvPr/>
              </p:nvSpPr>
              <p:spPr bwMode="auto">
                <a:xfrm>
                  <a:off x="8374063" y="3732213"/>
                  <a:ext cx="80963" cy="65088"/>
                </a:xfrm>
                <a:custGeom>
                  <a:avLst/>
                  <a:gdLst>
                    <a:gd name="T0" fmla="*/ 66 w 79"/>
                    <a:gd name="T1" fmla="*/ 3 h 62"/>
                    <a:gd name="T2" fmla="*/ 35 w 79"/>
                    <a:gd name="T3" fmla="*/ 23 h 62"/>
                    <a:gd name="T4" fmla="*/ 6 w 79"/>
                    <a:gd name="T5" fmla="*/ 48 h 62"/>
                    <a:gd name="T6" fmla="*/ 14 w 79"/>
                    <a:gd name="T7" fmla="*/ 58 h 62"/>
                    <a:gd name="T8" fmla="*/ 45 w 79"/>
                    <a:gd name="T9" fmla="*/ 38 h 62"/>
                    <a:gd name="T10" fmla="*/ 73 w 79"/>
                    <a:gd name="T11" fmla="*/ 13 h 62"/>
                    <a:gd name="T12" fmla="*/ 66 w 7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79" h="62">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05" name="Freeform 23">
                  <a:extLst>
                    <a:ext uri="{FF2B5EF4-FFF2-40B4-BE49-F238E27FC236}">
                      <a16:creationId xmlns:a16="http://schemas.microsoft.com/office/drawing/2014/main" id="{ECE57182-215C-450D-9554-F36D6E21F117}"/>
                    </a:ext>
                  </a:extLst>
                </p:cNvPr>
                <p:cNvSpPr/>
                <p:nvPr/>
              </p:nvSpPr>
              <p:spPr bwMode="auto">
                <a:xfrm>
                  <a:off x="7953376" y="3932238"/>
                  <a:ext cx="93663" cy="30163"/>
                </a:xfrm>
                <a:custGeom>
                  <a:avLst/>
                  <a:gdLst>
                    <a:gd name="T0" fmla="*/ 82 w 91"/>
                    <a:gd name="T1" fmla="*/ 1 h 30"/>
                    <a:gd name="T2" fmla="*/ 42 w 91"/>
                    <a:gd name="T3" fmla="*/ 5 h 30"/>
                    <a:gd name="T4" fmla="*/ 9 w 91"/>
                    <a:gd name="T5" fmla="*/ 11 h 30"/>
                    <a:gd name="T6" fmla="*/ 9 w 91"/>
                    <a:gd name="T7" fmla="*/ 28 h 30"/>
                    <a:gd name="T8" fmla="*/ 45 w 91"/>
                    <a:gd name="T9" fmla="*/ 27 h 30"/>
                    <a:gd name="T10" fmla="*/ 86 w 91"/>
                    <a:gd name="T11" fmla="*/ 9 h 30"/>
                    <a:gd name="T12" fmla="*/ 82 w 91"/>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91" h="30">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06" name="Freeform 24">
                  <a:extLst>
                    <a:ext uri="{FF2B5EF4-FFF2-40B4-BE49-F238E27FC236}">
                      <a16:creationId xmlns:a16="http://schemas.microsoft.com/office/drawing/2014/main" id="{8EFA8AF4-D2E8-4E25-83E9-E74776409809}"/>
                    </a:ext>
                  </a:extLst>
                </p:cNvPr>
                <p:cNvSpPr/>
                <p:nvPr/>
              </p:nvSpPr>
              <p:spPr bwMode="auto">
                <a:xfrm>
                  <a:off x="7991476" y="3992563"/>
                  <a:ext cx="65088" cy="77788"/>
                </a:xfrm>
                <a:custGeom>
                  <a:avLst/>
                  <a:gdLst>
                    <a:gd name="T0" fmla="*/ 2 w 63"/>
                    <a:gd name="T1" fmla="*/ 6 h 74"/>
                    <a:gd name="T2" fmla="*/ 12 w 63"/>
                    <a:gd name="T3" fmla="*/ 18 h 74"/>
                    <a:gd name="T4" fmla="*/ 24 w 63"/>
                    <a:gd name="T5" fmla="*/ 34 h 74"/>
                    <a:gd name="T6" fmla="*/ 36 w 63"/>
                    <a:gd name="T7" fmla="*/ 51 h 74"/>
                    <a:gd name="T8" fmla="*/ 47 w 63"/>
                    <a:gd name="T9" fmla="*/ 66 h 74"/>
                    <a:gd name="T10" fmla="*/ 61 w 63"/>
                    <a:gd name="T11" fmla="*/ 60 h 74"/>
                    <a:gd name="T12" fmla="*/ 37 w 63"/>
                    <a:gd name="T13" fmla="*/ 16 h 74"/>
                    <a:gd name="T14" fmla="*/ 18 w 63"/>
                    <a:gd name="T15" fmla="*/ 3 h 74"/>
                    <a:gd name="T16" fmla="*/ 3 w 63"/>
                    <a:gd name="T17" fmla="*/ 2 h 74"/>
                    <a:gd name="T18" fmla="*/ 2 w 63"/>
                    <a:gd name="T19"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4">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07" name="Freeform 25">
                  <a:extLst>
                    <a:ext uri="{FF2B5EF4-FFF2-40B4-BE49-F238E27FC236}">
                      <a16:creationId xmlns:a16="http://schemas.microsoft.com/office/drawing/2014/main" id="{44224968-9FE8-46FF-9A34-5C174EF26BF7}"/>
                    </a:ext>
                  </a:extLst>
                </p:cNvPr>
                <p:cNvSpPr/>
                <p:nvPr/>
              </p:nvSpPr>
              <p:spPr bwMode="auto">
                <a:xfrm>
                  <a:off x="8085138" y="4160838"/>
                  <a:ext cx="26988" cy="95250"/>
                </a:xfrm>
                <a:custGeom>
                  <a:avLst/>
                  <a:gdLst>
                    <a:gd name="T0" fmla="*/ 0 w 26"/>
                    <a:gd name="T1" fmla="*/ 8 h 91"/>
                    <a:gd name="T2" fmla="*/ 6 w 26"/>
                    <a:gd name="T3" fmla="*/ 83 h 91"/>
                    <a:gd name="T4" fmla="*/ 22 w 26"/>
                    <a:gd name="T5" fmla="*/ 83 h 91"/>
                    <a:gd name="T6" fmla="*/ 13 w 26"/>
                    <a:gd name="T7" fmla="*/ 5 h 91"/>
                    <a:gd name="T8" fmla="*/ 0 w 26"/>
                    <a:gd name="T9" fmla="*/ 8 h 91"/>
                  </a:gdLst>
                  <a:ahLst/>
                  <a:cxnLst>
                    <a:cxn ang="0">
                      <a:pos x="T0" y="T1"/>
                    </a:cxn>
                    <a:cxn ang="0">
                      <a:pos x="T2" y="T3"/>
                    </a:cxn>
                    <a:cxn ang="0">
                      <a:pos x="T4" y="T5"/>
                    </a:cxn>
                    <a:cxn ang="0">
                      <a:pos x="T6" y="T7"/>
                    </a:cxn>
                    <a:cxn ang="0">
                      <a:pos x="T8" y="T9"/>
                    </a:cxn>
                  </a:cxnLst>
                  <a:rect l="0" t="0" r="r" b="b"/>
                  <a:pathLst>
                    <a:path w="26" h="91">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08" name="Freeform 26">
                  <a:extLst>
                    <a:ext uri="{FF2B5EF4-FFF2-40B4-BE49-F238E27FC236}">
                      <a16:creationId xmlns:a16="http://schemas.microsoft.com/office/drawing/2014/main" id="{E1D2207A-A153-4067-92D6-7E12F90B8D86}"/>
                    </a:ext>
                  </a:extLst>
                </p:cNvPr>
                <p:cNvSpPr/>
                <p:nvPr/>
              </p:nvSpPr>
              <p:spPr bwMode="auto">
                <a:xfrm>
                  <a:off x="8034338" y="4348163"/>
                  <a:ext cx="44450" cy="106363"/>
                </a:xfrm>
                <a:custGeom>
                  <a:avLst/>
                  <a:gdLst>
                    <a:gd name="T0" fmla="*/ 8 w 43"/>
                    <a:gd name="T1" fmla="*/ 99 h 102"/>
                    <a:gd name="T2" fmla="*/ 32 w 43"/>
                    <a:gd name="T3" fmla="*/ 61 h 102"/>
                    <a:gd name="T4" fmla="*/ 42 w 43"/>
                    <a:gd name="T5" fmla="*/ 9 h 102"/>
                    <a:gd name="T6" fmla="*/ 27 w 43"/>
                    <a:gd name="T7" fmla="*/ 7 h 102"/>
                    <a:gd name="T8" fmla="*/ 13 w 43"/>
                    <a:gd name="T9" fmla="*/ 50 h 102"/>
                    <a:gd name="T10" fmla="*/ 1 w 43"/>
                    <a:gd name="T11" fmla="*/ 95 h 102"/>
                    <a:gd name="T12" fmla="*/ 8 w 43"/>
                    <a:gd name="T13" fmla="*/ 99 h 102"/>
                  </a:gdLst>
                  <a:ahLst/>
                  <a:cxnLst>
                    <a:cxn ang="0">
                      <a:pos x="T0" y="T1"/>
                    </a:cxn>
                    <a:cxn ang="0">
                      <a:pos x="T2" y="T3"/>
                    </a:cxn>
                    <a:cxn ang="0">
                      <a:pos x="T4" y="T5"/>
                    </a:cxn>
                    <a:cxn ang="0">
                      <a:pos x="T6" y="T7"/>
                    </a:cxn>
                    <a:cxn ang="0">
                      <a:pos x="T8" y="T9"/>
                    </a:cxn>
                    <a:cxn ang="0">
                      <a:pos x="T10" y="T11"/>
                    </a:cxn>
                    <a:cxn ang="0">
                      <a:pos x="T12" y="T13"/>
                    </a:cxn>
                  </a:cxnLst>
                  <a:rect l="0" t="0" r="r" b="b"/>
                  <a:pathLst>
                    <a:path w="43" h="102">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09" name="Freeform 27">
                  <a:extLst>
                    <a:ext uri="{FF2B5EF4-FFF2-40B4-BE49-F238E27FC236}">
                      <a16:creationId xmlns:a16="http://schemas.microsoft.com/office/drawing/2014/main" id="{5F0F2617-9989-4410-AB2B-7FF2DFE38DF1}"/>
                    </a:ext>
                  </a:extLst>
                </p:cNvPr>
                <p:cNvSpPr/>
                <p:nvPr/>
              </p:nvSpPr>
              <p:spPr bwMode="auto">
                <a:xfrm>
                  <a:off x="7883526" y="4581526"/>
                  <a:ext cx="80963" cy="74613"/>
                </a:xfrm>
                <a:custGeom>
                  <a:avLst/>
                  <a:gdLst>
                    <a:gd name="T0" fmla="*/ 7 w 78"/>
                    <a:gd name="T1" fmla="*/ 69 h 72"/>
                    <a:gd name="T2" fmla="*/ 45 w 78"/>
                    <a:gd name="T3" fmla="*/ 47 h 72"/>
                    <a:gd name="T4" fmla="*/ 75 w 78"/>
                    <a:gd name="T5" fmla="*/ 11 h 72"/>
                    <a:gd name="T6" fmla="*/ 67 w 78"/>
                    <a:gd name="T7" fmla="*/ 5 h 72"/>
                    <a:gd name="T8" fmla="*/ 37 w 78"/>
                    <a:gd name="T9" fmla="*/ 33 h 72"/>
                    <a:gd name="T10" fmla="*/ 4 w 78"/>
                    <a:gd name="T11" fmla="*/ 63 h 72"/>
                    <a:gd name="T12" fmla="*/ 7 w 78"/>
                    <a:gd name="T13" fmla="*/ 69 h 72"/>
                  </a:gdLst>
                  <a:ahLst/>
                  <a:cxnLst>
                    <a:cxn ang="0">
                      <a:pos x="T0" y="T1"/>
                    </a:cxn>
                    <a:cxn ang="0">
                      <a:pos x="T2" y="T3"/>
                    </a:cxn>
                    <a:cxn ang="0">
                      <a:pos x="T4" y="T5"/>
                    </a:cxn>
                    <a:cxn ang="0">
                      <a:pos x="T6" y="T7"/>
                    </a:cxn>
                    <a:cxn ang="0">
                      <a:pos x="T8" y="T9"/>
                    </a:cxn>
                    <a:cxn ang="0">
                      <a:pos x="T10" y="T11"/>
                    </a:cxn>
                    <a:cxn ang="0">
                      <a:pos x="T12" y="T13"/>
                    </a:cxn>
                  </a:cxnLst>
                  <a:rect l="0" t="0" r="r" b="b"/>
                  <a:pathLst>
                    <a:path w="78" h="72">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10" name="Freeform 28">
                  <a:extLst>
                    <a:ext uri="{FF2B5EF4-FFF2-40B4-BE49-F238E27FC236}">
                      <a16:creationId xmlns:a16="http://schemas.microsoft.com/office/drawing/2014/main" id="{650CE73B-3A4B-4FED-8926-77DE92BF80F6}"/>
                    </a:ext>
                  </a:extLst>
                </p:cNvPr>
                <p:cNvSpPr/>
                <p:nvPr/>
              </p:nvSpPr>
              <p:spPr bwMode="auto">
                <a:xfrm>
                  <a:off x="7666038" y="4762501"/>
                  <a:ext cx="120650" cy="58738"/>
                </a:xfrm>
                <a:custGeom>
                  <a:avLst/>
                  <a:gdLst>
                    <a:gd name="T0" fmla="*/ 6 w 117"/>
                    <a:gd name="T1" fmla="*/ 56 h 56"/>
                    <a:gd name="T2" fmla="*/ 111 w 117"/>
                    <a:gd name="T3" fmla="*/ 13 h 56"/>
                    <a:gd name="T4" fmla="*/ 105 w 117"/>
                    <a:gd name="T5" fmla="*/ 2 h 56"/>
                    <a:gd name="T6" fmla="*/ 5 w 117"/>
                    <a:gd name="T7" fmla="*/ 48 h 56"/>
                    <a:gd name="T8" fmla="*/ 6 w 117"/>
                    <a:gd name="T9" fmla="*/ 56 h 56"/>
                  </a:gdLst>
                  <a:ahLst/>
                  <a:cxnLst>
                    <a:cxn ang="0">
                      <a:pos x="T0" y="T1"/>
                    </a:cxn>
                    <a:cxn ang="0">
                      <a:pos x="T2" y="T3"/>
                    </a:cxn>
                    <a:cxn ang="0">
                      <a:pos x="T4" y="T5"/>
                    </a:cxn>
                    <a:cxn ang="0">
                      <a:pos x="T6" y="T7"/>
                    </a:cxn>
                    <a:cxn ang="0">
                      <a:pos x="T8" y="T9"/>
                    </a:cxn>
                  </a:cxnLst>
                  <a:rect l="0" t="0" r="r" b="b"/>
                  <a:pathLst>
                    <a:path w="117" h="56">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11" name="Freeform 29">
                  <a:extLst>
                    <a:ext uri="{FF2B5EF4-FFF2-40B4-BE49-F238E27FC236}">
                      <a16:creationId xmlns:a16="http://schemas.microsoft.com/office/drawing/2014/main" id="{8573B9D3-6F05-418A-86C6-8A042E1A4207}"/>
                    </a:ext>
                  </a:extLst>
                </p:cNvPr>
                <p:cNvSpPr/>
                <p:nvPr/>
              </p:nvSpPr>
              <p:spPr bwMode="auto">
                <a:xfrm>
                  <a:off x="7434263" y="4868863"/>
                  <a:ext cx="123825" cy="47625"/>
                </a:xfrm>
                <a:custGeom>
                  <a:avLst/>
                  <a:gdLst>
                    <a:gd name="T0" fmla="*/ 4 w 120"/>
                    <a:gd name="T1" fmla="*/ 46 h 46"/>
                    <a:gd name="T2" fmla="*/ 117 w 120"/>
                    <a:gd name="T3" fmla="*/ 10 h 46"/>
                    <a:gd name="T4" fmla="*/ 112 w 120"/>
                    <a:gd name="T5" fmla="*/ 2 h 46"/>
                    <a:gd name="T6" fmla="*/ 3 w 120"/>
                    <a:gd name="T7" fmla="*/ 39 h 46"/>
                    <a:gd name="T8" fmla="*/ 4 w 120"/>
                    <a:gd name="T9" fmla="*/ 46 h 46"/>
                  </a:gdLst>
                  <a:ahLst/>
                  <a:cxnLst>
                    <a:cxn ang="0">
                      <a:pos x="T0" y="T1"/>
                    </a:cxn>
                    <a:cxn ang="0">
                      <a:pos x="T2" y="T3"/>
                    </a:cxn>
                    <a:cxn ang="0">
                      <a:pos x="T4" y="T5"/>
                    </a:cxn>
                    <a:cxn ang="0">
                      <a:pos x="T6" y="T7"/>
                    </a:cxn>
                    <a:cxn ang="0">
                      <a:pos x="T8" y="T9"/>
                    </a:cxn>
                  </a:cxnLst>
                  <a:rect l="0" t="0" r="r" b="b"/>
                  <a:pathLst>
                    <a:path w="120" h="46">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12" name="Freeform 30">
                  <a:extLst>
                    <a:ext uri="{FF2B5EF4-FFF2-40B4-BE49-F238E27FC236}">
                      <a16:creationId xmlns:a16="http://schemas.microsoft.com/office/drawing/2014/main" id="{E1534FE3-0681-47BC-9366-13D0557FE3A0}"/>
                    </a:ext>
                  </a:extLst>
                </p:cNvPr>
                <p:cNvSpPr/>
                <p:nvPr/>
              </p:nvSpPr>
              <p:spPr bwMode="auto">
                <a:xfrm>
                  <a:off x="7192963" y="4932363"/>
                  <a:ext cx="153988" cy="38100"/>
                </a:xfrm>
                <a:custGeom>
                  <a:avLst/>
                  <a:gdLst>
                    <a:gd name="T0" fmla="*/ 6 w 148"/>
                    <a:gd name="T1" fmla="*/ 36 h 37"/>
                    <a:gd name="T2" fmla="*/ 137 w 148"/>
                    <a:gd name="T3" fmla="*/ 20 h 37"/>
                    <a:gd name="T4" fmla="*/ 133 w 148"/>
                    <a:gd name="T5" fmla="*/ 3 h 37"/>
                    <a:gd name="T6" fmla="*/ 3 w 148"/>
                    <a:gd name="T7" fmla="*/ 31 h 37"/>
                    <a:gd name="T8" fmla="*/ 6 w 148"/>
                    <a:gd name="T9" fmla="*/ 36 h 37"/>
                  </a:gdLst>
                  <a:ahLst/>
                  <a:cxnLst>
                    <a:cxn ang="0">
                      <a:pos x="T0" y="T1"/>
                    </a:cxn>
                    <a:cxn ang="0">
                      <a:pos x="T2" y="T3"/>
                    </a:cxn>
                    <a:cxn ang="0">
                      <a:pos x="T4" y="T5"/>
                    </a:cxn>
                    <a:cxn ang="0">
                      <a:pos x="T6" y="T7"/>
                    </a:cxn>
                    <a:cxn ang="0">
                      <a:pos x="T8" y="T9"/>
                    </a:cxn>
                  </a:cxnLst>
                  <a:rect l="0" t="0" r="r" b="b"/>
                  <a:pathLst>
                    <a:path w="148" h="37">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13" name="Freeform 31">
                  <a:extLst>
                    <a:ext uri="{FF2B5EF4-FFF2-40B4-BE49-F238E27FC236}">
                      <a16:creationId xmlns:a16="http://schemas.microsoft.com/office/drawing/2014/main" id="{31913F32-93EC-47C6-9006-BB798328B9FB}"/>
                    </a:ext>
                  </a:extLst>
                </p:cNvPr>
                <p:cNvSpPr/>
                <p:nvPr/>
              </p:nvSpPr>
              <p:spPr bwMode="auto">
                <a:xfrm>
                  <a:off x="6989763" y="4945063"/>
                  <a:ext cx="88900" cy="22225"/>
                </a:xfrm>
                <a:custGeom>
                  <a:avLst/>
                  <a:gdLst>
                    <a:gd name="T0" fmla="*/ 4 w 86"/>
                    <a:gd name="T1" fmla="*/ 18 h 22"/>
                    <a:gd name="T2" fmla="*/ 80 w 86"/>
                    <a:gd name="T3" fmla="*/ 10 h 22"/>
                    <a:gd name="T4" fmla="*/ 77 w 86"/>
                    <a:gd name="T5" fmla="*/ 1 h 22"/>
                    <a:gd name="T6" fmla="*/ 4 w 86"/>
                    <a:gd name="T7" fmla="*/ 8 h 22"/>
                    <a:gd name="T8" fmla="*/ 4 w 86"/>
                    <a:gd name="T9" fmla="*/ 18 h 22"/>
                  </a:gdLst>
                  <a:ahLst/>
                  <a:cxnLst>
                    <a:cxn ang="0">
                      <a:pos x="T0" y="T1"/>
                    </a:cxn>
                    <a:cxn ang="0">
                      <a:pos x="T2" y="T3"/>
                    </a:cxn>
                    <a:cxn ang="0">
                      <a:pos x="T4" y="T5"/>
                    </a:cxn>
                    <a:cxn ang="0">
                      <a:pos x="T6" y="T7"/>
                    </a:cxn>
                    <a:cxn ang="0">
                      <a:pos x="T8" y="T9"/>
                    </a:cxn>
                  </a:cxnLst>
                  <a:rect l="0" t="0" r="r" b="b"/>
                  <a:pathLst>
                    <a:path w="86" h="22">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14" name="Freeform 32">
                  <a:extLst>
                    <a:ext uri="{FF2B5EF4-FFF2-40B4-BE49-F238E27FC236}">
                      <a16:creationId xmlns:a16="http://schemas.microsoft.com/office/drawing/2014/main" id="{63C81E7E-3A68-4BA3-928A-0EC7CA9AAB79}"/>
                    </a:ext>
                  </a:extLst>
                </p:cNvPr>
                <p:cNvSpPr/>
                <p:nvPr/>
              </p:nvSpPr>
              <p:spPr bwMode="auto">
                <a:xfrm>
                  <a:off x="6748463" y="4924426"/>
                  <a:ext cx="80963" cy="31750"/>
                </a:xfrm>
                <a:custGeom>
                  <a:avLst/>
                  <a:gdLst>
                    <a:gd name="T0" fmla="*/ 6 w 79"/>
                    <a:gd name="T1" fmla="*/ 17 h 31"/>
                    <a:gd name="T2" fmla="*/ 37 w 79"/>
                    <a:gd name="T3" fmla="*/ 24 h 31"/>
                    <a:gd name="T4" fmla="*/ 72 w 79"/>
                    <a:gd name="T5" fmla="*/ 31 h 31"/>
                    <a:gd name="T6" fmla="*/ 75 w 79"/>
                    <a:gd name="T7" fmla="*/ 21 h 31"/>
                    <a:gd name="T8" fmla="*/ 6 w 79"/>
                    <a:gd name="T9" fmla="*/ 6 h 31"/>
                    <a:gd name="T10" fmla="*/ 6 w 79"/>
                    <a:gd name="T11" fmla="*/ 17 h 31"/>
                  </a:gdLst>
                  <a:ahLst/>
                  <a:cxnLst>
                    <a:cxn ang="0">
                      <a:pos x="T0" y="T1"/>
                    </a:cxn>
                    <a:cxn ang="0">
                      <a:pos x="T2" y="T3"/>
                    </a:cxn>
                    <a:cxn ang="0">
                      <a:pos x="T4" y="T5"/>
                    </a:cxn>
                    <a:cxn ang="0">
                      <a:pos x="T6" y="T7"/>
                    </a:cxn>
                    <a:cxn ang="0">
                      <a:pos x="T8" y="T9"/>
                    </a:cxn>
                    <a:cxn ang="0">
                      <a:pos x="T10" y="T11"/>
                    </a:cxn>
                  </a:cxnLst>
                  <a:rect l="0" t="0" r="r" b="b"/>
                  <a:pathLst>
                    <a:path w="79" h="31">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15" name="Freeform 33">
                  <a:extLst>
                    <a:ext uri="{FF2B5EF4-FFF2-40B4-BE49-F238E27FC236}">
                      <a16:creationId xmlns:a16="http://schemas.microsoft.com/office/drawing/2014/main" id="{C99372C7-D14C-4888-824A-F6D075366463}"/>
                    </a:ext>
                  </a:extLst>
                </p:cNvPr>
                <p:cNvSpPr/>
                <p:nvPr/>
              </p:nvSpPr>
              <p:spPr bwMode="auto">
                <a:xfrm>
                  <a:off x="6559551" y="4949826"/>
                  <a:ext cx="68263" cy="61913"/>
                </a:xfrm>
                <a:custGeom>
                  <a:avLst/>
                  <a:gdLst>
                    <a:gd name="T0" fmla="*/ 11 w 67"/>
                    <a:gd name="T1" fmla="*/ 56 h 59"/>
                    <a:gd name="T2" fmla="*/ 39 w 67"/>
                    <a:gd name="T3" fmla="*/ 37 h 59"/>
                    <a:gd name="T4" fmla="*/ 63 w 67"/>
                    <a:gd name="T5" fmla="*/ 12 h 59"/>
                    <a:gd name="T6" fmla="*/ 55 w 67"/>
                    <a:gd name="T7" fmla="*/ 4 h 59"/>
                    <a:gd name="T8" fmla="*/ 31 w 67"/>
                    <a:gd name="T9" fmla="*/ 25 h 59"/>
                    <a:gd name="T10" fmla="*/ 4 w 67"/>
                    <a:gd name="T11" fmla="*/ 48 h 59"/>
                    <a:gd name="T12" fmla="*/ 11 w 67"/>
                    <a:gd name="T13" fmla="*/ 56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16" name="Freeform 34">
                  <a:extLst>
                    <a:ext uri="{FF2B5EF4-FFF2-40B4-BE49-F238E27FC236}">
                      <a16:creationId xmlns:a16="http://schemas.microsoft.com/office/drawing/2014/main" id="{BFF0F606-09D4-409E-831F-6779D35E0C12}"/>
                    </a:ext>
                  </a:extLst>
                </p:cNvPr>
                <p:cNvSpPr/>
                <p:nvPr/>
              </p:nvSpPr>
              <p:spPr bwMode="auto">
                <a:xfrm>
                  <a:off x="6375401" y="5078413"/>
                  <a:ext cx="80963" cy="49213"/>
                </a:xfrm>
                <a:custGeom>
                  <a:avLst/>
                  <a:gdLst>
                    <a:gd name="T0" fmla="*/ 5 w 78"/>
                    <a:gd name="T1" fmla="*/ 46 h 46"/>
                    <a:gd name="T2" fmla="*/ 41 w 78"/>
                    <a:gd name="T3" fmla="*/ 34 h 46"/>
                    <a:gd name="T4" fmla="*/ 73 w 78"/>
                    <a:gd name="T5" fmla="*/ 11 h 46"/>
                    <a:gd name="T6" fmla="*/ 67 w 78"/>
                    <a:gd name="T7" fmla="*/ 2 h 46"/>
                    <a:gd name="T8" fmla="*/ 33 w 78"/>
                    <a:gd name="T9" fmla="*/ 21 h 46"/>
                    <a:gd name="T10" fmla="*/ 3 w 78"/>
                    <a:gd name="T11" fmla="*/ 41 h 46"/>
                    <a:gd name="T12" fmla="*/ 5 w 7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78" h="46">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17" name="Freeform 35">
                  <a:extLst>
                    <a:ext uri="{FF2B5EF4-FFF2-40B4-BE49-F238E27FC236}">
                      <a16:creationId xmlns:a16="http://schemas.microsoft.com/office/drawing/2014/main" id="{4D251142-F4FF-4DB6-87D6-E7B1959AAA98}"/>
                    </a:ext>
                  </a:extLst>
                </p:cNvPr>
                <p:cNvSpPr/>
                <p:nvPr/>
              </p:nvSpPr>
              <p:spPr bwMode="auto">
                <a:xfrm>
                  <a:off x="6167438" y="5192713"/>
                  <a:ext cx="114300" cy="50800"/>
                </a:xfrm>
                <a:custGeom>
                  <a:avLst/>
                  <a:gdLst>
                    <a:gd name="T0" fmla="*/ 10 w 110"/>
                    <a:gd name="T1" fmla="*/ 48 h 50"/>
                    <a:gd name="T2" fmla="*/ 105 w 110"/>
                    <a:gd name="T3" fmla="*/ 11 h 50"/>
                    <a:gd name="T4" fmla="*/ 102 w 110"/>
                    <a:gd name="T5" fmla="*/ 2 h 50"/>
                    <a:gd name="T6" fmla="*/ 7 w 110"/>
                    <a:gd name="T7" fmla="*/ 37 h 50"/>
                    <a:gd name="T8" fmla="*/ 10 w 110"/>
                    <a:gd name="T9" fmla="*/ 48 h 50"/>
                  </a:gdLst>
                  <a:ahLst/>
                  <a:cxnLst>
                    <a:cxn ang="0">
                      <a:pos x="T0" y="T1"/>
                    </a:cxn>
                    <a:cxn ang="0">
                      <a:pos x="T2" y="T3"/>
                    </a:cxn>
                    <a:cxn ang="0">
                      <a:pos x="T4" y="T5"/>
                    </a:cxn>
                    <a:cxn ang="0">
                      <a:pos x="T6" y="T7"/>
                    </a:cxn>
                    <a:cxn ang="0">
                      <a:pos x="T8" y="T9"/>
                    </a:cxn>
                  </a:cxnLst>
                  <a:rect l="0" t="0" r="r" b="b"/>
                  <a:pathLst>
                    <a:path w="110" h="5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18" name="Freeform 36">
                  <a:extLst>
                    <a:ext uri="{FF2B5EF4-FFF2-40B4-BE49-F238E27FC236}">
                      <a16:creationId xmlns:a16="http://schemas.microsoft.com/office/drawing/2014/main" id="{7FA3B329-763C-4B5F-8809-C60B4D86169C}"/>
                    </a:ext>
                  </a:extLst>
                </p:cNvPr>
                <p:cNvSpPr/>
                <p:nvPr/>
              </p:nvSpPr>
              <p:spPr bwMode="auto">
                <a:xfrm>
                  <a:off x="5929313" y="5272088"/>
                  <a:ext cx="131763" cy="36513"/>
                </a:xfrm>
                <a:custGeom>
                  <a:avLst/>
                  <a:gdLst>
                    <a:gd name="T0" fmla="*/ 7 w 128"/>
                    <a:gd name="T1" fmla="*/ 30 h 35"/>
                    <a:gd name="T2" fmla="*/ 120 w 128"/>
                    <a:gd name="T3" fmla="*/ 16 h 35"/>
                    <a:gd name="T4" fmla="*/ 114 w 128"/>
                    <a:gd name="T5" fmla="*/ 2 h 35"/>
                    <a:gd name="T6" fmla="*/ 7 w 128"/>
                    <a:gd name="T7" fmla="*/ 18 h 35"/>
                    <a:gd name="T8" fmla="*/ 7 w 128"/>
                    <a:gd name="T9" fmla="*/ 30 h 35"/>
                  </a:gdLst>
                  <a:ahLst/>
                  <a:cxnLst>
                    <a:cxn ang="0">
                      <a:pos x="T0" y="T1"/>
                    </a:cxn>
                    <a:cxn ang="0">
                      <a:pos x="T2" y="T3"/>
                    </a:cxn>
                    <a:cxn ang="0">
                      <a:pos x="T4" y="T5"/>
                    </a:cxn>
                    <a:cxn ang="0">
                      <a:pos x="T6" y="T7"/>
                    </a:cxn>
                    <a:cxn ang="0">
                      <a:pos x="T8" y="T9"/>
                    </a:cxn>
                  </a:cxnLst>
                  <a:rect l="0" t="0" r="r" b="b"/>
                  <a:pathLst>
                    <a:path w="128" h="35">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19" name="Freeform 37">
                  <a:extLst>
                    <a:ext uri="{FF2B5EF4-FFF2-40B4-BE49-F238E27FC236}">
                      <a16:creationId xmlns:a16="http://schemas.microsoft.com/office/drawing/2014/main" id="{5AA6E0E0-7FA2-4085-8DD8-7578498F491F}"/>
                    </a:ext>
                  </a:extLst>
                </p:cNvPr>
                <p:cNvSpPr/>
                <p:nvPr/>
              </p:nvSpPr>
              <p:spPr bwMode="auto">
                <a:xfrm>
                  <a:off x="5719763" y="5281613"/>
                  <a:ext cx="104775" cy="34925"/>
                </a:xfrm>
                <a:custGeom>
                  <a:avLst/>
                  <a:gdLst>
                    <a:gd name="T0" fmla="*/ 3 w 101"/>
                    <a:gd name="T1" fmla="*/ 11 h 33"/>
                    <a:gd name="T2" fmla="*/ 94 w 101"/>
                    <a:gd name="T3" fmla="*/ 29 h 33"/>
                    <a:gd name="T4" fmla="*/ 94 w 101"/>
                    <a:gd name="T5" fmla="*/ 15 h 33"/>
                    <a:gd name="T6" fmla="*/ 6 w 101"/>
                    <a:gd name="T7" fmla="*/ 3 h 33"/>
                    <a:gd name="T8" fmla="*/ 3 w 101"/>
                    <a:gd name="T9" fmla="*/ 11 h 33"/>
                  </a:gdLst>
                  <a:ahLst/>
                  <a:cxnLst>
                    <a:cxn ang="0">
                      <a:pos x="T0" y="T1"/>
                    </a:cxn>
                    <a:cxn ang="0">
                      <a:pos x="T2" y="T3"/>
                    </a:cxn>
                    <a:cxn ang="0">
                      <a:pos x="T4" y="T5"/>
                    </a:cxn>
                    <a:cxn ang="0">
                      <a:pos x="T6" y="T7"/>
                    </a:cxn>
                    <a:cxn ang="0">
                      <a:pos x="T8" y="T9"/>
                    </a:cxn>
                  </a:cxnLst>
                  <a:rect l="0" t="0" r="r" b="b"/>
                  <a:pathLst>
                    <a:path w="101" h="33">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20" name="Freeform 38">
                  <a:extLst>
                    <a:ext uri="{FF2B5EF4-FFF2-40B4-BE49-F238E27FC236}">
                      <a16:creationId xmlns:a16="http://schemas.microsoft.com/office/drawing/2014/main" id="{0E8317CF-0FED-4234-8D2F-1FFF3B65AD09}"/>
                    </a:ext>
                  </a:extLst>
                </p:cNvPr>
                <p:cNvSpPr/>
                <p:nvPr/>
              </p:nvSpPr>
              <p:spPr bwMode="auto">
                <a:xfrm>
                  <a:off x="5516563" y="5238751"/>
                  <a:ext cx="103188" cy="33338"/>
                </a:xfrm>
                <a:custGeom>
                  <a:avLst/>
                  <a:gdLst>
                    <a:gd name="T0" fmla="*/ 5 w 100"/>
                    <a:gd name="T1" fmla="*/ 9 h 32"/>
                    <a:gd name="T2" fmla="*/ 92 w 100"/>
                    <a:gd name="T3" fmla="*/ 31 h 32"/>
                    <a:gd name="T4" fmla="*/ 94 w 100"/>
                    <a:gd name="T5" fmla="*/ 22 h 32"/>
                    <a:gd name="T6" fmla="*/ 7 w 100"/>
                    <a:gd name="T7" fmla="*/ 1 h 32"/>
                    <a:gd name="T8" fmla="*/ 5 w 100"/>
                    <a:gd name="T9" fmla="*/ 9 h 32"/>
                  </a:gdLst>
                  <a:ahLst/>
                  <a:cxnLst>
                    <a:cxn ang="0">
                      <a:pos x="T0" y="T1"/>
                    </a:cxn>
                    <a:cxn ang="0">
                      <a:pos x="T2" y="T3"/>
                    </a:cxn>
                    <a:cxn ang="0">
                      <a:pos x="T4" y="T5"/>
                    </a:cxn>
                    <a:cxn ang="0">
                      <a:pos x="T6" y="T7"/>
                    </a:cxn>
                    <a:cxn ang="0">
                      <a:pos x="T8" y="T9"/>
                    </a:cxn>
                  </a:cxnLst>
                  <a:rect l="0" t="0" r="r" b="b"/>
                  <a:pathLst>
                    <a:path w="100" h="32">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21" name="Freeform 39">
                  <a:extLst>
                    <a:ext uri="{FF2B5EF4-FFF2-40B4-BE49-F238E27FC236}">
                      <a16:creationId xmlns:a16="http://schemas.microsoft.com/office/drawing/2014/main" id="{F642344E-242D-41A4-971A-535E18DE61A6}"/>
                    </a:ext>
                  </a:extLst>
                </p:cNvPr>
                <p:cNvSpPr/>
                <p:nvPr/>
              </p:nvSpPr>
              <p:spPr bwMode="auto">
                <a:xfrm>
                  <a:off x="5327651" y="5132388"/>
                  <a:ext cx="85725" cy="60325"/>
                </a:xfrm>
                <a:custGeom>
                  <a:avLst/>
                  <a:gdLst>
                    <a:gd name="T0" fmla="*/ 2 w 82"/>
                    <a:gd name="T1" fmla="*/ 8 h 58"/>
                    <a:gd name="T2" fmla="*/ 71 w 82"/>
                    <a:gd name="T3" fmla="*/ 57 h 58"/>
                    <a:gd name="T4" fmla="*/ 74 w 82"/>
                    <a:gd name="T5" fmla="*/ 44 h 58"/>
                    <a:gd name="T6" fmla="*/ 11 w 82"/>
                    <a:gd name="T7" fmla="*/ 3 h 58"/>
                    <a:gd name="T8" fmla="*/ 2 w 82"/>
                    <a:gd name="T9" fmla="*/ 8 h 58"/>
                  </a:gdLst>
                  <a:ahLst/>
                  <a:cxnLst>
                    <a:cxn ang="0">
                      <a:pos x="T0" y="T1"/>
                    </a:cxn>
                    <a:cxn ang="0">
                      <a:pos x="T2" y="T3"/>
                    </a:cxn>
                    <a:cxn ang="0">
                      <a:pos x="T4" y="T5"/>
                    </a:cxn>
                    <a:cxn ang="0">
                      <a:pos x="T6" y="T7"/>
                    </a:cxn>
                    <a:cxn ang="0">
                      <a:pos x="T8" y="T9"/>
                    </a:cxn>
                  </a:cxnLst>
                  <a:rect l="0" t="0" r="r" b="b"/>
                  <a:pathLst>
                    <a:path w="82" h="58">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22" name="Freeform 40">
                  <a:extLst>
                    <a:ext uri="{FF2B5EF4-FFF2-40B4-BE49-F238E27FC236}">
                      <a16:creationId xmlns:a16="http://schemas.microsoft.com/office/drawing/2014/main" id="{A73BC2DB-A25D-49AA-9345-B129BF3E4AFB}"/>
                    </a:ext>
                  </a:extLst>
                </p:cNvPr>
                <p:cNvSpPr/>
                <p:nvPr/>
              </p:nvSpPr>
              <p:spPr bwMode="auto">
                <a:xfrm>
                  <a:off x="5167313" y="4940301"/>
                  <a:ext cx="87313" cy="103188"/>
                </a:xfrm>
                <a:custGeom>
                  <a:avLst/>
                  <a:gdLst>
                    <a:gd name="T0" fmla="*/ 4 w 83"/>
                    <a:gd name="T1" fmla="*/ 13 h 98"/>
                    <a:gd name="T2" fmla="*/ 72 w 83"/>
                    <a:gd name="T3" fmla="*/ 94 h 98"/>
                    <a:gd name="T4" fmla="*/ 80 w 83"/>
                    <a:gd name="T5" fmla="*/ 87 h 98"/>
                    <a:gd name="T6" fmla="*/ 13 w 83"/>
                    <a:gd name="T7" fmla="*/ 4 h 98"/>
                    <a:gd name="T8" fmla="*/ 4 w 83"/>
                    <a:gd name="T9" fmla="*/ 13 h 98"/>
                  </a:gdLst>
                  <a:ahLst/>
                  <a:cxnLst>
                    <a:cxn ang="0">
                      <a:pos x="T0" y="T1"/>
                    </a:cxn>
                    <a:cxn ang="0">
                      <a:pos x="T2" y="T3"/>
                    </a:cxn>
                    <a:cxn ang="0">
                      <a:pos x="T4" y="T5"/>
                    </a:cxn>
                    <a:cxn ang="0">
                      <a:pos x="T6" y="T7"/>
                    </a:cxn>
                    <a:cxn ang="0">
                      <a:pos x="T8" y="T9"/>
                    </a:cxn>
                  </a:cxnLst>
                  <a:rect l="0" t="0" r="r" b="b"/>
                  <a:pathLst>
                    <a:path w="83" h="98">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23" name="Freeform 41">
                  <a:extLst>
                    <a:ext uri="{FF2B5EF4-FFF2-40B4-BE49-F238E27FC236}">
                      <a16:creationId xmlns:a16="http://schemas.microsoft.com/office/drawing/2014/main" id="{B26DBE1E-44DB-4185-958B-B251ECAB25AE}"/>
                    </a:ext>
                  </a:extLst>
                </p:cNvPr>
                <p:cNvSpPr/>
                <p:nvPr/>
              </p:nvSpPr>
              <p:spPr bwMode="auto">
                <a:xfrm>
                  <a:off x="5113338" y="4803776"/>
                  <a:ext cx="50800" cy="74613"/>
                </a:xfrm>
                <a:custGeom>
                  <a:avLst/>
                  <a:gdLst>
                    <a:gd name="T0" fmla="*/ 2 w 49"/>
                    <a:gd name="T1" fmla="*/ 6 h 71"/>
                    <a:gd name="T2" fmla="*/ 15 w 49"/>
                    <a:gd name="T3" fmla="*/ 35 h 71"/>
                    <a:gd name="T4" fmla="*/ 35 w 49"/>
                    <a:gd name="T5" fmla="*/ 65 h 71"/>
                    <a:gd name="T6" fmla="*/ 45 w 49"/>
                    <a:gd name="T7" fmla="*/ 59 h 71"/>
                    <a:gd name="T8" fmla="*/ 26 w 49"/>
                    <a:gd name="T9" fmla="*/ 28 h 71"/>
                    <a:gd name="T10" fmla="*/ 5 w 49"/>
                    <a:gd name="T11" fmla="*/ 3 h 71"/>
                    <a:gd name="T12" fmla="*/ 2 w 49"/>
                    <a:gd name="T13" fmla="*/ 6 h 71"/>
                  </a:gdLst>
                  <a:ahLst/>
                  <a:cxnLst>
                    <a:cxn ang="0">
                      <a:pos x="T0" y="T1"/>
                    </a:cxn>
                    <a:cxn ang="0">
                      <a:pos x="T2" y="T3"/>
                    </a:cxn>
                    <a:cxn ang="0">
                      <a:pos x="T4" y="T5"/>
                    </a:cxn>
                    <a:cxn ang="0">
                      <a:pos x="T6" y="T7"/>
                    </a:cxn>
                    <a:cxn ang="0">
                      <a:pos x="T8" y="T9"/>
                    </a:cxn>
                    <a:cxn ang="0">
                      <a:pos x="T10" y="T11"/>
                    </a:cxn>
                    <a:cxn ang="0">
                      <a:pos x="T12" y="T13"/>
                    </a:cxn>
                  </a:cxnLst>
                  <a:rect l="0" t="0" r="r" b="b"/>
                  <a:pathLst>
                    <a:path w="49" h="71">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24" name="Freeform 42">
                  <a:extLst>
                    <a:ext uri="{FF2B5EF4-FFF2-40B4-BE49-F238E27FC236}">
                      <a16:creationId xmlns:a16="http://schemas.microsoft.com/office/drawing/2014/main" id="{18A4366A-30AC-4517-98A2-5F8E5500AC4A}"/>
                    </a:ext>
                  </a:extLst>
                </p:cNvPr>
                <p:cNvSpPr/>
                <p:nvPr/>
              </p:nvSpPr>
              <p:spPr bwMode="auto">
                <a:xfrm>
                  <a:off x="5035551" y="4613276"/>
                  <a:ext cx="60325" cy="101600"/>
                </a:xfrm>
                <a:custGeom>
                  <a:avLst/>
                  <a:gdLst>
                    <a:gd name="T0" fmla="*/ 2 w 58"/>
                    <a:gd name="T1" fmla="*/ 8 h 97"/>
                    <a:gd name="T2" fmla="*/ 45 w 58"/>
                    <a:gd name="T3" fmla="*/ 91 h 97"/>
                    <a:gd name="T4" fmla="*/ 56 w 58"/>
                    <a:gd name="T5" fmla="*/ 84 h 97"/>
                    <a:gd name="T6" fmla="*/ 11 w 58"/>
                    <a:gd name="T7" fmla="*/ 4 h 97"/>
                    <a:gd name="T8" fmla="*/ 2 w 58"/>
                    <a:gd name="T9" fmla="*/ 8 h 97"/>
                  </a:gdLst>
                  <a:ahLst/>
                  <a:cxnLst>
                    <a:cxn ang="0">
                      <a:pos x="T0" y="T1"/>
                    </a:cxn>
                    <a:cxn ang="0">
                      <a:pos x="T2" y="T3"/>
                    </a:cxn>
                    <a:cxn ang="0">
                      <a:pos x="T4" y="T5"/>
                    </a:cxn>
                    <a:cxn ang="0">
                      <a:pos x="T6" y="T7"/>
                    </a:cxn>
                    <a:cxn ang="0">
                      <a:pos x="T8" y="T9"/>
                    </a:cxn>
                  </a:cxnLst>
                  <a:rect l="0" t="0" r="r" b="b"/>
                  <a:pathLst>
                    <a:path w="58" h="97">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25" name="Freeform 43">
                  <a:extLst>
                    <a:ext uri="{FF2B5EF4-FFF2-40B4-BE49-F238E27FC236}">
                      <a16:creationId xmlns:a16="http://schemas.microsoft.com/office/drawing/2014/main" id="{D2D6DB0A-648C-41F7-AE76-4E996520062C}"/>
                    </a:ext>
                  </a:extLst>
                </p:cNvPr>
                <p:cNvSpPr/>
                <p:nvPr/>
              </p:nvSpPr>
              <p:spPr bwMode="auto">
                <a:xfrm>
                  <a:off x="4221163" y="4760913"/>
                  <a:ext cx="82550" cy="20638"/>
                </a:xfrm>
                <a:custGeom>
                  <a:avLst/>
                  <a:gdLst>
                    <a:gd name="T0" fmla="*/ 2 w 79"/>
                    <a:gd name="T1" fmla="*/ 4 h 19"/>
                    <a:gd name="T2" fmla="*/ 74 w 79"/>
                    <a:gd name="T3" fmla="*/ 19 h 19"/>
                    <a:gd name="T4" fmla="*/ 76 w 79"/>
                    <a:gd name="T5" fmla="*/ 14 h 19"/>
                    <a:gd name="T6" fmla="*/ 3 w 79"/>
                    <a:gd name="T7" fmla="*/ 0 h 19"/>
                    <a:gd name="T8" fmla="*/ 2 w 79"/>
                    <a:gd name="T9" fmla="*/ 4 h 19"/>
                  </a:gdLst>
                  <a:ahLst/>
                  <a:cxnLst>
                    <a:cxn ang="0">
                      <a:pos x="T0" y="T1"/>
                    </a:cxn>
                    <a:cxn ang="0">
                      <a:pos x="T2" y="T3"/>
                    </a:cxn>
                    <a:cxn ang="0">
                      <a:pos x="T4" y="T5"/>
                    </a:cxn>
                    <a:cxn ang="0">
                      <a:pos x="T6" y="T7"/>
                    </a:cxn>
                    <a:cxn ang="0">
                      <a:pos x="T8" y="T9"/>
                    </a:cxn>
                  </a:cxnLst>
                  <a:rect l="0" t="0" r="r" b="b"/>
                  <a:pathLst>
                    <a:path w="79" h="1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26" name="Freeform 44">
                  <a:extLst>
                    <a:ext uri="{FF2B5EF4-FFF2-40B4-BE49-F238E27FC236}">
                      <a16:creationId xmlns:a16="http://schemas.microsoft.com/office/drawing/2014/main" id="{37A3AC66-43D9-4DA0-B74E-7BE2583C12D4}"/>
                    </a:ext>
                  </a:extLst>
                </p:cNvPr>
                <p:cNvSpPr/>
                <p:nvPr/>
              </p:nvSpPr>
              <p:spPr bwMode="auto">
                <a:xfrm>
                  <a:off x="4384676" y="4772026"/>
                  <a:ext cx="106363" cy="17463"/>
                </a:xfrm>
                <a:custGeom>
                  <a:avLst/>
                  <a:gdLst>
                    <a:gd name="T0" fmla="*/ 5 w 102"/>
                    <a:gd name="T1" fmla="*/ 16 h 17"/>
                    <a:gd name="T2" fmla="*/ 98 w 102"/>
                    <a:gd name="T3" fmla="*/ 10 h 17"/>
                    <a:gd name="T4" fmla="*/ 98 w 102"/>
                    <a:gd name="T5" fmla="*/ 3 h 17"/>
                    <a:gd name="T6" fmla="*/ 3 w 102"/>
                    <a:gd name="T7" fmla="*/ 11 h 17"/>
                    <a:gd name="T8" fmla="*/ 5 w 102"/>
                    <a:gd name="T9" fmla="*/ 16 h 17"/>
                  </a:gdLst>
                  <a:ahLst/>
                  <a:cxnLst>
                    <a:cxn ang="0">
                      <a:pos x="T0" y="T1"/>
                    </a:cxn>
                    <a:cxn ang="0">
                      <a:pos x="T2" y="T3"/>
                    </a:cxn>
                    <a:cxn ang="0">
                      <a:pos x="T4" y="T5"/>
                    </a:cxn>
                    <a:cxn ang="0">
                      <a:pos x="T6" y="T7"/>
                    </a:cxn>
                    <a:cxn ang="0">
                      <a:pos x="T8" y="T9"/>
                    </a:cxn>
                  </a:cxnLst>
                  <a:rect l="0" t="0" r="r" b="b"/>
                  <a:pathLst>
                    <a:path w="102" h="17">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27" name="Freeform 45">
                  <a:extLst>
                    <a:ext uri="{FF2B5EF4-FFF2-40B4-BE49-F238E27FC236}">
                      <a16:creationId xmlns:a16="http://schemas.microsoft.com/office/drawing/2014/main" id="{9F14DC1B-A50A-45FA-A255-76F6B43668A3}"/>
                    </a:ext>
                  </a:extLst>
                </p:cNvPr>
                <p:cNvSpPr/>
                <p:nvPr/>
              </p:nvSpPr>
              <p:spPr bwMode="auto">
                <a:xfrm>
                  <a:off x="4584701" y="4762501"/>
                  <a:ext cx="90488" cy="34925"/>
                </a:xfrm>
                <a:custGeom>
                  <a:avLst/>
                  <a:gdLst>
                    <a:gd name="T0" fmla="*/ 4 w 87"/>
                    <a:gd name="T1" fmla="*/ 20 h 33"/>
                    <a:gd name="T2" fmla="*/ 83 w 87"/>
                    <a:gd name="T3" fmla="*/ 12 h 33"/>
                    <a:gd name="T4" fmla="*/ 77 w 87"/>
                    <a:gd name="T5" fmla="*/ 2 h 33"/>
                    <a:gd name="T6" fmla="*/ 6 w 87"/>
                    <a:gd name="T7" fmla="*/ 10 h 33"/>
                    <a:gd name="T8" fmla="*/ 4 w 87"/>
                    <a:gd name="T9" fmla="*/ 20 h 33"/>
                  </a:gdLst>
                  <a:ahLst/>
                  <a:cxnLst>
                    <a:cxn ang="0">
                      <a:pos x="T0" y="T1"/>
                    </a:cxn>
                    <a:cxn ang="0">
                      <a:pos x="T2" y="T3"/>
                    </a:cxn>
                    <a:cxn ang="0">
                      <a:pos x="T4" y="T5"/>
                    </a:cxn>
                    <a:cxn ang="0">
                      <a:pos x="T6" y="T7"/>
                    </a:cxn>
                    <a:cxn ang="0">
                      <a:pos x="T8" y="T9"/>
                    </a:cxn>
                  </a:cxnLst>
                  <a:rect l="0" t="0" r="r" b="b"/>
                  <a:pathLst>
                    <a:path w="87" h="33">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28" name="Freeform 46">
                  <a:extLst>
                    <a:ext uri="{FF2B5EF4-FFF2-40B4-BE49-F238E27FC236}">
                      <a16:creationId xmlns:a16="http://schemas.microsoft.com/office/drawing/2014/main" id="{FC34D99E-B9B4-481C-8908-DDC802B7C825}"/>
                    </a:ext>
                  </a:extLst>
                </p:cNvPr>
                <p:cNvSpPr/>
                <p:nvPr/>
              </p:nvSpPr>
              <p:spPr bwMode="auto">
                <a:xfrm>
                  <a:off x="4751388" y="4727576"/>
                  <a:ext cx="88900" cy="25400"/>
                </a:xfrm>
                <a:custGeom>
                  <a:avLst/>
                  <a:gdLst>
                    <a:gd name="T0" fmla="*/ 5 w 86"/>
                    <a:gd name="T1" fmla="*/ 24 h 25"/>
                    <a:gd name="T2" fmla="*/ 79 w 86"/>
                    <a:gd name="T3" fmla="*/ 11 h 25"/>
                    <a:gd name="T4" fmla="*/ 76 w 86"/>
                    <a:gd name="T5" fmla="*/ 1 h 25"/>
                    <a:gd name="T6" fmla="*/ 41 w 86"/>
                    <a:gd name="T7" fmla="*/ 8 h 25"/>
                    <a:gd name="T8" fmla="*/ 5 w 86"/>
                    <a:gd name="T9" fmla="*/ 17 h 25"/>
                    <a:gd name="T10" fmla="*/ 5 w 86"/>
                    <a:gd name="T11" fmla="*/ 24 h 25"/>
                  </a:gdLst>
                  <a:ahLst/>
                  <a:cxnLst>
                    <a:cxn ang="0">
                      <a:pos x="T0" y="T1"/>
                    </a:cxn>
                    <a:cxn ang="0">
                      <a:pos x="T2" y="T3"/>
                    </a:cxn>
                    <a:cxn ang="0">
                      <a:pos x="T4" y="T5"/>
                    </a:cxn>
                    <a:cxn ang="0">
                      <a:pos x="T6" y="T7"/>
                    </a:cxn>
                    <a:cxn ang="0">
                      <a:pos x="T8" y="T9"/>
                    </a:cxn>
                    <a:cxn ang="0">
                      <a:pos x="T10" y="T11"/>
                    </a:cxn>
                  </a:cxnLst>
                  <a:rect l="0" t="0" r="r" b="b"/>
                  <a:pathLst>
                    <a:path w="86" h="25">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29" name="Freeform 47">
                  <a:extLst>
                    <a:ext uri="{FF2B5EF4-FFF2-40B4-BE49-F238E27FC236}">
                      <a16:creationId xmlns:a16="http://schemas.microsoft.com/office/drawing/2014/main" id="{5A1B7799-28A4-4D96-9E50-D2344A622634}"/>
                    </a:ext>
                  </a:extLst>
                </p:cNvPr>
                <p:cNvSpPr/>
                <p:nvPr/>
              </p:nvSpPr>
              <p:spPr bwMode="auto">
                <a:xfrm>
                  <a:off x="4892676" y="4657726"/>
                  <a:ext cx="92075" cy="52388"/>
                </a:xfrm>
                <a:custGeom>
                  <a:avLst/>
                  <a:gdLst>
                    <a:gd name="T0" fmla="*/ 9 w 89"/>
                    <a:gd name="T1" fmla="*/ 48 h 50"/>
                    <a:gd name="T2" fmla="*/ 43 w 89"/>
                    <a:gd name="T3" fmla="*/ 32 h 50"/>
                    <a:gd name="T4" fmla="*/ 81 w 89"/>
                    <a:gd name="T5" fmla="*/ 15 h 50"/>
                    <a:gd name="T6" fmla="*/ 77 w 89"/>
                    <a:gd name="T7" fmla="*/ 1 h 50"/>
                    <a:gd name="T8" fmla="*/ 38 w 89"/>
                    <a:gd name="T9" fmla="*/ 14 h 50"/>
                    <a:gd name="T10" fmla="*/ 4 w 89"/>
                    <a:gd name="T11" fmla="*/ 41 h 50"/>
                    <a:gd name="T12" fmla="*/ 9 w 89"/>
                    <a:gd name="T13" fmla="*/ 48 h 50"/>
                  </a:gdLst>
                  <a:ahLst/>
                  <a:cxnLst>
                    <a:cxn ang="0">
                      <a:pos x="T0" y="T1"/>
                    </a:cxn>
                    <a:cxn ang="0">
                      <a:pos x="T2" y="T3"/>
                    </a:cxn>
                    <a:cxn ang="0">
                      <a:pos x="T4" y="T5"/>
                    </a:cxn>
                    <a:cxn ang="0">
                      <a:pos x="T6" y="T7"/>
                    </a:cxn>
                    <a:cxn ang="0">
                      <a:pos x="T8" y="T9"/>
                    </a:cxn>
                    <a:cxn ang="0">
                      <a:pos x="T10" y="T11"/>
                    </a:cxn>
                    <a:cxn ang="0">
                      <a:pos x="T12" y="T13"/>
                    </a:cxn>
                  </a:cxnLst>
                  <a:rect l="0" t="0" r="r" b="b"/>
                  <a:pathLst>
                    <a:path w="89" h="50">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30" name="Freeform 48">
                  <a:extLst>
                    <a:ext uri="{FF2B5EF4-FFF2-40B4-BE49-F238E27FC236}">
                      <a16:creationId xmlns:a16="http://schemas.microsoft.com/office/drawing/2014/main" id="{6B5AD39D-9771-49C9-80B2-AEB8C336CA39}"/>
                    </a:ext>
                  </a:extLst>
                </p:cNvPr>
                <p:cNvSpPr/>
                <p:nvPr/>
              </p:nvSpPr>
              <p:spPr bwMode="auto">
                <a:xfrm>
                  <a:off x="4024313" y="4714876"/>
                  <a:ext cx="93663" cy="31750"/>
                </a:xfrm>
                <a:custGeom>
                  <a:avLst/>
                  <a:gdLst>
                    <a:gd name="T0" fmla="*/ 3 w 91"/>
                    <a:gd name="T1" fmla="*/ 6 h 31"/>
                    <a:gd name="T2" fmla="*/ 83 w 91"/>
                    <a:gd name="T3" fmla="*/ 30 h 31"/>
                    <a:gd name="T4" fmla="*/ 85 w 91"/>
                    <a:gd name="T5" fmla="*/ 21 h 31"/>
                    <a:gd name="T6" fmla="*/ 5 w 91"/>
                    <a:gd name="T7" fmla="*/ 1 h 31"/>
                    <a:gd name="T8" fmla="*/ 3 w 91"/>
                    <a:gd name="T9" fmla="*/ 6 h 31"/>
                  </a:gdLst>
                  <a:ahLst/>
                  <a:cxnLst>
                    <a:cxn ang="0">
                      <a:pos x="T0" y="T1"/>
                    </a:cxn>
                    <a:cxn ang="0">
                      <a:pos x="T2" y="T3"/>
                    </a:cxn>
                    <a:cxn ang="0">
                      <a:pos x="T4" y="T5"/>
                    </a:cxn>
                    <a:cxn ang="0">
                      <a:pos x="T6" y="T7"/>
                    </a:cxn>
                    <a:cxn ang="0">
                      <a:pos x="T8" y="T9"/>
                    </a:cxn>
                  </a:cxnLst>
                  <a:rect l="0" t="0" r="r" b="b"/>
                  <a:pathLst>
                    <a:path w="91" h="3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31" name="Freeform 49">
                  <a:extLst>
                    <a:ext uri="{FF2B5EF4-FFF2-40B4-BE49-F238E27FC236}">
                      <a16:creationId xmlns:a16="http://schemas.microsoft.com/office/drawing/2014/main" id="{535DE478-9421-4C25-AA22-EA06E5863445}"/>
                    </a:ext>
                  </a:extLst>
                </p:cNvPr>
                <p:cNvSpPr/>
                <p:nvPr/>
              </p:nvSpPr>
              <p:spPr bwMode="auto">
                <a:xfrm>
                  <a:off x="3851276" y="4625976"/>
                  <a:ext cx="98425" cy="63500"/>
                </a:xfrm>
                <a:custGeom>
                  <a:avLst/>
                  <a:gdLst>
                    <a:gd name="T0" fmla="*/ 2 w 94"/>
                    <a:gd name="T1" fmla="*/ 4 h 61"/>
                    <a:gd name="T2" fmla="*/ 82 w 94"/>
                    <a:gd name="T3" fmla="*/ 60 h 61"/>
                    <a:gd name="T4" fmla="*/ 88 w 94"/>
                    <a:gd name="T5" fmla="*/ 49 h 61"/>
                    <a:gd name="T6" fmla="*/ 5 w 94"/>
                    <a:gd name="T7" fmla="*/ 1 h 61"/>
                    <a:gd name="T8" fmla="*/ 2 w 94"/>
                    <a:gd name="T9" fmla="*/ 4 h 61"/>
                  </a:gdLst>
                  <a:ahLst/>
                  <a:cxnLst>
                    <a:cxn ang="0">
                      <a:pos x="T0" y="T1"/>
                    </a:cxn>
                    <a:cxn ang="0">
                      <a:pos x="T2" y="T3"/>
                    </a:cxn>
                    <a:cxn ang="0">
                      <a:pos x="T4" y="T5"/>
                    </a:cxn>
                    <a:cxn ang="0">
                      <a:pos x="T6" y="T7"/>
                    </a:cxn>
                    <a:cxn ang="0">
                      <a:pos x="T8" y="T9"/>
                    </a:cxn>
                  </a:cxnLst>
                  <a:rect l="0" t="0" r="r" b="b"/>
                  <a:pathLst>
                    <a:path w="94" h="61">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32" name="Freeform 50">
                  <a:extLst>
                    <a:ext uri="{FF2B5EF4-FFF2-40B4-BE49-F238E27FC236}">
                      <a16:creationId xmlns:a16="http://schemas.microsoft.com/office/drawing/2014/main" id="{2A5AC169-ED07-430B-864B-AB379C8F3B1D}"/>
                    </a:ext>
                  </a:extLst>
                </p:cNvPr>
                <p:cNvSpPr/>
                <p:nvPr/>
              </p:nvSpPr>
              <p:spPr bwMode="auto">
                <a:xfrm>
                  <a:off x="3706813" y="4486276"/>
                  <a:ext cx="82550" cy="73025"/>
                </a:xfrm>
                <a:custGeom>
                  <a:avLst/>
                  <a:gdLst>
                    <a:gd name="T0" fmla="*/ 2 w 79"/>
                    <a:gd name="T1" fmla="*/ 9 h 71"/>
                    <a:gd name="T2" fmla="*/ 68 w 79"/>
                    <a:gd name="T3" fmla="*/ 69 h 71"/>
                    <a:gd name="T4" fmla="*/ 75 w 79"/>
                    <a:gd name="T5" fmla="*/ 61 h 71"/>
                    <a:gd name="T6" fmla="*/ 9 w 79"/>
                    <a:gd name="T7" fmla="*/ 4 h 71"/>
                    <a:gd name="T8" fmla="*/ 2 w 79"/>
                    <a:gd name="T9" fmla="*/ 9 h 71"/>
                  </a:gdLst>
                  <a:ahLst/>
                  <a:cxnLst>
                    <a:cxn ang="0">
                      <a:pos x="T0" y="T1"/>
                    </a:cxn>
                    <a:cxn ang="0">
                      <a:pos x="T2" y="T3"/>
                    </a:cxn>
                    <a:cxn ang="0">
                      <a:pos x="T4" y="T5"/>
                    </a:cxn>
                    <a:cxn ang="0">
                      <a:pos x="T6" y="T7"/>
                    </a:cxn>
                    <a:cxn ang="0">
                      <a:pos x="T8" y="T9"/>
                    </a:cxn>
                  </a:cxnLst>
                  <a:rect l="0" t="0" r="r" b="b"/>
                  <a:pathLst>
                    <a:path w="79" h="71">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33" name="Freeform 51">
                  <a:extLst>
                    <a:ext uri="{FF2B5EF4-FFF2-40B4-BE49-F238E27FC236}">
                      <a16:creationId xmlns:a16="http://schemas.microsoft.com/office/drawing/2014/main" id="{58EA843B-A286-4BAC-B266-F2CE7BA0791C}"/>
                    </a:ext>
                  </a:extLst>
                </p:cNvPr>
                <p:cNvSpPr/>
                <p:nvPr/>
              </p:nvSpPr>
              <p:spPr bwMode="auto">
                <a:xfrm>
                  <a:off x="3595688" y="4313238"/>
                  <a:ext cx="57150" cy="82550"/>
                </a:xfrm>
                <a:custGeom>
                  <a:avLst/>
                  <a:gdLst>
                    <a:gd name="T0" fmla="*/ 1 w 56"/>
                    <a:gd name="T1" fmla="*/ 6 h 79"/>
                    <a:gd name="T2" fmla="*/ 45 w 56"/>
                    <a:gd name="T3" fmla="*/ 75 h 79"/>
                    <a:gd name="T4" fmla="*/ 52 w 56"/>
                    <a:gd name="T5" fmla="*/ 68 h 79"/>
                    <a:gd name="T6" fmla="*/ 9 w 56"/>
                    <a:gd name="T7" fmla="*/ 4 h 79"/>
                    <a:gd name="T8" fmla="*/ 1 w 56"/>
                    <a:gd name="T9" fmla="*/ 6 h 79"/>
                  </a:gdLst>
                  <a:ahLst/>
                  <a:cxnLst>
                    <a:cxn ang="0">
                      <a:pos x="T0" y="T1"/>
                    </a:cxn>
                    <a:cxn ang="0">
                      <a:pos x="T2" y="T3"/>
                    </a:cxn>
                    <a:cxn ang="0">
                      <a:pos x="T4" y="T5"/>
                    </a:cxn>
                    <a:cxn ang="0">
                      <a:pos x="T6" y="T7"/>
                    </a:cxn>
                    <a:cxn ang="0">
                      <a:pos x="T8" y="T9"/>
                    </a:cxn>
                  </a:cxnLst>
                  <a:rect l="0" t="0" r="r" b="b"/>
                  <a:pathLst>
                    <a:path w="56" h="79">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34" name="Freeform 52">
                  <a:extLst>
                    <a:ext uri="{FF2B5EF4-FFF2-40B4-BE49-F238E27FC236}">
                      <a16:creationId xmlns:a16="http://schemas.microsoft.com/office/drawing/2014/main" id="{1B43DD28-5039-4A4E-9611-8959915A9985}"/>
                    </a:ext>
                  </a:extLst>
                </p:cNvPr>
                <p:cNvSpPr/>
                <p:nvPr/>
              </p:nvSpPr>
              <p:spPr bwMode="auto">
                <a:xfrm>
                  <a:off x="3533776" y="4113213"/>
                  <a:ext cx="42863" cy="101600"/>
                </a:xfrm>
                <a:custGeom>
                  <a:avLst/>
                  <a:gdLst>
                    <a:gd name="T0" fmla="*/ 2 w 42"/>
                    <a:gd name="T1" fmla="*/ 5 h 99"/>
                    <a:gd name="T2" fmla="*/ 31 w 42"/>
                    <a:gd name="T3" fmla="*/ 94 h 99"/>
                    <a:gd name="T4" fmla="*/ 39 w 42"/>
                    <a:gd name="T5" fmla="*/ 89 h 99"/>
                    <a:gd name="T6" fmla="*/ 10 w 42"/>
                    <a:gd name="T7" fmla="*/ 5 h 99"/>
                    <a:gd name="T8" fmla="*/ 2 w 42"/>
                    <a:gd name="T9" fmla="*/ 5 h 99"/>
                  </a:gdLst>
                  <a:ahLst/>
                  <a:cxnLst>
                    <a:cxn ang="0">
                      <a:pos x="T0" y="T1"/>
                    </a:cxn>
                    <a:cxn ang="0">
                      <a:pos x="T2" y="T3"/>
                    </a:cxn>
                    <a:cxn ang="0">
                      <a:pos x="T4" y="T5"/>
                    </a:cxn>
                    <a:cxn ang="0">
                      <a:pos x="T6" y="T7"/>
                    </a:cxn>
                    <a:cxn ang="0">
                      <a:pos x="T8" y="T9"/>
                    </a:cxn>
                  </a:cxnLst>
                  <a:rect l="0" t="0" r="r" b="b"/>
                  <a:pathLst>
                    <a:path w="42" h="99">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35" name="Freeform 53">
                  <a:extLst>
                    <a:ext uri="{FF2B5EF4-FFF2-40B4-BE49-F238E27FC236}">
                      <a16:creationId xmlns:a16="http://schemas.microsoft.com/office/drawing/2014/main" id="{00E9AD76-C17D-4566-A35C-3179FFF13845}"/>
                    </a:ext>
                  </a:extLst>
                </p:cNvPr>
                <p:cNvSpPr/>
                <p:nvPr/>
              </p:nvSpPr>
              <p:spPr bwMode="auto">
                <a:xfrm>
                  <a:off x="3517901" y="3932238"/>
                  <a:ext cx="20638" cy="79375"/>
                </a:xfrm>
                <a:custGeom>
                  <a:avLst/>
                  <a:gdLst>
                    <a:gd name="T0" fmla="*/ 4 w 19"/>
                    <a:gd name="T1" fmla="*/ 4 h 76"/>
                    <a:gd name="T2" fmla="*/ 10 w 19"/>
                    <a:gd name="T3" fmla="*/ 71 h 76"/>
                    <a:gd name="T4" fmla="*/ 18 w 19"/>
                    <a:gd name="T5" fmla="*/ 68 h 76"/>
                    <a:gd name="T6" fmla="*/ 10 w 19"/>
                    <a:gd name="T7" fmla="*/ 4 h 76"/>
                    <a:gd name="T8" fmla="*/ 4 w 19"/>
                    <a:gd name="T9" fmla="*/ 4 h 76"/>
                  </a:gdLst>
                  <a:ahLst/>
                  <a:cxnLst>
                    <a:cxn ang="0">
                      <a:pos x="T0" y="T1"/>
                    </a:cxn>
                    <a:cxn ang="0">
                      <a:pos x="T2" y="T3"/>
                    </a:cxn>
                    <a:cxn ang="0">
                      <a:pos x="T4" y="T5"/>
                    </a:cxn>
                    <a:cxn ang="0">
                      <a:pos x="T6" y="T7"/>
                    </a:cxn>
                    <a:cxn ang="0">
                      <a:pos x="T8" y="T9"/>
                    </a:cxn>
                  </a:cxnLst>
                  <a:rect l="0" t="0" r="r" b="b"/>
                  <a:pathLst>
                    <a:path w="19" h="76">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36" name="Freeform 54">
                  <a:extLst>
                    <a:ext uri="{FF2B5EF4-FFF2-40B4-BE49-F238E27FC236}">
                      <a16:creationId xmlns:a16="http://schemas.microsoft.com/office/drawing/2014/main" id="{6973668B-2F99-4708-B411-A1902FD292B0}"/>
                    </a:ext>
                  </a:extLst>
                </p:cNvPr>
                <p:cNvSpPr/>
                <p:nvPr/>
              </p:nvSpPr>
              <p:spPr bwMode="auto">
                <a:xfrm>
                  <a:off x="3522663" y="3695701"/>
                  <a:ext cx="47625" cy="131763"/>
                </a:xfrm>
                <a:custGeom>
                  <a:avLst/>
                  <a:gdLst>
                    <a:gd name="T0" fmla="*/ 4 w 46"/>
                    <a:gd name="T1" fmla="*/ 125 h 127"/>
                    <a:gd name="T2" fmla="*/ 43 w 46"/>
                    <a:gd name="T3" fmla="*/ 12 h 127"/>
                    <a:gd name="T4" fmla="*/ 33 w 46"/>
                    <a:gd name="T5" fmla="*/ 6 h 127"/>
                    <a:gd name="T6" fmla="*/ 0 w 46"/>
                    <a:gd name="T7" fmla="*/ 124 h 127"/>
                    <a:gd name="T8" fmla="*/ 4 w 46"/>
                    <a:gd name="T9" fmla="*/ 125 h 127"/>
                  </a:gdLst>
                  <a:ahLst/>
                  <a:cxnLst>
                    <a:cxn ang="0">
                      <a:pos x="T0" y="T1"/>
                    </a:cxn>
                    <a:cxn ang="0">
                      <a:pos x="T2" y="T3"/>
                    </a:cxn>
                    <a:cxn ang="0">
                      <a:pos x="T4" y="T5"/>
                    </a:cxn>
                    <a:cxn ang="0">
                      <a:pos x="T6" y="T7"/>
                    </a:cxn>
                    <a:cxn ang="0">
                      <a:pos x="T8" y="T9"/>
                    </a:cxn>
                  </a:cxnLst>
                  <a:rect l="0" t="0" r="r" b="b"/>
                  <a:pathLst>
                    <a:path w="46" h="127">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37" name="Freeform 55">
                  <a:extLst>
                    <a:ext uri="{FF2B5EF4-FFF2-40B4-BE49-F238E27FC236}">
                      <a16:creationId xmlns:a16="http://schemas.microsoft.com/office/drawing/2014/main" id="{659C8550-62B4-4F13-9572-391EC703DB97}"/>
                    </a:ext>
                  </a:extLst>
                </p:cNvPr>
                <p:cNvSpPr/>
                <p:nvPr/>
              </p:nvSpPr>
              <p:spPr bwMode="auto">
                <a:xfrm>
                  <a:off x="3586163" y="3575051"/>
                  <a:ext cx="50800" cy="66675"/>
                </a:xfrm>
                <a:custGeom>
                  <a:avLst/>
                  <a:gdLst>
                    <a:gd name="T0" fmla="*/ 9 w 48"/>
                    <a:gd name="T1" fmla="*/ 61 h 64"/>
                    <a:gd name="T2" fmla="*/ 21 w 48"/>
                    <a:gd name="T3" fmla="*/ 53 h 64"/>
                    <a:gd name="T4" fmla="*/ 31 w 48"/>
                    <a:gd name="T5" fmla="*/ 40 h 64"/>
                    <a:gd name="T6" fmla="*/ 47 w 48"/>
                    <a:gd name="T7" fmla="*/ 9 h 64"/>
                    <a:gd name="T8" fmla="*/ 39 w 48"/>
                    <a:gd name="T9" fmla="*/ 3 h 64"/>
                    <a:gd name="T10" fmla="*/ 18 w 48"/>
                    <a:gd name="T11" fmla="*/ 29 h 64"/>
                    <a:gd name="T12" fmla="*/ 11 w 48"/>
                    <a:gd name="T13" fmla="*/ 41 h 64"/>
                    <a:gd name="T14" fmla="*/ 3 w 48"/>
                    <a:gd name="T15" fmla="*/ 57 h 64"/>
                    <a:gd name="T16" fmla="*/ 9 w 48"/>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4">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38" name="Freeform 56">
                  <a:extLst>
                    <a:ext uri="{FF2B5EF4-FFF2-40B4-BE49-F238E27FC236}">
                      <a16:creationId xmlns:a16="http://schemas.microsoft.com/office/drawing/2014/main" id="{D54EF782-2C61-4DC4-89E1-0D002625A403}"/>
                    </a:ext>
                  </a:extLst>
                </p:cNvPr>
                <p:cNvSpPr/>
                <p:nvPr/>
              </p:nvSpPr>
              <p:spPr bwMode="auto">
                <a:xfrm>
                  <a:off x="3698876" y="3435351"/>
                  <a:ext cx="66675" cy="74613"/>
                </a:xfrm>
                <a:custGeom>
                  <a:avLst/>
                  <a:gdLst>
                    <a:gd name="T0" fmla="*/ 11 w 64"/>
                    <a:gd name="T1" fmla="*/ 66 h 71"/>
                    <a:gd name="T2" fmla="*/ 60 w 64"/>
                    <a:gd name="T3" fmla="*/ 9 h 71"/>
                    <a:gd name="T4" fmla="*/ 56 w 64"/>
                    <a:gd name="T5" fmla="*/ 1 h 71"/>
                    <a:gd name="T6" fmla="*/ 2 w 64"/>
                    <a:gd name="T7" fmla="*/ 62 h 71"/>
                    <a:gd name="T8" fmla="*/ 11 w 64"/>
                    <a:gd name="T9" fmla="*/ 66 h 71"/>
                  </a:gdLst>
                  <a:ahLst/>
                  <a:cxnLst>
                    <a:cxn ang="0">
                      <a:pos x="T0" y="T1"/>
                    </a:cxn>
                    <a:cxn ang="0">
                      <a:pos x="T2" y="T3"/>
                    </a:cxn>
                    <a:cxn ang="0">
                      <a:pos x="T4" y="T5"/>
                    </a:cxn>
                    <a:cxn ang="0">
                      <a:pos x="T6" y="T7"/>
                    </a:cxn>
                    <a:cxn ang="0">
                      <a:pos x="T8" y="T9"/>
                    </a:cxn>
                  </a:cxnLst>
                  <a:rect l="0" t="0" r="r" b="b"/>
                  <a:pathLst>
                    <a:path w="64" h="71">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39" name="Freeform 57">
                  <a:extLst>
                    <a:ext uri="{FF2B5EF4-FFF2-40B4-BE49-F238E27FC236}">
                      <a16:creationId xmlns:a16="http://schemas.microsoft.com/office/drawing/2014/main" id="{60DA1CD6-89DD-46F9-A50E-A1BAE47BC540}"/>
                    </a:ext>
                  </a:extLst>
                </p:cNvPr>
                <p:cNvSpPr/>
                <p:nvPr/>
              </p:nvSpPr>
              <p:spPr bwMode="auto">
                <a:xfrm>
                  <a:off x="3798888" y="3357563"/>
                  <a:ext cx="57150" cy="34925"/>
                </a:xfrm>
                <a:custGeom>
                  <a:avLst/>
                  <a:gdLst>
                    <a:gd name="T0" fmla="*/ 5 w 56"/>
                    <a:gd name="T1" fmla="*/ 33 h 34"/>
                    <a:gd name="T2" fmla="*/ 16 w 56"/>
                    <a:gd name="T3" fmla="*/ 32 h 34"/>
                    <a:gd name="T4" fmla="*/ 29 w 56"/>
                    <a:gd name="T5" fmla="*/ 28 h 34"/>
                    <a:gd name="T6" fmla="*/ 51 w 56"/>
                    <a:gd name="T7" fmla="*/ 13 h 34"/>
                    <a:gd name="T8" fmla="*/ 46 w 56"/>
                    <a:gd name="T9" fmla="*/ 2 h 34"/>
                    <a:gd name="T10" fmla="*/ 22 w 56"/>
                    <a:gd name="T11" fmla="*/ 11 h 34"/>
                    <a:gd name="T12" fmla="*/ 10 w 56"/>
                    <a:gd name="T13" fmla="*/ 19 h 34"/>
                    <a:gd name="T14" fmla="*/ 3 w 56"/>
                    <a:gd name="T15" fmla="*/ 27 h 34"/>
                    <a:gd name="T16" fmla="*/ 5 w 56"/>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4">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40" name="Freeform 58">
                  <a:extLst>
                    <a:ext uri="{FF2B5EF4-FFF2-40B4-BE49-F238E27FC236}">
                      <a16:creationId xmlns:a16="http://schemas.microsoft.com/office/drawing/2014/main" id="{18821AA9-79E9-44B2-89B5-B21C64D615B0}"/>
                    </a:ext>
                  </a:extLst>
                </p:cNvPr>
                <p:cNvSpPr/>
                <p:nvPr/>
              </p:nvSpPr>
              <p:spPr bwMode="auto">
                <a:xfrm>
                  <a:off x="3725863" y="3227388"/>
                  <a:ext cx="76200" cy="69850"/>
                </a:xfrm>
                <a:custGeom>
                  <a:avLst/>
                  <a:gdLst>
                    <a:gd name="T0" fmla="*/ 69 w 74"/>
                    <a:gd name="T1" fmla="*/ 58 h 68"/>
                    <a:gd name="T2" fmla="*/ 42 w 74"/>
                    <a:gd name="T3" fmla="*/ 36 h 68"/>
                    <a:gd name="T4" fmla="*/ 14 w 74"/>
                    <a:gd name="T5" fmla="*/ 6 h 68"/>
                    <a:gd name="T6" fmla="*/ 3 w 74"/>
                    <a:gd name="T7" fmla="*/ 15 h 68"/>
                    <a:gd name="T8" fmla="*/ 66 w 74"/>
                    <a:gd name="T9" fmla="*/ 66 h 68"/>
                    <a:gd name="T10" fmla="*/ 69 w 74"/>
                    <a:gd name="T11" fmla="*/ 58 h 68"/>
                  </a:gdLst>
                  <a:ahLst/>
                  <a:cxnLst>
                    <a:cxn ang="0">
                      <a:pos x="T0" y="T1"/>
                    </a:cxn>
                    <a:cxn ang="0">
                      <a:pos x="T2" y="T3"/>
                    </a:cxn>
                    <a:cxn ang="0">
                      <a:pos x="T4" y="T5"/>
                    </a:cxn>
                    <a:cxn ang="0">
                      <a:pos x="T6" y="T7"/>
                    </a:cxn>
                    <a:cxn ang="0">
                      <a:pos x="T8" y="T9"/>
                    </a:cxn>
                    <a:cxn ang="0">
                      <a:pos x="T10" y="T11"/>
                    </a:cxn>
                  </a:cxnLst>
                  <a:rect l="0" t="0" r="r" b="b"/>
                  <a:pathLst>
                    <a:path w="74" h="68">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41" name="Freeform 59">
                  <a:extLst>
                    <a:ext uri="{FF2B5EF4-FFF2-40B4-BE49-F238E27FC236}">
                      <a16:creationId xmlns:a16="http://schemas.microsoft.com/office/drawing/2014/main" id="{8FCCE98F-784E-4C8B-A42F-E252E00B0FCD}"/>
                    </a:ext>
                  </a:extLst>
                </p:cNvPr>
                <p:cNvSpPr/>
                <p:nvPr/>
              </p:nvSpPr>
              <p:spPr bwMode="auto">
                <a:xfrm>
                  <a:off x="3622676" y="3065463"/>
                  <a:ext cx="60325" cy="96838"/>
                </a:xfrm>
                <a:custGeom>
                  <a:avLst/>
                  <a:gdLst>
                    <a:gd name="T0" fmla="*/ 54 w 58"/>
                    <a:gd name="T1" fmla="*/ 85 h 94"/>
                    <a:gd name="T2" fmla="*/ 12 w 58"/>
                    <a:gd name="T3" fmla="*/ 6 h 94"/>
                    <a:gd name="T4" fmla="*/ 2 w 58"/>
                    <a:gd name="T5" fmla="*/ 9 h 94"/>
                    <a:gd name="T6" fmla="*/ 47 w 58"/>
                    <a:gd name="T7" fmla="*/ 91 h 94"/>
                    <a:gd name="T8" fmla="*/ 54 w 58"/>
                    <a:gd name="T9" fmla="*/ 85 h 94"/>
                  </a:gdLst>
                  <a:ahLst/>
                  <a:cxnLst>
                    <a:cxn ang="0">
                      <a:pos x="T0" y="T1"/>
                    </a:cxn>
                    <a:cxn ang="0">
                      <a:pos x="T2" y="T3"/>
                    </a:cxn>
                    <a:cxn ang="0">
                      <a:pos x="T4" y="T5"/>
                    </a:cxn>
                    <a:cxn ang="0">
                      <a:pos x="T6" y="T7"/>
                    </a:cxn>
                    <a:cxn ang="0">
                      <a:pos x="T8" y="T9"/>
                    </a:cxn>
                  </a:cxnLst>
                  <a:rect l="0" t="0" r="r" b="b"/>
                  <a:pathLst>
                    <a:path w="58" h="94">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42" name="Freeform 60">
                  <a:extLst>
                    <a:ext uri="{FF2B5EF4-FFF2-40B4-BE49-F238E27FC236}">
                      <a16:creationId xmlns:a16="http://schemas.microsoft.com/office/drawing/2014/main" id="{679C52D9-9E1B-4ED8-8C0E-0B8DCE6F4328}"/>
                    </a:ext>
                  </a:extLst>
                </p:cNvPr>
                <p:cNvSpPr/>
                <p:nvPr/>
              </p:nvSpPr>
              <p:spPr bwMode="auto">
                <a:xfrm>
                  <a:off x="3565526" y="2909888"/>
                  <a:ext cx="22225" cy="68263"/>
                </a:xfrm>
                <a:custGeom>
                  <a:avLst/>
                  <a:gdLst>
                    <a:gd name="T0" fmla="*/ 22 w 22"/>
                    <a:gd name="T1" fmla="*/ 62 h 66"/>
                    <a:gd name="T2" fmla="*/ 9 w 22"/>
                    <a:gd name="T3" fmla="*/ 4 h 66"/>
                    <a:gd name="T4" fmla="*/ 1 w 22"/>
                    <a:gd name="T5" fmla="*/ 6 h 66"/>
                    <a:gd name="T6" fmla="*/ 18 w 22"/>
                    <a:gd name="T7" fmla="*/ 64 h 66"/>
                    <a:gd name="T8" fmla="*/ 22 w 22"/>
                    <a:gd name="T9" fmla="*/ 62 h 66"/>
                  </a:gdLst>
                  <a:ahLst/>
                  <a:cxnLst>
                    <a:cxn ang="0">
                      <a:pos x="T0" y="T1"/>
                    </a:cxn>
                    <a:cxn ang="0">
                      <a:pos x="T2" y="T3"/>
                    </a:cxn>
                    <a:cxn ang="0">
                      <a:pos x="T4" y="T5"/>
                    </a:cxn>
                    <a:cxn ang="0">
                      <a:pos x="T6" y="T7"/>
                    </a:cxn>
                    <a:cxn ang="0">
                      <a:pos x="T8" y="T9"/>
                    </a:cxn>
                  </a:cxnLst>
                  <a:rect l="0" t="0" r="r" b="b"/>
                  <a:pathLst>
                    <a:path w="22" h="66">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43" name="Freeform 61">
                  <a:extLst>
                    <a:ext uri="{FF2B5EF4-FFF2-40B4-BE49-F238E27FC236}">
                      <a16:creationId xmlns:a16="http://schemas.microsoft.com/office/drawing/2014/main" id="{FF5187CD-4B42-4534-BF0F-2BEC8CEF947B}"/>
                    </a:ext>
                  </a:extLst>
                </p:cNvPr>
                <p:cNvSpPr/>
                <p:nvPr/>
              </p:nvSpPr>
              <p:spPr bwMode="auto">
                <a:xfrm>
                  <a:off x="3538538" y="2741613"/>
                  <a:ext cx="28575" cy="100013"/>
                </a:xfrm>
                <a:custGeom>
                  <a:avLst/>
                  <a:gdLst>
                    <a:gd name="T0" fmla="*/ 22 w 27"/>
                    <a:gd name="T1" fmla="*/ 89 h 96"/>
                    <a:gd name="T2" fmla="*/ 15 w 27"/>
                    <a:gd name="T3" fmla="*/ 8 h 96"/>
                    <a:gd name="T4" fmla="*/ 2 w 27"/>
                    <a:gd name="T5" fmla="*/ 8 h 96"/>
                    <a:gd name="T6" fmla="*/ 9 w 27"/>
                    <a:gd name="T7" fmla="*/ 89 h 96"/>
                    <a:gd name="T8" fmla="*/ 22 w 27"/>
                    <a:gd name="T9" fmla="*/ 89 h 96"/>
                  </a:gdLst>
                  <a:ahLst/>
                  <a:cxnLst>
                    <a:cxn ang="0">
                      <a:pos x="T0" y="T1"/>
                    </a:cxn>
                    <a:cxn ang="0">
                      <a:pos x="T2" y="T3"/>
                    </a:cxn>
                    <a:cxn ang="0">
                      <a:pos x="T4" y="T5"/>
                    </a:cxn>
                    <a:cxn ang="0">
                      <a:pos x="T6" y="T7"/>
                    </a:cxn>
                    <a:cxn ang="0">
                      <a:pos x="T8" y="T9"/>
                    </a:cxn>
                  </a:cxnLst>
                  <a:rect l="0" t="0" r="r" b="b"/>
                  <a:pathLst>
                    <a:path w="27" h="96">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44" name="Freeform 62">
                  <a:extLst>
                    <a:ext uri="{FF2B5EF4-FFF2-40B4-BE49-F238E27FC236}">
                      <a16:creationId xmlns:a16="http://schemas.microsoft.com/office/drawing/2014/main" id="{B252996A-011D-4068-813D-69E47A2785A3}"/>
                    </a:ext>
                  </a:extLst>
                </p:cNvPr>
                <p:cNvSpPr/>
                <p:nvPr/>
              </p:nvSpPr>
              <p:spPr bwMode="auto">
                <a:xfrm>
                  <a:off x="3546476" y="2592388"/>
                  <a:ext cx="22225" cy="73025"/>
                </a:xfrm>
                <a:custGeom>
                  <a:avLst/>
                  <a:gdLst>
                    <a:gd name="T0" fmla="*/ 13 w 22"/>
                    <a:gd name="T1" fmla="*/ 66 h 70"/>
                    <a:gd name="T2" fmla="*/ 21 w 22"/>
                    <a:gd name="T3" fmla="*/ 8 h 70"/>
                    <a:gd name="T4" fmla="*/ 11 w 22"/>
                    <a:gd name="T5" fmla="*/ 6 h 70"/>
                    <a:gd name="T6" fmla="*/ 5 w 22"/>
                    <a:gd name="T7" fmla="*/ 66 h 70"/>
                    <a:gd name="T8" fmla="*/ 13 w 22"/>
                    <a:gd name="T9" fmla="*/ 66 h 70"/>
                  </a:gdLst>
                  <a:ahLst/>
                  <a:cxnLst>
                    <a:cxn ang="0">
                      <a:pos x="T0" y="T1"/>
                    </a:cxn>
                    <a:cxn ang="0">
                      <a:pos x="T2" y="T3"/>
                    </a:cxn>
                    <a:cxn ang="0">
                      <a:pos x="T4" y="T5"/>
                    </a:cxn>
                    <a:cxn ang="0">
                      <a:pos x="T6" y="T7"/>
                    </a:cxn>
                    <a:cxn ang="0">
                      <a:pos x="T8" y="T9"/>
                    </a:cxn>
                  </a:cxnLst>
                  <a:rect l="0" t="0" r="r" b="b"/>
                  <a:pathLst>
                    <a:path w="22" h="70">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45" name="Freeform 63">
                  <a:extLst>
                    <a:ext uri="{FF2B5EF4-FFF2-40B4-BE49-F238E27FC236}">
                      <a16:creationId xmlns:a16="http://schemas.microsoft.com/office/drawing/2014/main" id="{F57AFCEC-15FE-43D6-945B-80E7CF91AB0F}"/>
                    </a:ext>
                  </a:extLst>
                </p:cNvPr>
                <p:cNvSpPr/>
                <p:nvPr/>
              </p:nvSpPr>
              <p:spPr bwMode="auto">
                <a:xfrm>
                  <a:off x="3595688" y="2397126"/>
                  <a:ext cx="49213" cy="103188"/>
                </a:xfrm>
                <a:custGeom>
                  <a:avLst/>
                  <a:gdLst>
                    <a:gd name="T0" fmla="*/ 7 w 47"/>
                    <a:gd name="T1" fmla="*/ 96 h 99"/>
                    <a:gd name="T2" fmla="*/ 45 w 47"/>
                    <a:gd name="T3" fmla="*/ 8 h 99"/>
                    <a:gd name="T4" fmla="*/ 36 w 47"/>
                    <a:gd name="T5" fmla="*/ 5 h 99"/>
                    <a:gd name="T6" fmla="*/ 0 w 47"/>
                    <a:gd name="T7" fmla="*/ 94 h 99"/>
                    <a:gd name="T8" fmla="*/ 7 w 47"/>
                    <a:gd name="T9" fmla="*/ 96 h 99"/>
                  </a:gdLst>
                  <a:ahLst/>
                  <a:cxnLst>
                    <a:cxn ang="0">
                      <a:pos x="T0" y="T1"/>
                    </a:cxn>
                    <a:cxn ang="0">
                      <a:pos x="T2" y="T3"/>
                    </a:cxn>
                    <a:cxn ang="0">
                      <a:pos x="T4" y="T5"/>
                    </a:cxn>
                    <a:cxn ang="0">
                      <a:pos x="T6" y="T7"/>
                    </a:cxn>
                    <a:cxn ang="0">
                      <a:pos x="T8" y="T9"/>
                    </a:cxn>
                  </a:cxnLst>
                  <a:rect l="0" t="0" r="r" b="b"/>
                  <a:pathLst>
                    <a:path w="47" h="99">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46" name="Freeform 64">
                  <a:extLst>
                    <a:ext uri="{FF2B5EF4-FFF2-40B4-BE49-F238E27FC236}">
                      <a16:creationId xmlns:a16="http://schemas.microsoft.com/office/drawing/2014/main" id="{4ED4BD2B-1362-4965-8ECC-94A16356F473}"/>
                    </a:ext>
                  </a:extLst>
                </p:cNvPr>
                <p:cNvSpPr/>
                <p:nvPr/>
              </p:nvSpPr>
              <p:spPr bwMode="auto">
                <a:xfrm>
                  <a:off x="3670301" y="2254251"/>
                  <a:ext cx="57150" cy="80963"/>
                </a:xfrm>
                <a:custGeom>
                  <a:avLst/>
                  <a:gdLst>
                    <a:gd name="T0" fmla="*/ 8 w 55"/>
                    <a:gd name="T1" fmla="*/ 74 h 78"/>
                    <a:gd name="T2" fmla="*/ 27 w 55"/>
                    <a:gd name="T3" fmla="*/ 44 h 78"/>
                    <a:gd name="T4" fmla="*/ 52 w 55"/>
                    <a:gd name="T5" fmla="*/ 10 h 78"/>
                    <a:gd name="T6" fmla="*/ 45 w 55"/>
                    <a:gd name="T7" fmla="*/ 3 h 78"/>
                    <a:gd name="T8" fmla="*/ 16 w 55"/>
                    <a:gd name="T9" fmla="*/ 33 h 78"/>
                    <a:gd name="T10" fmla="*/ 1 w 55"/>
                    <a:gd name="T11" fmla="*/ 72 h 78"/>
                    <a:gd name="T12" fmla="*/ 8 w 55"/>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55" h="78">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47" name="Freeform 65">
                  <a:extLst>
                    <a:ext uri="{FF2B5EF4-FFF2-40B4-BE49-F238E27FC236}">
                      <a16:creationId xmlns:a16="http://schemas.microsoft.com/office/drawing/2014/main" id="{BC6DA818-1FC5-4A9B-A321-DA076125E20F}"/>
                    </a:ext>
                  </a:extLst>
                </p:cNvPr>
                <p:cNvSpPr/>
                <p:nvPr/>
              </p:nvSpPr>
              <p:spPr bwMode="auto">
                <a:xfrm>
                  <a:off x="3754438" y="2087563"/>
                  <a:ext cx="73025" cy="87313"/>
                </a:xfrm>
                <a:custGeom>
                  <a:avLst/>
                  <a:gdLst>
                    <a:gd name="T0" fmla="*/ 6 w 71"/>
                    <a:gd name="T1" fmla="*/ 84 h 85"/>
                    <a:gd name="T2" fmla="*/ 66 w 71"/>
                    <a:gd name="T3" fmla="*/ 14 h 85"/>
                    <a:gd name="T4" fmla="*/ 58 w 71"/>
                    <a:gd name="T5" fmla="*/ 5 h 85"/>
                    <a:gd name="T6" fmla="*/ 1 w 71"/>
                    <a:gd name="T7" fmla="*/ 81 h 85"/>
                    <a:gd name="T8" fmla="*/ 6 w 71"/>
                    <a:gd name="T9" fmla="*/ 84 h 85"/>
                  </a:gdLst>
                  <a:ahLst/>
                  <a:cxnLst>
                    <a:cxn ang="0">
                      <a:pos x="T0" y="T1"/>
                    </a:cxn>
                    <a:cxn ang="0">
                      <a:pos x="T2" y="T3"/>
                    </a:cxn>
                    <a:cxn ang="0">
                      <a:pos x="T4" y="T5"/>
                    </a:cxn>
                    <a:cxn ang="0">
                      <a:pos x="T6" y="T7"/>
                    </a:cxn>
                    <a:cxn ang="0">
                      <a:pos x="T8" y="T9"/>
                    </a:cxn>
                  </a:cxnLst>
                  <a:rect l="0" t="0" r="r" b="b"/>
                  <a:pathLst>
                    <a:path w="71" h="85">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48" name="Freeform 66">
                  <a:extLst>
                    <a:ext uri="{FF2B5EF4-FFF2-40B4-BE49-F238E27FC236}">
                      <a16:creationId xmlns:a16="http://schemas.microsoft.com/office/drawing/2014/main" id="{C9DCB56C-A2A3-46A7-9D9D-456679CCACD9}"/>
                    </a:ext>
                  </a:extLst>
                </p:cNvPr>
                <p:cNvSpPr/>
                <p:nvPr/>
              </p:nvSpPr>
              <p:spPr bwMode="auto">
                <a:xfrm>
                  <a:off x="3865563" y="1936751"/>
                  <a:ext cx="80963" cy="104775"/>
                </a:xfrm>
                <a:custGeom>
                  <a:avLst/>
                  <a:gdLst>
                    <a:gd name="T0" fmla="*/ 8 w 79"/>
                    <a:gd name="T1" fmla="*/ 98 h 101"/>
                    <a:gd name="T2" fmla="*/ 74 w 79"/>
                    <a:gd name="T3" fmla="*/ 12 h 101"/>
                    <a:gd name="T4" fmla="*/ 67 w 79"/>
                    <a:gd name="T5" fmla="*/ 5 h 101"/>
                    <a:gd name="T6" fmla="*/ 31 w 79"/>
                    <a:gd name="T7" fmla="*/ 43 h 101"/>
                    <a:gd name="T8" fmla="*/ 2 w 79"/>
                    <a:gd name="T9" fmla="*/ 94 h 101"/>
                    <a:gd name="T10" fmla="*/ 8 w 79"/>
                    <a:gd name="T11" fmla="*/ 98 h 101"/>
                  </a:gdLst>
                  <a:ahLst/>
                  <a:cxnLst>
                    <a:cxn ang="0">
                      <a:pos x="T0" y="T1"/>
                    </a:cxn>
                    <a:cxn ang="0">
                      <a:pos x="T2" y="T3"/>
                    </a:cxn>
                    <a:cxn ang="0">
                      <a:pos x="T4" y="T5"/>
                    </a:cxn>
                    <a:cxn ang="0">
                      <a:pos x="T6" y="T7"/>
                    </a:cxn>
                    <a:cxn ang="0">
                      <a:pos x="T8" y="T9"/>
                    </a:cxn>
                    <a:cxn ang="0">
                      <a:pos x="T10" y="T11"/>
                    </a:cxn>
                  </a:cxnLst>
                  <a:rect l="0" t="0" r="r" b="b"/>
                  <a:pathLst>
                    <a:path w="79" h="101">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49" name="Freeform 67">
                  <a:extLst>
                    <a:ext uri="{FF2B5EF4-FFF2-40B4-BE49-F238E27FC236}">
                      <a16:creationId xmlns:a16="http://schemas.microsoft.com/office/drawing/2014/main" id="{C502E80B-1F12-4B00-B564-5F0201725260}"/>
                    </a:ext>
                  </a:extLst>
                </p:cNvPr>
                <p:cNvSpPr/>
                <p:nvPr/>
              </p:nvSpPr>
              <p:spPr bwMode="auto">
                <a:xfrm>
                  <a:off x="3984626" y="1827213"/>
                  <a:ext cx="87313" cy="65088"/>
                </a:xfrm>
                <a:custGeom>
                  <a:avLst/>
                  <a:gdLst>
                    <a:gd name="T0" fmla="*/ 8 w 85"/>
                    <a:gd name="T1" fmla="*/ 61 h 63"/>
                    <a:gd name="T2" fmla="*/ 23 w 85"/>
                    <a:gd name="T3" fmla="*/ 57 h 63"/>
                    <a:gd name="T4" fmla="*/ 40 w 85"/>
                    <a:gd name="T5" fmla="*/ 47 h 63"/>
                    <a:gd name="T6" fmla="*/ 76 w 85"/>
                    <a:gd name="T7" fmla="*/ 21 h 63"/>
                    <a:gd name="T8" fmla="*/ 67 w 85"/>
                    <a:gd name="T9" fmla="*/ 6 h 63"/>
                    <a:gd name="T10" fmla="*/ 34 w 85"/>
                    <a:gd name="T11" fmla="*/ 26 h 63"/>
                    <a:gd name="T12" fmla="*/ 18 w 85"/>
                    <a:gd name="T13" fmla="*/ 38 h 63"/>
                    <a:gd name="T14" fmla="*/ 3 w 85"/>
                    <a:gd name="T15" fmla="*/ 53 h 63"/>
                    <a:gd name="T16" fmla="*/ 8 w 85"/>
                    <a:gd name="T17"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3">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50" name="Freeform 68">
                  <a:extLst>
                    <a:ext uri="{FF2B5EF4-FFF2-40B4-BE49-F238E27FC236}">
                      <a16:creationId xmlns:a16="http://schemas.microsoft.com/office/drawing/2014/main" id="{9DF03324-D87B-4DEB-A98C-38C69FE96CB9}"/>
                    </a:ext>
                  </a:extLst>
                </p:cNvPr>
                <p:cNvSpPr/>
                <p:nvPr/>
              </p:nvSpPr>
              <p:spPr bwMode="auto">
                <a:xfrm>
                  <a:off x="4127501" y="1725613"/>
                  <a:ext cx="109538" cy="76200"/>
                </a:xfrm>
                <a:custGeom>
                  <a:avLst/>
                  <a:gdLst>
                    <a:gd name="T0" fmla="*/ 9 w 105"/>
                    <a:gd name="T1" fmla="*/ 71 h 74"/>
                    <a:gd name="T2" fmla="*/ 96 w 105"/>
                    <a:gd name="T3" fmla="*/ 16 h 74"/>
                    <a:gd name="T4" fmla="*/ 89 w 105"/>
                    <a:gd name="T5" fmla="*/ 4 h 74"/>
                    <a:gd name="T6" fmla="*/ 2 w 105"/>
                    <a:gd name="T7" fmla="*/ 66 h 74"/>
                    <a:gd name="T8" fmla="*/ 9 w 105"/>
                    <a:gd name="T9" fmla="*/ 71 h 74"/>
                  </a:gdLst>
                  <a:ahLst/>
                  <a:cxnLst>
                    <a:cxn ang="0">
                      <a:pos x="T0" y="T1"/>
                    </a:cxn>
                    <a:cxn ang="0">
                      <a:pos x="T2" y="T3"/>
                    </a:cxn>
                    <a:cxn ang="0">
                      <a:pos x="T4" y="T5"/>
                    </a:cxn>
                    <a:cxn ang="0">
                      <a:pos x="T6" y="T7"/>
                    </a:cxn>
                    <a:cxn ang="0">
                      <a:pos x="T8" y="T9"/>
                    </a:cxn>
                  </a:cxnLst>
                  <a:rect l="0" t="0" r="r" b="b"/>
                  <a:pathLst>
                    <a:path w="105" h="74">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51" name="Freeform 69">
                  <a:extLst>
                    <a:ext uri="{FF2B5EF4-FFF2-40B4-BE49-F238E27FC236}">
                      <a16:creationId xmlns:a16="http://schemas.microsoft.com/office/drawing/2014/main" id="{85FA21FB-7EE4-42E4-9041-B515748F12D7}"/>
                    </a:ext>
                  </a:extLst>
                </p:cNvPr>
                <p:cNvSpPr/>
                <p:nvPr/>
              </p:nvSpPr>
              <p:spPr bwMode="auto">
                <a:xfrm>
                  <a:off x="4300538" y="1655763"/>
                  <a:ext cx="87313" cy="47625"/>
                </a:xfrm>
                <a:custGeom>
                  <a:avLst/>
                  <a:gdLst>
                    <a:gd name="T0" fmla="*/ 7 w 84"/>
                    <a:gd name="T1" fmla="*/ 46 h 47"/>
                    <a:gd name="T2" fmla="*/ 80 w 84"/>
                    <a:gd name="T3" fmla="*/ 9 h 47"/>
                    <a:gd name="T4" fmla="*/ 77 w 84"/>
                    <a:gd name="T5" fmla="*/ 3 h 47"/>
                    <a:gd name="T6" fmla="*/ 5 w 84"/>
                    <a:gd name="T7" fmla="*/ 38 h 47"/>
                    <a:gd name="T8" fmla="*/ 7 w 84"/>
                    <a:gd name="T9" fmla="*/ 46 h 47"/>
                  </a:gdLst>
                  <a:ahLst/>
                  <a:cxnLst>
                    <a:cxn ang="0">
                      <a:pos x="T0" y="T1"/>
                    </a:cxn>
                    <a:cxn ang="0">
                      <a:pos x="T2" y="T3"/>
                    </a:cxn>
                    <a:cxn ang="0">
                      <a:pos x="T4" y="T5"/>
                    </a:cxn>
                    <a:cxn ang="0">
                      <a:pos x="T6" y="T7"/>
                    </a:cxn>
                    <a:cxn ang="0">
                      <a:pos x="T8" y="T9"/>
                    </a:cxn>
                  </a:cxnLst>
                  <a:rect l="0" t="0" r="r" b="b"/>
                  <a:pathLst>
                    <a:path w="84" h="47">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52" name="Freeform 70">
                  <a:extLst>
                    <a:ext uri="{FF2B5EF4-FFF2-40B4-BE49-F238E27FC236}">
                      <a16:creationId xmlns:a16="http://schemas.microsoft.com/office/drawing/2014/main" id="{56CD85A7-D719-4250-AD9A-427ABCD44444}"/>
                    </a:ext>
                  </a:extLst>
                </p:cNvPr>
                <p:cNvSpPr/>
                <p:nvPr/>
              </p:nvSpPr>
              <p:spPr bwMode="auto">
                <a:xfrm>
                  <a:off x="4451351" y="1609726"/>
                  <a:ext cx="103188" cy="31750"/>
                </a:xfrm>
                <a:custGeom>
                  <a:avLst/>
                  <a:gdLst>
                    <a:gd name="T0" fmla="*/ 4 w 100"/>
                    <a:gd name="T1" fmla="*/ 25 h 31"/>
                    <a:gd name="T2" fmla="*/ 95 w 100"/>
                    <a:gd name="T3" fmla="*/ 11 h 31"/>
                    <a:gd name="T4" fmla="*/ 92 w 100"/>
                    <a:gd name="T5" fmla="*/ 1 h 31"/>
                    <a:gd name="T6" fmla="*/ 4 w 100"/>
                    <a:gd name="T7" fmla="*/ 17 h 31"/>
                    <a:gd name="T8" fmla="*/ 4 w 100"/>
                    <a:gd name="T9" fmla="*/ 25 h 31"/>
                  </a:gdLst>
                  <a:ahLst/>
                  <a:cxnLst>
                    <a:cxn ang="0">
                      <a:pos x="T0" y="T1"/>
                    </a:cxn>
                    <a:cxn ang="0">
                      <a:pos x="T2" y="T3"/>
                    </a:cxn>
                    <a:cxn ang="0">
                      <a:pos x="T4" y="T5"/>
                    </a:cxn>
                    <a:cxn ang="0">
                      <a:pos x="T6" y="T7"/>
                    </a:cxn>
                    <a:cxn ang="0">
                      <a:pos x="T8" y="T9"/>
                    </a:cxn>
                  </a:cxnLst>
                  <a:rect l="0" t="0" r="r" b="b"/>
                  <a:pathLst>
                    <a:path w="100" h="31">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53" name="Freeform 71">
                  <a:extLst>
                    <a:ext uri="{FF2B5EF4-FFF2-40B4-BE49-F238E27FC236}">
                      <a16:creationId xmlns:a16="http://schemas.microsoft.com/office/drawing/2014/main" id="{C1BA16F8-F5E7-4968-8C52-C61AC31DB909}"/>
                    </a:ext>
                  </a:extLst>
                </p:cNvPr>
                <p:cNvSpPr/>
                <p:nvPr/>
              </p:nvSpPr>
              <p:spPr bwMode="auto">
                <a:xfrm>
                  <a:off x="4638676" y="1628776"/>
                  <a:ext cx="109538" cy="19050"/>
                </a:xfrm>
                <a:custGeom>
                  <a:avLst/>
                  <a:gdLst>
                    <a:gd name="T0" fmla="*/ 4 w 105"/>
                    <a:gd name="T1" fmla="*/ 13 h 18"/>
                    <a:gd name="T2" fmla="*/ 99 w 105"/>
                    <a:gd name="T3" fmla="*/ 14 h 18"/>
                    <a:gd name="T4" fmla="*/ 99 w 105"/>
                    <a:gd name="T5" fmla="*/ 4 h 18"/>
                    <a:gd name="T6" fmla="*/ 4 w 105"/>
                    <a:gd name="T7" fmla="*/ 5 h 18"/>
                    <a:gd name="T8" fmla="*/ 4 w 105"/>
                    <a:gd name="T9" fmla="*/ 13 h 18"/>
                  </a:gdLst>
                  <a:ahLst/>
                  <a:cxnLst>
                    <a:cxn ang="0">
                      <a:pos x="T0" y="T1"/>
                    </a:cxn>
                    <a:cxn ang="0">
                      <a:pos x="T2" y="T3"/>
                    </a:cxn>
                    <a:cxn ang="0">
                      <a:pos x="T4" y="T5"/>
                    </a:cxn>
                    <a:cxn ang="0">
                      <a:pos x="T6" y="T7"/>
                    </a:cxn>
                    <a:cxn ang="0">
                      <a:pos x="T8" y="T9"/>
                    </a:cxn>
                  </a:cxnLst>
                  <a:rect l="0" t="0" r="r" b="b"/>
                  <a:pathLst>
                    <a:path w="105" h="18">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54" name="Freeform 72">
                  <a:extLst>
                    <a:ext uri="{FF2B5EF4-FFF2-40B4-BE49-F238E27FC236}">
                      <a16:creationId xmlns:a16="http://schemas.microsoft.com/office/drawing/2014/main" id="{CD082423-BE3B-4F25-820D-74FA0AFD0FD3}"/>
                    </a:ext>
                  </a:extLst>
                </p:cNvPr>
                <p:cNvSpPr/>
                <p:nvPr/>
              </p:nvSpPr>
              <p:spPr bwMode="auto">
                <a:xfrm>
                  <a:off x="4851401" y="1643063"/>
                  <a:ext cx="68263" cy="30163"/>
                </a:xfrm>
                <a:custGeom>
                  <a:avLst/>
                  <a:gdLst>
                    <a:gd name="T0" fmla="*/ 2 w 65"/>
                    <a:gd name="T1" fmla="*/ 4 h 28"/>
                    <a:gd name="T2" fmla="*/ 59 w 65"/>
                    <a:gd name="T3" fmla="*/ 27 h 28"/>
                    <a:gd name="T4" fmla="*/ 62 w 65"/>
                    <a:gd name="T5" fmla="*/ 21 h 28"/>
                    <a:gd name="T6" fmla="*/ 3 w 65"/>
                    <a:gd name="T7" fmla="*/ 1 h 28"/>
                    <a:gd name="T8" fmla="*/ 2 w 65"/>
                    <a:gd name="T9" fmla="*/ 4 h 28"/>
                  </a:gdLst>
                  <a:ahLst/>
                  <a:cxnLst>
                    <a:cxn ang="0">
                      <a:pos x="T0" y="T1"/>
                    </a:cxn>
                    <a:cxn ang="0">
                      <a:pos x="T2" y="T3"/>
                    </a:cxn>
                    <a:cxn ang="0">
                      <a:pos x="T4" y="T5"/>
                    </a:cxn>
                    <a:cxn ang="0">
                      <a:pos x="T6" y="T7"/>
                    </a:cxn>
                    <a:cxn ang="0">
                      <a:pos x="T8" y="T9"/>
                    </a:cxn>
                  </a:cxnLst>
                  <a:rect l="0" t="0" r="r" b="b"/>
                  <a:pathLst>
                    <a:path w="65" h="28">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55" name="Freeform 73">
                  <a:extLst>
                    <a:ext uri="{FF2B5EF4-FFF2-40B4-BE49-F238E27FC236}">
                      <a16:creationId xmlns:a16="http://schemas.microsoft.com/office/drawing/2014/main" id="{4BB3D0CB-0857-4F1B-A474-1C5A6BE0A3A0}"/>
                    </a:ext>
                  </a:extLst>
                </p:cNvPr>
                <p:cNvSpPr/>
                <p:nvPr/>
              </p:nvSpPr>
              <p:spPr bwMode="auto">
                <a:xfrm>
                  <a:off x="5008563" y="1714501"/>
                  <a:ext cx="71438" cy="33338"/>
                </a:xfrm>
                <a:custGeom>
                  <a:avLst/>
                  <a:gdLst>
                    <a:gd name="T0" fmla="*/ 3 w 68"/>
                    <a:gd name="T1" fmla="*/ 10 h 33"/>
                    <a:gd name="T2" fmla="*/ 59 w 68"/>
                    <a:gd name="T3" fmla="*/ 32 h 33"/>
                    <a:gd name="T4" fmla="*/ 64 w 68"/>
                    <a:gd name="T5" fmla="*/ 26 h 33"/>
                    <a:gd name="T6" fmla="*/ 3 w 68"/>
                    <a:gd name="T7" fmla="*/ 4 h 33"/>
                    <a:gd name="T8" fmla="*/ 3 w 68"/>
                    <a:gd name="T9" fmla="*/ 10 h 33"/>
                  </a:gdLst>
                  <a:ahLst/>
                  <a:cxnLst>
                    <a:cxn ang="0">
                      <a:pos x="T0" y="T1"/>
                    </a:cxn>
                    <a:cxn ang="0">
                      <a:pos x="T2" y="T3"/>
                    </a:cxn>
                    <a:cxn ang="0">
                      <a:pos x="T4" y="T5"/>
                    </a:cxn>
                    <a:cxn ang="0">
                      <a:pos x="T6" y="T7"/>
                    </a:cxn>
                    <a:cxn ang="0">
                      <a:pos x="T8" y="T9"/>
                    </a:cxn>
                  </a:cxnLst>
                  <a:rect l="0" t="0" r="r" b="b"/>
                  <a:pathLst>
                    <a:path w="68" h="33">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56" name="Freeform 74">
                  <a:extLst>
                    <a:ext uri="{FF2B5EF4-FFF2-40B4-BE49-F238E27FC236}">
                      <a16:creationId xmlns:a16="http://schemas.microsoft.com/office/drawing/2014/main" id="{21C8A45B-753A-4A75-B494-626D64F472A4}"/>
                    </a:ext>
                  </a:extLst>
                </p:cNvPr>
                <p:cNvSpPr/>
                <p:nvPr/>
              </p:nvSpPr>
              <p:spPr bwMode="auto">
                <a:xfrm>
                  <a:off x="5149851" y="1784351"/>
                  <a:ext cx="85725" cy="47625"/>
                </a:xfrm>
                <a:custGeom>
                  <a:avLst/>
                  <a:gdLst>
                    <a:gd name="T0" fmla="*/ 3 w 83"/>
                    <a:gd name="T1" fmla="*/ 6 h 46"/>
                    <a:gd name="T2" fmla="*/ 75 w 83"/>
                    <a:gd name="T3" fmla="*/ 43 h 46"/>
                    <a:gd name="T4" fmla="*/ 79 w 83"/>
                    <a:gd name="T5" fmla="*/ 37 h 46"/>
                    <a:gd name="T6" fmla="*/ 6 w 83"/>
                    <a:gd name="T7" fmla="*/ 1 h 46"/>
                    <a:gd name="T8" fmla="*/ 3 w 83"/>
                    <a:gd name="T9" fmla="*/ 6 h 46"/>
                  </a:gdLst>
                  <a:ahLst/>
                  <a:cxnLst>
                    <a:cxn ang="0">
                      <a:pos x="T0" y="T1"/>
                    </a:cxn>
                    <a:cxn ang="0">
                      <a:pos x="T2" y="T3"/>
                    </a:cxn>
                    <a:cxn ang="0">
                      <a:pos x="T4" y="T5"/>
                    </a:cxn>
                    <a:cxn ang="0">
                      <a:pos x="T6" y="T7"/>
                    </a:cxn>
                    <a:cxn ang="0">
                      <a:pos x="T8" y="T9"/>
                    </a:cxn>
                  </a:cxnLst>
                  <a:rect l="0" t="0" r="r" b="b"/>
                  <a:pathLst>
                    <a:path w="83" h="46">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57" name="Freeform 75">
                  <a:extLst>
                    <a:ext uri="{FF2B5EF4-FFF2-40B4-BE49-F238E27FC236}">
                      <a16:creationId xmlns:a16="http://schemas.microsoft.com/office/drawing/2014/main" id="{C696442B-7D16-4E25-8CBF-FBE025A4AFD2}"/>
                    </a:ext>
                  </a:extLst>
                </p:cNvPr>
                <p:cNvSpPr/>
                <p:nvPr/>
              </p:nvSpPr>
              <p:spPr bwMode="auto">
                <a:xfrm>
                  <a:off x="5305426" y="1847851"/>
                  <a:ext cx="66675" cy="61913"/>
                </a:xfrm>
                <a:custGeom>
                  <a:avLst/>
                  <a:gdLst>
                    <a:gd name="T0" fmla="*/ 5 w 65"/>
                    <a:gd name="T1" fmla="*/ 12 h 59"/>
                    <a:gd name="T2" fmla="*/ 55 w 65"/>
                    <a:gd name="T3" fmla="*/ 55 h 59"/>
                    <a:gd name="T4" fmla="*/ 62 w 65"/>
                    <a:gd name="T5" fmla="*/ 49 h 59"/>
                    <a:gd name="T6" fmla="*/ 42 w 65"/>
                    <a:gd name="T7" fmla="*/ 23 h 59"/>
                    <a:gd name="T8" fmla="*/ 10 w 65"/>
                    <a:gd name="T9" fmla="*/ 4 h 59"/>
                    <a:gd name="T10" fmla="*/ 5 w 65"/>
                    <a:gd name="T11" fmla="*/ 12 h 59"/>
                  </a:gdLst>
                  <a:ahLst/>
                  <a:cxnLst>
                    <a:cxn ang="0">
                      <a:pos x="T0" y="T1"/>
                    </a:cxn>
                    <a:cxn ang="0">
                      <a:pos x="T2" y="T3"/>
                    </a:cxn>
                    <a:cxn ang="0">
                      <a:pos x="T4" y="T5"/>
                    </a:cxn>
                    <a:cxn ang="0">
                      <a:pos x="T6" y="T7"/>
                    </a:cxn>
                    <a:cxn ang="0">
                      <a:pos x="T8" y="T9"/>
                    </a:cxn>
                    <a:cxn ang="0">
                      <a:pos x="T10" y="T11"/>
                    </a:cxn>
                  </a:cxnLst>
                  <a:rect l="0" t="0" r="r" b="b"/>
                  <a:pathLst>
                    <a:path w="65" h="59">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58" name="Freeform 76">
                  <a:extLst>
                    <a:ext uri="{FF2B5EF4-FFF2-40B4-BE49-F238E27FC236}">
                      <a16:creationId xmlns:a16="http://schemas.microsoft.com/office/drawing/2014/main" id="{9BCC001B-CC4E-4E4A-9AD6-59C7B312FEBC}"/>
                    </a:ext>
                  </a:extLst>
                </p:cNvPr>
                <p:cNvSpPr/>
                <p:nvPr/>
              </p:nvSpPr>
              <p:spPr bwMode="auto">
                <a:xfrm>
                  <a:off x="5380038" y="1765301"/>
                  <a:ext cx="30163" cy="87313"/>
                </a:xfrm>
                <a:custGeom>
                  <a:avLst/>
                  <a:gdLst>
                    <a:gd name="T0" fmla="*/ 10 w 28"/>
                    <a:gd name="T1" fmla="*/ 81 h 84"/>
                    <a:gd name="T2" fmla="*/ 27 w 28"/>
                    <a:gd name="T3" fmla="*/ 10 h 84"/>
                    <a:gd name="T4" fmla="*/ 17 w 28"/>
                    <a:gd name="T5" fmla="*/ 6 h 84"/>
                    <a:gd name="T6" fmla="*/ 4 w 28"/>
                    <a:gd name="T7" fmla="*/ 81 h 84"/>
                    <a:gd name="T8" fmla="*/ 10 w 28"/>
                    <a:gd name="T9" fmla="*/ 81 h 84"/>
                  </a:gdLst>
                  <a:ahLst/>
                  <a:cxnLst>
                    <a:cxn ang="0">
                      <a:pos x="T0" y="T1"/>
                    </a:cxn>
                    <a:cxn ang="0">
                      <a:pos x="T2" y="T3"/>
                    </a:cxn>
                    <a:cxn ang="0">
                      <a:pos x="T4" y="T5"/>
                    </a:cxn>
                    <a:cxn ang="0">
                      <a:pos x="T6" y="T7"/>
                    </a:cxn>
                    <a:cxn ang="0">
                      <a:pos x="T8" y="T9"/>
                    </a:cxn>
                  </a:cxnLst>
                  <a:rect l="0" t="0" r="r" b="b"/>
                  <a:pathLst>
                    <a:path w="28" h="84">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59" name="Freeform 77">
                  <a:extLst>
                    <a:ext uri="{FF2B5EF4-FFF2-40B4-BE49-F238E27FC236}">
                      <a16:creationId xmlns:a16="http://schemas.microsoft.com/office/drawing/2014/main" id="{5B967570-C1E1-443D-BFA4-FFB2FF8581A1}"/>
                    </a:ext>
                  </a:extLst>
                </p:cNvPr>
                <p:cNvSpPr/>
                <p:nvPr/>
              </p:nvSpPr>
              <p:spPr bwMode="auto">
                <a:xfrm>
                  <a:off x="5451476" y="1625601"/>
                  <a:ext cx="39688" cy="63500"/>
                </a:xfrm>
                <a:custGeom>
                  <a:avLst/>
                  <a:gdLst>
                    <a:gd name="T0" fmla="*/ 7 w 39"/>
                    <a:gd name="T1" fmla="*/ 58 h 62"/>
                    <a:gd name="T2" fmla="*/ 38 w 39"/>
                    <a:gd name="T3" fmla="*/ 7 h 62"/>
                    <a:gd name="T4" fmla="*/ 29 w 39"/>
                    <a:gd name="T5" fmla="*/ 3 h 62"/>
                    <a:gd name="T6" fmla="*/ 13 w 39"/>
                    <a:gd name="T7" fmla="*/ 25 h 62"/>
                    <a:gd name="T8" fmla="*/ 1 w 39"/>
                    <a:gd name="T9" fmla="*/ 56 h 62"/>
                    <a:gd name="T10" fmla="*/ 7 w 39"/>
                    <a:gd name="T11" fmla="*/ 58 h 62"/>
                  </a:gdLst>
                  <a:ahLst/>
                  <a:cxnLst>
                    <a:cxn ang="0">
                      <a:pos x="T0" y="T1"/>
                    </a:cxn>
                    <a:cxn ang="0">
                      <a:pos x="T2" y="T3"/>
                    </a:cxn>
                    <a:cxn ang="0">
                      <a:pos x="T4" y="T5"/>
                    </a:cxn>
                    <a:cxn ang="0">
                      <a:pos x="T6" y="T7"/>
                    </a:cxn>
                    <a:cxn ang="0">
                      <a:pos x="T8" y="T9"/>
                    </a:cxn>
                    <a:cxn ang="0">
                      <a:pos x="T10" y="T11"/>
                    </a:cxn>
                  </a:cxnLst>
                  <a:rect l="0" t="0" r="r" b="b"/>
                  <a:pathLst>
                    <a:path w="39" h="62">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60" name="Freeform 78">
                  <a:extLst>
                    <a:ext uri="{FF2B5EF4-FFF2-40B4-BE49-F238E27FC236}">
                      <a16:creationId xmlns:a16="http://schemas.microsoft.com/office/drawing/2014/main" id="{AE33ED0C-7C98-4413-8A11-732428EAA0E1}"/>
                    </a:ext>
                  </a:extLst>
                </p:cNvPr>
                <p:cNvSpPr/>
                <p:nvPr/>
              </p:nvSpPr>
              <p:spPr bwMode="auto">
                <a:xfrm>
                  <a:off x="5540376" y="1449388"/>
                  <a:ext cx="88900" cy="112713"/>
                </a:xfrm>
                <a:custGeom>
                  <a:avLst/>
                  <a:gdLst>
                    <a:gd name="T0" fmla="*/ 8 w 86"/>
                    <a:gd name="T1" fmla="*/ 105 h 108"/>
                    <a:gd name="T2" fmla="*/ 81 w 86"/>
                    <a:gd name="T3" fmla="*/ 12 h 108"/>
                    <a:gd name="T4" fmla="*/ 75 w 86"/>
                    <a:gd name="T5" fmla="*/ 4 h 108"/>
                    <a:gd name="T6" fmla="*/ 1 w 86"/>
                    <a:gd name="T7" fmla="*/ 101 h 108"/>
                    <a:gd name="T8" fmla="*/ 8 w 86"/>
                    <a:gd name="T9" fmla="*/ 105 h 108"/>
                  </a:gdLst>
                  <a:ahLst/>
                  <a:cxnLst>
                    <a:cxn ang="0">
                      <a:pos x="T0" y="T1"/>
                    </a:cxn>
                    <a:cxn ang="0">
                      <a:pos x="T2" y="T3"/>
                    </a:cxn>
                    <a:cxn ang="0">
                      <a:pos x="T4" y="T5"/>
                    </a:cxn>
                    <a:cxn ang="0">
                      <a:pos x="T6" y="T7"/>
                    </a:cxn>
                    <a:cxn ang="0">
                      <a:pos x="T8" y="T9"/>
                    </a:cxn>
                  </a:cxnLst>
                  <a:rect l="0" t="0" r="r" b="b"/>
                  <a:pathLst>
                    <a:path w="86" h="108">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61" name="Freeform 79">
                  <a:extLst>
                    <a:ext uri="{FF2B5EF4-FFF2-40B4-BE49-F238E27FC236}">
                      <a16:creationId xmlns:a16="http://schemas.microsoft.com/office/drawing/2014/main" id="{FD6C264F-464D-4F39-9248-C319AB76A1B8}"/>
                    </a:ext>
                  </a:extLst>
                </p:cNvPr>
                <p:cNvSpPr/>
                <p:nvPr/>
              </p:nvSpPr>
              <p:spPr bwMode="auto">
                <a:xfrm>
                  <a:off x="5675313" y="1382713"/>
                  <a:ext cx="88900" cy="57150"/>
                </a:xfrm>
                <a:custGeom>
                  <a:avLst/>
                  <a:gdLst>
                    <a:gd name="T0" fmla="*/ 7 w 86"/>
                    <a:gd name="T1" fmla="*/ 53 h 55"/>
                    <a:gd name="T2" fmla="*/ 79 w 86"/>
                    <a:gd name="T3" fmla="*/ 13 h 55"/>
                    <a:gd name="T4" fmla="*/ 76 w 86"/>
                    <a:gd name="T5" fmla="*/ 2 h 55"/>
                    <a:gd name="T6" fmla="*/ 3 w 86"/>
                    <a:gd name="T7" fmla="*/ 48 h 55"/>
                    <a:gd name="T8" fmla="*/ 7 w 86"/>
                    <a:gd name="T9" fmla="*/ 53 h 55"/>
                  </a:gdLst>
                  <a:ahLst/>
                  <a:cxnLst>
                    <a:cxn ang="0">
                      <a:pos x="T0" y="T1"/>
                    </a:cxn>
                    <a:cxn ang="0">
                      <a:pos x="T2" y="T3"/>
                    </a:cxn>
                    <a:cxn ang="0">
                      <a:pos x="T4" y="T5"/>
                    </a:cxn>
                    <a:cxn ang="0">
                      <a:pos x="T6" y="T7"/>
                    </a:cxn>
                    <a:cxn ang="0">
                      <a:pos x="T8" y="T9"/>
                    </a:cxn>
                  </a:cxnLst>
                  <a:rect l="0" t="0" r="r" b="b"/>
                  <a:pathLst>
                    <a:path w="86" h="55">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62" name="Freeform 80">
                  <a:extLst>
                    <a:ext uri="{FF2B5EF4-FFF2-40B4-BE49-F238E27FC236}">
                      <a16:creationId xmlns:a16="http://schemas.microsoft.com/office/drawing/2014/main" id="{49A9E60A-3C07-46EE-81D6-4F5F4F4D0F10}"/>
                    </a:ext>
                  </a:extLst>
                </p:cNvPr>
                <p:cNvSpPr/>
                <p:nvPr/>
              </p:nvSpPr>
              <p:spPr bwMode="auto">
                <a:xfrm>
                  <a:off x="5895976" y="1304926"/>
                  <a:ext cx="57150" cy="28575"/>
                </a:xfrm>
                <a:custGeom>
                  <a:avLst/>
                  <a:gdLst>
                    <a:gd name="T0" fmla="*/ 4 w 56"/>
                    <a:gd name="T1" fmla="*/ 26 h 27"/>
                    <a:gd name="T2" fmla="*/ 55 w 56"/>
                    <a:gd name="T3" fmla="*/ 4 h 27"/>
                    <a:gd name="T4" fmla="*/ 53 w 56"/>
                    <a:gd name="T5" fmla="*/ 2 h 27"/>
                    <a:gd name="T6" fmla="*/ 2 w 56"/>
                    <a:gd name="T7" fmla="*/ 23 h 27"/>
                    <a:gd name="T8" fmla="*/ 4 w 56"/>
                    <a:gd name="T9" fmla="*/ 26 h 27"/>
                  </a:gdLst>
                  <a:ahLst/>
                  <a:cxnLst>
                    <a:cxn ang="0">
                      <a:pos x="T0" y="T1"/>
                    </a:cxn>
                    <a:cxn ang="0">
                      <a:pos x="T2" y="T3"/>
                    </a:cxn>
                    <a:cxn ang="0">
                      <a:pos x="T4" y="T5"/>
                    </a:cxn>
                    <a:cxn ang="0">
                      <a:pos x="T6" y="T7"/>
                    </a:cxn>
                    <a:cxn ang="0">
                      <a:pos x="T8" y="T9"/>
                    </a:cxn>
                  </a:cxnLst>
                  <a:rect l="0" t="0" r="r" b="b"/>
                  <a:pathLst>
                    <a:path w="56" h="27">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63" name="Freeform 81">
                  <a:extLst>
                    <a:ext uri="{FF2B5EF4-FFF2-40B4-BE49-F238E27FC236}">
                      <a16:creationId xmlns:a16="http://schemas.microsoft.com/office/drawing/2014/main" id="{DC2B2EEF-E5CF-4310-83EF-13EFB8D84CB4}"/>
                    </a:ext>
                  </a:extLst>
                </p:cNvPr>
                <p:cNvSpPr/>
                <p:nvPr/>
              </p:nvSpPr>
              <p:spPr bwMode="auto">
                <a:xfrm>
                  <a:off x="6059488" y="1247776"/>
                  <a:ext cx="125413" cy="41275"/>
                </a:xfrm>
                <a:custGeom>
                  <a:avLst/>
                  <a:gdLst>
                    <a:gd name="T0" fmla="*/ 6 w 121"/>
                    <a:gd name="T1" fmla="*/ 38 h 40"/>
                    <a:gd name="T2" fmla="*/ 115 w 121"/>
                    <a:gd name="T3" fmla="*/ 13 h 40"/>
                    <a:gd name="T4" fmla="*/ 113 w 121"/>
                    <a:gd name="T5" fmla="*/ 0 h 40"/>
                    <a:gd name="T6" fmla="*/ 3 w 121"/>
                    <a:gd name="T7" fmla="*/ 34 h 40"/>
                    <a:gd name="T8" fmla="*/ 6 w 121"/>
                    <a:gd name="T9" fmla="*/ 38 h 40"/>
                  </a:gdLst>
                  <a:ahLst/>
                  <a:cxnLst>
                    <a:cxn ang="0">
                      <a:pos x="T0" y="T1"/>
                    </a:cxn>
                    <a:cxn ang="0">
                      <a:pos x="T2" y="T3"/>
                    </a:cxn>
                    <a:cxn ang="0">
                      <a:pos x="T4" y="T5"/>
                    </a:cxn>
                    <a:cxn ang="0">
                      <a:pos x="T6" y="T7"/>
                    </a:cxn>
                    <a:cxn ang="0">
                      <a:pos x="T8" y="T9"/>
                    </a:cxn>
                  </a:cxnLst>
                  <a:rect l="0" t="0" r="r" b="b"/>
                  <a:pathLst>
                    <a:path w="121" h="40">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64" name="Freeform 82">
                  <a:extLst>
                    <a:ext uri="{FF2B5EF4-FFF2-40B4-BE49-F238E27FC236}">
                      <a16:creationId xmlns:a16="http://schemas.microsoft.com/office/drawing/2014/main" id="{11E32230-8199-4154-BA85-BDE03D2078FA}"/>
                    </a:ext>
                  </a:extLst>
                </p:cNvPr>
                <p:cNvSpPr/>
                <p:nvPr/>
              </p:nvSpPr>
              <p:spPr bwMode="auto">
                <a:xfrm>
                  <a:off x="6319838" y="1225551"/>
                  <a:ext cx="120650" cy="30163"/>
                </a:xfrm>
                <a:custGeom>
                  <a:avLst/>
                  <a:gdLst>
                    <a:gd name="T0" fmla="*/ 8 w 116"/>
                    <a:gd name="T1" fmla="*/ 25 h 28"/>
                    <a:gd name="T2" fmla="*/ 108 w 116"/>
                    <a:gd name="T3" fmla="*/ 27 h 28"/>
                    <a:gd name="T4" fmla="*/ 110 w 116"/>
                    <a:gd name="T5" fmla="*/ 15 h 28"/>
                    <a:gd name="T6" fmla="*/ 4 w 116"/>
                    <a:gd name="T7" fmla="*/ 17 h 28"/>
                    <a:gd name="T8" fmla="*/ 8 w 116"/>
                    <a:gd name="T9" fmla="*/ 25 h 28"/>
                  </a:gdLst>
                  <a:ahLst/>
                  <a:cxnLst>
                    <a:cxn ang="0">
                      <a:pos x="T0" y="T1"/>
                    </a:cxn>
                    <a:cxn ang="0">
                      <a:pos x="T2" y="T3"/>
                    </a:cxn>
                    <a:cxn ang="0">
                      <a:pos x="T4" y="T5"/>
                    </a:cxn>
                    <a:cxn ang="0">
                      <a:pos x="T6" y="T7"/>
                    </a:cxn>
                    <a:cxn ang="0">
                      <a:pos x="T8" y="T9"/>
                    </a:cxn>
                  </a:cxnLst>
                  <a:rect l="0" t="0" r="r" b="b"/>
                  <a:pathLst>
                    <a:path w="116" h="28">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65" name="Freeform 83">
                  <a:extLst>
                    <a:ext uri="{FF2B5EF4-FFF2-40B4-BE49-F238E27FC236}">
                      <a16:creationId xmlns:a16="http://schemas.microsoft.com/office/drawing/2014/main" id="{A5C27CF1-BC74-45A9-8608-64FDE8104A74}"/>
                    </a:ext>
                  </a:extLst>
                </p:cNvPr>
                <p:cNvSpPr/>
                <p:nvPr/>
              </p:nvSpPr>
              <p:spPr bwMode="auto">
                <a:xfrm>
                  <a:off x="6584951" y="1241426"/>
                  <a:ext cx="109538" cy="19050"/>
                </a:xfrm>
                <a:custGeom>
                  <a:avLst/>
                  <a:gdLst>
                    <a:gd name="T0" fmla="*/ 5 w 106"/>
                    <a:gd name="T1" fmla="*/ 9 h 18"/>
                    <a:gd name="T2" fmla="*/ 98 w 106"/>
                    <a:gd name="T3" fmla="*/ 17 h 18"/>
                    <a:gd name="T4" fmla="*/ 100 w 106"/>
                    <a:gd name="T5" fmla="*/ 9 h 18"/>
                    <a:gd name="T6" fmla="*/ 5 w 106"/>
                    <a:gd name="T7" fmla="*/ 2 h 18"/>
                    <a:gd name="T8" fmla="*/ 5 w 106"/>
                    <a:gd name="T9" fmla="*/ 9 h 18"/>
                  </a:gdLst>
                  <a:ahLst/>
                  <a:cxnLst>
                    <a:cxn ang="0">
                      <a:pos x="T0" y="T1"/>
                    </a:cxn>
                    <a:cxn ang="0">
                      <a:pos x="T2" y="T3"/>
                    </a:cxn>
                    <a:cxn ang="0">
                      <a:pos x="T4" y="T5"/>
                    </a:cxn>
                    <a:cxn ang="0">
                      <a:pos x="T6" y="T7"/>
                    </a:cxn>
                    <a:cxn ang="0">
                      <a:pos x="T8" y="T9"/>
                    </a:cxn>
                  </a:cxnLst>
                  <a:rect l="0" t="0" r="r" b="b"/>
                  <a:pathLst>
                    <a:path w="106" h="18">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66" name="Freeform 84">
                  <a:extLst>
                    <a:ext uri="{FF2B5EF4-FFF2-40B4-BE49-F238E27FC236}">
                      <a16:creationId xmlns:a16="http://schemas.microsoft.com/office/drawing/2014/main" id="{9DEC8C18-419E-4E26-A559-FC1E7BCDFA7F}"/>
                    </a:ext>
                  </a:extLst>
                </p:cNvPr>
                <p:cNvSpPr/>
                <p:nvPr/>
              </p:nvSpPr>
              <p:spPr bwMode="auto">
                <a:xfrm>
                  <a:off x="6799263" y="1285876"/>
                  <a:ext cx="117475" cy="47625"/>
                </a:xfrm>
                <a:custGeom>
                  <a:avLst/>
                  <a:gdLst>
                    <a:gd name="T0" fmla="*/ 5 w 112"/>
                    <a:gd name="T1" fmla="*/ 11 h 45"/>
                    <a:gd name="T2" fmla="*/ 100 w 112"/>
                    <a:gd name="T3" fmla="*/ 42 h 45"/>
                    <a:gd name="T4" fmla="*/ 105 w 112"/>
                    <a:gd name="T5" fmla="*/ 29 h 45"/>
                    <a:gd name="T6" fmla="*/ 8 w 112"/>
                    <a:gd name="T7" fmla="*/ 1 h 45"/>
                    <a:gd name="T8" fmla="*/ 5 w 112"/>
                    <a:gd name="T9" fmla="*/ 11 h 45"/>
                  </a:gdLst>
                  <a:ahLst/>
                  <a:cxnLst>
                    <a:cxn ang="0">
                      <a:pos x="T0" y="T1"/>
                    </a:cxn>
                    <a:cxn ang="0">
                      <a:pos x="T2" y="T3"/>
                    </a:cxn>
                    <a:cxn ang="0">
                      <a:pos x="T4" y="T5"/>
                    </a:cxn>
                    <a:cxn ang="0">
                      <a:pos x="T6" y="T7"/>
                    </a:cxn>
                    <a:cxn ang="0">
                      <a:pos x="T8" y="T9"/>
                    </a:cxn>
                  </a:cxnLst>
                  <a:rect l="0" t="0" r="r" b="b"/>
                  <a:pathLst>
                    <a:path w="112" h="45">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67" name="Freeform 85">
                  <a:extLst>
                    <a:ext uri="{FF2B5EF4-FFF2-40B4-BE49-F238E27FC236}">
                      <a16:creationId xmlns:a16="http://schemas.microsoft.com/office/drawing/2014/main" id="{4EB80473-09E0-4192-AFB8-959FB1903D4C}"/>
                    </a:ext>
                  </a:extLst>
                </p:cNvPr>
                <p:cNvSpPr/>
                <p:nvPr/>
              </p:nvSpPr>
              <p:spPr bwMode="auto">
                <a:xfrm>
                  <a:off x="6962776" y="1343026"/>
                  <a:ext cx="122238" cy="44450"/>
                </a:xfrm>
                <a:custGeom>
                  <a:avLst/>
                  <a:gdLst>
                    <a:gd name="T0" fmla="*/ 3 w 117"/>
                    <a:gd name="T1" fmla="*/ 4 h 43"/>
                    <a:gd name="T2" fmla="*/ 109 w 117"/>
                    <a:gd name="T3" fmla="*/ 41 h 43"/>
                    <a:gd name="T4" fmla="*/ 113 w 117"/>
                    <a:gd name="T5" fmla="*/ 35 h 43"/>
                    <a:gd name="T6" fmla="*/ 3 w 117"/>
                    <a:gd name="T7" fmla="*/ 0 h 43"/>
                    <a:gd name="T8" fmla="*/ 3 w 117"/>
                    <a:gd name="T9" fmla="*/ 4 h 43"/>
                  </a:gdLst>
                  <a:ahLst/>
                  <a:cxnLst>
                    <a:cxn ang="0">
                      <a:pos x="T0" y="T1"/>
                    </a:cxn>
                    <a:cxn ang="0">
                      <a:pos x="T2" y="T3"/>
                    </a:cxn>
                    <a:cxn ang="0">
                      <a:pos x="T4" y="T5"/>
                    </a:cxn>
                    <a:cxn ang="0">
                      <a:pos x="T6" y="T7"/>
                    </a:cxn>
                    <a:cxn ang="0">
                      <a:pos x="T8" y="T9"/>
                    </a:cxn>
                  </a:cxnLst>
                  <a:rect l="0" t="0" r="r" b="b"/>
                  <a:pathLst>
                    <a:path w="117" h="43">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68" name="Freeform 86">
                  <a:extLst>
                    <a:ext uri="{FF2B5EF4-FFF2-40B4-BE49-F238E27FC236}">
                      <a16:creationId xmlns:a16="http://schemas.microsoft.com/office/drawing/2014/main" id="{61A37EFC-C4C8-40A1-96AD-AC3459BF80E3}"/>
                    </a:ext>
                  </a:extLst>
                </p:cNvPr>
                <p:cNvSpPr/>
                <p:nvPr/>
              </p:nvSpPr>
              <p:spPr bwMode="auto">
                <a:xfrm>
                  <a:off x="7148513" y="1409701"/>
                  <a:ext cx="104775" cy="49213"/>
                </a:xfrm>
                <a:custGeom>
                  <a:avLst/>
                  <a:gdLst>
                    <a:gd name="T0" fmla="*/ 3 w 101"/>
                    <a:gd name="T1" fmla="*/ 6 h 47"/>
                    <a:gd name="T2" fmla="*/ 90 w 101"/>
                    <a:gd name="T3" fmla="*/ 45 h 47"/>
                    <a:gd name="T4" fmla="*/ 96 w 101"/>
                    <a:gd name="T5" fmla="*/ 35 h 47"/>
                    <a:gd name="T6" fmla="*/ 4 w 101"/>
                    <a:gd name="T7" fmla="*/ 0 h 47"/>
                    <a:gd name="T8" fmla="*/ 3 w 101"/>
                    <a:gd name="T9" fmla="*/ 6 h 47"/>
                  </a:gdLst>
                  <a:ahLst/>
                  <a:cxnLst>
                    <a:cxn ang="0">
                      <a:pos x="T0" y="T1"/>
                    </a:cxn>
                    <a:cxn ang="0">
                      <a:pos x="T2" y="T3"/>
                    </a:cxn>
                    <a:cxn ang="0">
                      <a:pos x="T4" y="T5"/>
                    </a:cxn>
                    <a:cxn ang="0">
                      <a:pos x="T6" y="T7"/>
                    </a:cxn>
                    <a:cxn ang="0">
                      <a:pos x="T8" y="T9"/>
                    </a:cxn>
                  </a:cxnLst>
                  <a:rect l="0" t="0" r="r" b="b"/>
                  <a:pathLst>
                    <a:path w="101" h="47">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69" name="Freeform 87">
                  <a:extLst>
                    <a:ext uri="{FF2B5EF4-FFF2-40B4-BE49-F238E27FC236}">
                      <a16:creationId xmlns:a16="http://schemas.microsoft.com/office/drawing/2014/main" id="{94DACE7D-E1AC-4E82-9BBC-2446AB315B0C}"/>
                    </a:ext>
                  </a:extLst>
                </p:cNvPr>
                <p:cNvSpPr/>
                <p:nvPr/>
              </p:nvSpPr>
              <p:spPr bwMode="auto">
                <a:xfrm>
                  <a:off x="7273926" y="1504951"/>
                  <a:ext cx="114300" cy="74613"/>
                </a:xfrm>
                <a:custGeom>
                  <a:avLst/>
                  <a:gdLst>
                    <a:gd name="T0" fmla="*/ 6 w 110"/>
                    <a:gd name="T1" fmla="*/ 10 h 71"/>
                    <a:gd name="T2" fmla="*/ 55 w 110"/>
                    <a:gd name="T3" fmla="*/ 40 h 71"/>
                    <a:gd name="T4" fmla="*/ 99 w 110"/>
                    <a:gd name="T5" fmla="*/ 67 h 71"/>
                    <a:gd name="T6" fmla="*/ 104 w 110"/>
                    <a:gd name="T7" fmla="*/ 58 h 71"/>
                    <a:gd name="T8" fmla="*/ 9 w 110"/>
                    <a:gd name="T9" fmla="*/ 0 h 71"/>
                    <a:gd name="T10" fmla="*/ 6 w 110"/>
                    <a:gd name="T11" fmla="*/ 10 h 71"/>
                  </a:gdLst>
                  <a:ahLst/>
                  <a:cxnLst>
                    <a:cxn ang="0">
                      <a:pos x="T0" y="T1"/>
                    </a:cxn>
                    <a:cxn ang="0">
                      <a:pos x="T2" y="T3"/>
                    </a:cxn>
                    <a:cxn ang="0">
                      <a:pos x="T4" y="T5"/>
                    </a:cxn>
                    <a:cxn ang="0">
                      <a:pos x="T6" y="T7"/>
                    </a:cxn>
                    <a:cxn ang="0">
                      <a:pos x="T8" y="T9"/>
                    </a:cxn>
                    <a:cxn ang="0">
                      <a:pos x="T10" y="T11"/>
                    </a:cxn>
                  </a:cxnLst>
                  <a:rect l="0" t="0" r="r" b="b"/>
                  <a:pathLst>
                    <a:path w="110" h="71">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70" name="Freeform 88">
                  <a:extLst>
                    <a:ext uri="{FF2B5EF4-FFF2-40B4-BE49-F238E27FC236}">
                      <a16:creationId xmlns:a16="http://schemas.microsoft.com/office/drawing/2014/main" id="{BED41486-318E-4C6A-8720-F2E42639E657}"/>
                    </a:ext>
                  </a:extLst>
                </p:cNvPr>
                <p:cNvSpPr/>
                <p:nvPr/>
              </p:nvSpPr>
              <p:spPr bwMode="auto">
                <a:xfrm>
                  <a:off x="7424738" y="1631951"/>
                  <a:ext cx="88900" cy="96838"/>
                </a:xfrm>
                <a:custGeom>
                  <a:avLst/>
                  <a:gdLst>
                    <a:gd name="T0" fmla="*/ 3 w 85"/>
                    <a:gd name="T1" fmla="*/ 9 h 93"/>
                    <a:gd name="T2" fmla="*/ 75 w 85"/>
                    <a:gd name="T3" fmla="*/ 89 h 93"/>
                    <a:gd name="T4" fmla="*/ 83 w 85"/>
                    <a:gd name="T5" fmla="*/ 83 h 93"/>
                    <a:gd name="T6" fmla="*/ 8 w 85"/>
                    <a:gd name="T7" fmla="*/ 2 h 93"/>
                    <a:gd name="T8" fmla="*/ 3 w 85"/>
                    <a:gd name="T9" fmla="*/ 9 h 93"/>
                  </a:gdLst>
                  <a:ahLst/>
                  <a:cxnLst>
                    <a:cxn ang="0">
                      <a:pos x="T0" y="T1"/>
                    </a:cxn>
                    <a:cxn ang="0">
                      <a:pos x="T2" y="T3"/>
                    </a:cxn>
                    <a:cxn ang="0">
                      <a:pos x="T4" y="T5"/>
                    </a:cxn>
                    <a:cxn ang="0">
                      <a:pos x="T6" y="T7"/>
                    </a:cxn>
                    <a:cxn ang="0">
                      <a:pos x="T8" y="T9"/>
                    </a:cxn>
                  </a:cxnLst>
                  <a:rect l="0" t="0" r="r" b="b"/>
                  <a:pathLst>
                    <a:path w="85" h="93">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71" name="Freeform 89">
                  <a:extLst>
                    <a:ext uri="{FF2B5EF4-FFF2-40B4-BE49-F238E27FC236}">
                      <a16:creationId xmlns:a16="http://schemas.microsoft.com/office/drawing/2014/main" id="{A5E5AFCD-3095-4ABE-BE24-F09C0CF1AC08}"/>
                    </a:ext>
                  </a:extLst>
                </p:cNvPr>
                <p:cNvSpPr/>
                <p:nvPr/>
              </p:nvSpPr>
              <p:spPr bwMode="auto">
                <a:xfrm>
                  <a:off x="7540626" y="1792288"/>
                  <a:ext cx="53975" cy="84138"/>
                </a:xfrm>
                <a:custGeom>
                  <a:avLst/>
                  <a:gdLst>
                    <a:gd name="T0" fmla="*/ 2 w 52"/>
                    <a:gd name="T1" fmla="*/ 4 h 81"/>
                    <a:gd name="T2" fmla="*/ 22 w 52"/>
                    <a:gd name="T3" fmla="*/ 44 h 81"/>
                    <a:gd name="T4" fmla="*/ 45 w 52"/>
                    <a:gd name="T5" fmla="*/ 78 h 81"/>
                    <a:gd name="T6" fmla="*/ 50 w 52"/>
                    <a:gd name="T7" fmla="*/ 74 h 81"/>
                    <a:gd name="T8" fmla="*/ 32 w 52"/>
                    <a:gd name="T9" fmla="*/ 39 h 81"/>
                    <a:gd name="T10" fmla="*/ 6 w 52"/>
                    <a:gd name="T11" fmla="*/ 2 h 81"/>
                    <a:gd name="T12" fmla="*/ 2 w 52"/>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52" h="81">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72" name="Freeform 90">
                  <a:extLst>
                    <a:ext uri="{FF2B5EF4-FFF2-40B4-BE49-F238E27FC236}">
                      <a16:creationId xmlns:a16="http://schemas.microsoft.com/office/drawing/2014/main" id="{070D26A0-1C33-4E7F-A15E-7DF9C3A5B8D5}"/>
                    </a:ext>
                  </a:extLst>
                </p:cNvPr>
                <p:cNvSpPr/>
                <p:nvPr/>
              </p:nvSpPr>
              <p:spPr bwMode="auto">
                <a:xfrm>
                  <a:off x="7627938" y="1963738"/>
                  <a:ext cx="57150" cy="109538"/>
                </a:xfrm>
                <a:custGeom>
                  <a:avLst/>
                  <a:gdLst>
                    <a:gd name="T0" fmla="*/ 2 w 55"/>
                    <a:gd name="T1" fmla="*/ 6 h 106"/>
                    <a:gd name="T2" fmla="*/ 45 w 55"/>
                    <a:gd name="T3" fmla="*/ 102 h 106"/>
                    <a:gd name="T4" fmla="*/ 53 w 55"/>
                    <a:gd name="T5" fmla="*/ 98 h 106"/>
                    <a:gd name="T6" fmla="*/ 9 w 55"/>
                    <a:gd name="T7" fmla="*/ 3 h 106"/>
                    <a:gd name="T8" fmla="*/ 2 w 55"/>
                    <a:gd name="T9" fmla="*/ 6 h 106"/>
                  </a:gdLst>
                  <a:ahLst/>
                  <a:cxnLst>
                    <a:cxn ang="0">
                      <a:pos x="T0" y="T1"/>
                    </a:cxn>
                    <a:cxn ang="0">
                      <a:pos x="T2" y="T3"/>
                    </a:cxn>
                    <a:cxn ang="0">
                      <a:pos x="T4" y="T5"/>
                    </a:cxn>
                    <a:cxn ang="0">
                      <a:pos x="T6" y="T7"/>
                    </a:cxn>
                    <a:cxn ang="0">
                      <a:pos x="T8" y="T9"/>
                    </a:cxn>
                  </a:cxnLst>
                  <a:rect l="0" t="0" r="r" b="b"/>
                  <a:pathLst>
                    <a:path w="55" h="106">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73" name="Freeform 91">
                  <a:extLst>
                    <a:ext uri="{FF2B5EF4-FFF2-40B4-BE49-F238E27FC236}">
                      <a16:creationId xmlns:a16="http://schemas.microsoft.com/office/drawing/2014/main" id="{F6002247-5EE1-4C60-BAF7-CE3C3C10DCF1}"/>
                    </a:ext>
                  </a:extLst>
                </p:cNvPr>
                <p:cNvSpPr/>
                <p:nvPr/>
              </p:nvSpPr>
              <p:spPr bwMode="auto">
                <a:xfrm>
                  <a:off x="7700963" y="2119313"/>
                  <a:ext cx="49213" cy="73025"/>
                </a:xfrm>
                <a:custGeom>
                  <a:avLst/>
                  <a:gdLst>
                    <a:gd name="T0" fmla="*/ 2 w 47"/>
                    <a:gd name="T1" fmla="*/ 9 h 70"/>
                    <a:gd name="T2" fmla="*/ 32 w 47"/>
                    <a:gd name="T3" fmla="*/ 63 h 70"/>
                    <a:gd name="T4" fmla="*/ 43 w 47"/>
                    <a:gd name="T5" fmla="*/ 54 h 70"/>
                    <a:gd name="T6" fmla="*/ 13 w 47"/>
                    <a:gd name="T7" fmla="*/ 4 h 70"/>
                    <a:gd name="T8" fmla="*/ 2 w 47"/>
                    <a:gd name="T9" fmla="*/ 9 h 70"/>
                  </a:gdLst>
                  <a:ahLst/>
                  <a:cxnLst>
                    <a:cxn ang="0">
                      <a:pos x="T0" y="T1"/>
                    </a:cxn>
                    <a:cxn ang="0">
                      <a:pos x="T2" y="T3"/>
                    </a:cxn>
                    <a:cxn ang="0">
                      <a:pos x="T4" y="T5"/>
                    </a:cxn>
                    <a:cxn ang="0">
                      <a:pos x="T6" y="T7"/>
                    </a:cxn>
                    <a:cxn ang="0">
                      <a:pos x="T8" y="T9"/>
                    </a:cxn>
                  </a:cxnLst>
                  <a:rect l="0" t="0" r="r" b="b"/>
                  <a:pathLst>
                    <a:path w="47" h="70">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74" name="Freeform 92">
                  <a:extLst>
                    <a:ext uri="{FF2B5EF4-FFF2-40B4-BE49-F238E27FC236}">
                      <a16:creationId xmlns:a16="http://schemas.microsoft.com/office/drawing/2014/main" id="{03AF57B8-8733-4D4B-A114-A1369145EDF6}"/>
                    </a:ext>
                  </a:extLst>
                </p:cNvPr>
                <p:cNvSpPr/>
                <p:nvPr/>
              </p:nvSpPr>
              <p:spPr bwMode="auto">
                <a:xfrm>
                  <a:off x="8164513" y="3827463"/>
                  <a:ext cx="123825" cy="60325"/>
                </a:xfrm>
                <a:custGeom>
                  <a:avLst/>
                  <a:gdLst>
                    <a:gd name="T0" fmla="*/ 1 w 118"/>
                    <a:gd name="T1" fmla="*/ 59 h 59"/>
                    <a:gd name="T2" fmla="*/ 115 w 118"/>
                    <a:gd name="T3" fmla="*/ 6 h 59"/>
                    <a:gd name="T4" fmla="*/ 112 w 118"/>
                    <a:gd name="T5" fmla="*/ 0 h 59"/>
                    <a:gd name="T6" fmla="*/ 0 w 118"/>
                    <a:gd name="T7" fmla="*/ 58 h 59"/>
                    <a:gd name="T8" fmla="*/ 1 w 118"/>
                    <a:gd name="T9" fmla="*/ 59 h 59"/>
                  </a:gdLst>
                  <a:ahLst/>
                  <a:cxnLst>
                    <a:cxn ang="0">
                      <a:pos x="T0" y="T1"/>
                    </a:cxn>
                    <a:cxn ang="0">
                      <a:pos x="T2" y="T3"/>
                    </a:cxn>
                    <a:cxn ang="0">
                      <a:pos x="T4" y="T5"/>
                    </a:cxn>
                    <a:cxn ang="0">
                      <a:pos x="T6" y="T7"/>
                    </a:cxn>
                    <a:cxn ang="0">
                      <a:pos x="T8" y="T9"/>
                    </a:cxn>
                  </a:cxnLst>
                  <a:rect l="0" t="0" r="r" b="b"/>
                  <a:pathLst>
                    <a:path w="118" h="59">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grpSp>
        </p:grpSp>
        <p:sp>
          <p:nvSpPr>
            <p:cNvPr id="385" name="文本框 49">
              <a:extLst>
                <a:ext uri="{FF2B5EF4-FFF2-40B4-BE49-F238E27FC236}">
                  <a16:creationId xmlns:a16="http://schemas.microsoft.com/office/drawing/2014/main" id="{D754C557-37D2-431F-88CF-0C07F32CF87C}"/>
                </a:ext>
              </a:extLst>
            </p:cNvPr>
            <p:cNvSpPr txBox="1">
              <a:spLocks noChangeArrowheads="1"/>
            </p:cNvSpPr>
            <p:nvPr/>
          </p:nvSpPr>
          <p:spPr bwMode="auto">
            <a:xfrm>
              <a:off x="1187875" y="4442413"/>
              <a:ext cx="1680210" cy="942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lvl="0" algn="ctr">
                <a:defRPr sz="8000">
                  <a:solidFill>
                    <a:srgbClr val="595959"/>
                  </a:solidFill>
                  <a:latin typeface="方正静蕾简体"/>
                  <a:ea typeface="方正静蕾简体"/>
                  <a:cs typeface="+mn-ea"/>
                </a:defRPr>
              </a:lvl1pPr>
            </a:lstStyle>
            <a:p>
              <a:r>
                <a:rPr lang="en-US" altLang="zh-CN" sz="3600" dirty="0">
                  <a:sym typeface="+mn-lt"/>
                </a:rPr>
                <a:t>02</a:t>
              </a:r>
              <a:endParaRPr lang="zh-CN" altLang="en-US" sz="3600" dirty="0">
                <a:sym typeface="+mn-lt"/>
              </a:endParaRPr>
            </a:p>
          </p:txBody>
        </p:sp>
      </p:grpSp>
      <p:sp>
        <p:nvSpPr>
          <p:cNvPr id="475" name="文本框 7">
            <a:extLst>
              <a:ext uri="{FF2B5EF4-FFF2-40B4-BE49-F238E27FC236}">
                <a16:creationId xmlns:a16="http://schemas.microsoft.com/office/drawing/2014/main" id="{8C6150E1-48CF-4B88-A3CA-9651BFFD726F}"/>
              </a:ext>
            </a:extLst>
          </p:cNvPr>
          <p:cNvSpPr txBox="1">
            <a:spLocks noChangeArrowheads="1"/>
          </p:cNvSpPr>
          <p:nvPr/>
        </p:nvSpPr>
        <p:spPr bwMode="auto">
          <a:xfrm>
            <a:off x="6028451" y="2758518"/>
            <a:ext cx="217836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200" b="1" dirty="0">
                <a:solidFill>
                  <a:prstClr val="black">
                    <a:lumMod val="75000"/>
                    <a:lumOff val="25000"/>
                  </a:prstClr>
                </a:solidFill>
                <a:latin typeface="等线 Light" panose="020F0302020204030204"/>
                <a:ea typeface="方正静蕾简体"/>
              </a:rPr>
              <a:t>以上的数据处理完成之后，我们对温度、湿度、烟雾浓度以及一氧化碳浓度和火焰这几个指标进行权重分配，提出可信度矩阵，将隶属度矩阵和可信度矩阵进行运算，得到一个结果，进行判断</a:t>
            </a:r>
            <a:endParaRPr lang="en-US" altLang="zh-CN" sz="1200" b="1" dirty="0">
              <a:solidFill>
                <a:prstClr val="black">
                  <a:lumMod val="75000"/>
                  <a:lumOff val="25000"/>
                </a:prstClr>
              </a:solidFill>
              <a:latin typeface="等线 Light" panose="020F0302020204030204"/>
              <a:ea typeface="方正静蕾简体"/>
            </a:endParaRPr>
          </a:p>
        </p:txBody>
      </p:sp>
      <p:grpSp>
        <p:nvGrpSpPr>
          <p:cNvPr id="476" name="组合 475">
            <a:extLst>
              <a:ext uri="{FF2B5EF4-FFF2-40B4-BE49-F238E27FC236}">
                <a16:creationId xmlns:a16="http://schemas.microsoft.com/office/drawing/2014/main" id="{B4227197-12CA-41F7-877D-E8A373928D9B}"/>
              </a:ext>
            </a:extLst>
          </p:cNvPr>
          <p:cNvGrpSpPr/>
          <p:nvPr/>
        </p:nvGrpSpPr>
        <p:grpSpPr>
          <a:xfrm>
            <a:off x="6329970" y="1490068"/>
            <a:ext cx="1457966" cy="1153437"/>
            <a:chOff x="1060192" y="4064482"/>
            <a:chExt cx="2195954" cy="1643551"/>
          </a:xfrm>
        </p:grpSpPr>
        <p:grpSp>
          <p:nvGrpSpPr>
            <p:cNvPr id="477" name="组合 476">
              <a:extLst>
                <a:ext uri="{FF2B5EF4-FFF2-40B4-BE49-F238E27FC236}">
                  <a16:creationId xmlns:a16="http://schemas.microsoft.com/office/drawing/2014/main" id="{DA4AB067-4FCA-4B4A-88A6-82DC0D8848E9}"/>
                </a:ext>
              </a:extLst>
            </p:cNvPr>
            <p:cNvGrpSpPr/>
            <p:nvPr/>
          </p:nvGrpSpPr>
          <p:grpSpPr>
            <a:xfrm rot="20550789">
              <a:off x="1060192" y="4064482"/>
              <a:ext cx="2195954" cy="1643551"/>
              <a:chOff x="3246438" y="1068388"/>
              <a:chExt cx="5711825" cy="4678363"/>
            </a:xfrm>
            <a:solidFill>
              <a:schemeClr val="tx1">
                <a:lumMod val="65000"/>
                <a:lumOff val="35000"/>
              </a:schemeClr>
            </a:solidFill>
          </p:grpSpPr>
          <p:sp>
            <p:nvSpPr>
              <p:cNvPr id="479" name="Freeform 5">
                <a:extLst>
                  <a:ext uri="{FF2B5EF4-FFF2-40B4-BE49-F238E27FC236}">
                    <a16:creationId xmlns:a16="http://schemas.microsoft.com/office/drawing/2014/main" id="{161DE496-E6F0-4DBD-82C8-DA88C4FD3383}"/>
                  </a:ext>
                </a:extLst>
              </p:cNvPr>
              <p:cNvSpPr/>
              <p:nvPr/>
            </p:nvSpPr>
            <p:spPr bwMode="auto">
              <a:xfrm>
                <a:off x="3251201" y="3335338"/>
                <a:ext cx="1773238" cy="1609725"/>
              </a:xfrm>
              <a:custGeom>
                <a:avLst/>
                <a:gdLst>
                  <a:gd name="T0" fmla="*/ 1697 w 1708"/>
                  <a:gd name="T1" fmla="*/ 1365 h 1551"/>
                  <a:gd name="T2" fmla="*/ 1422 w 1708"/>
                  <a:gd name="T3" fmla="*/ 1470 h 1551"/>
                  <a:gd name="T4" fmla="*/ 1072 w 1708"/>
                  <a:gd name="T5" fmla="*/ 1471 h 1551"/>
                  <a:gd name="T6" fmla="*/ 478 w 1708"/>
                  <a:gd name="T7" fmla="*/ 1262 h 1551"/>
                  <a:gd name="T8" fmla="*/ 166 w 1708"/>
                  <a:gd name="T9" fmla="*/ 672 h 1551"/>
                  <a:gd name="T10" fmla="*/ 422 w 1708"/>
                  <a:gd name="T11" fmla="*/ 54 h 1551"/>
                  <a:gd name="T12" fmla="*/ 393 w 1708"/>
                  <a:gd name="T13" fmla="*/ 16 h 1551"/>
                  <a:gd name="T14" fmla="*/ 349 w 1708"/>
                  <a:gd name="T15" fmla="*/ 1214 h 1551"/>
                  <a:gd name="T16" fmla="*/ 906 w 1708"/>
                  <a:gd name="T17" fmla="*/ 1500 h 1551"/>
                  <a:gd name="T18" fmla="*/ 1579 w 1708"/>
                  <a:gd name="T19" fmla="*/ 1467 h 1551"/>
                  <a:gd name="T20" fmla="*/ 1704 w 1708"/>
                  <a:gd name="T21" fmla="*/ 1373 h 1551"/>
                  <a:gd name="T22" fmla="*/ 1697 w 1708"/>
                  <a:gd name="T23" fmla="*/ 1365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8" h="1551">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80" name="Freeform 6">
                <a:extLst>
                  <a:ext uri="{FF2B5EF4-FFF2-40B4-BE49-F238E27FC236}">
                    <a16:creationId xmlns:a16="http://schemas.microsoft.com/office/drawing/2014/main" id="{BE58DF23-D4E3-46FE-A5B1-D6CD163305BA}"/>
                  </a:ext>
                </a:extLst>
              </p:cNvPr>
              <p:cNvSpPr/>
              <p:nvPr/>
            </p:nvSpPr>
            <p:spPr bwMode="auto">
              <a:xfrm>
                <a:off x="3246438" y="1457326"/>
                <a:ext cx="2112963" cy="1933575"/>
              </a:xfrm>
              <a:custGeom>
                <a:avLst/>
                <a:gdLst>
                  <a:gd name="T0" fmla="*/ 394 w 2035"/>
                  <a:gd name="T1" fmla="*/ 1839 h 1862"/>
                  <a:gd name="T2" fmla="*/ 299 w 2035"/>
                  <a:gd name="T3" fmla="*/ 1656 h 1862"/>
                  <a:gd name="T4" fmla="*/ 221 w 2035"/>
                  <a:gd name="T5" fmla="*/ 1452 h 1862"/>
                  <a:gd name="T6" fmla="*/ 241 w 2035"/>
                  <a:gd name="T7" fmla="*/ 997 h 1862"/>
                  <a:gd name="T8" fmla="*/ 650 w 2035"/>
                  <a:gd name="T9" fmla="*/ 365 h 1862"/>
                  <a:gd name="T10" fmla="*/ 1301 w 2035"/>
                  <a:gd name="T11" fmla="*/ 65 h 1862"/>
                  <a:gd name="T12" fmla="*/ 1991 w 2035"/>
                  <a:gd name="T13" fmla="*/ 323 h 1862"/>
                  <a:gd name="T14" fmla="*/ 2019 w 2035"/>
                  <a:gd name="T15" fmla="*/ 295 h 1862"/>
                  <a:gd name="T16" fmla="*/ 1371 w 2035"/>
                  <a:gd name="T17" fmla="*/ 0 h 1862"/>
                  <a:gd name="T18" fmla="*/ 709 w 2035"/>
                  <a:gd name="T19" fmla="*/ 241 h 1862"/>
                  <a:gd name="T20" fmla="*/ 226 w 2035"/>
                  <a:gd name="T21" fmla="*/ 1619 h 1862"/>
                  <a:gd name="T22" fmla="*/ 375 w 2035"/>
                  <a:gd name="T23" fmla="*/ 1851 h 1862"/>
                  <a:gd name="T24" fmla="*/ 394 w 2035"/>
                  <a:gd name="T25" fmla="*/ 1839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1862">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81" name="Freeform 7">
                <a:extLst>
                  <a:ext uri="{FF2B5EF4-FFF2-40B4-BE49-F238E27FC236}">
                    <a16:creationId xmlns:a16="http://schemas.microsoft.com/office/drawing/2014/main" id="{7FCB25A3-B4CA-4E72-94D9-85817E21BC01}"/>
                  </a:ext>
                </a:extLst>
              </p:cNvPr>
              <p:cNvSpPr/>
              <p:nvPr/>
            </p:nvSpPr>
            <p:spPr bwMode="auto">
              <a:xfrm>
                <a:off x="5292726" y="1068388"/>
                <a:ext cx="2541588" cy="1016000"/>
              </a:xfrm>
              <a:custGeom>
                <a:avLst/>
                <a:gdLst>
                  <a:gd name="T0" fmla="*/ 38 w 2447"/>
                  <a:gd name="T1" fmla="*/ 664 h 979"/>
                  <a:gd name="T2" fmla="*/ 1375 w 2447"/>
                  <a:gd name="T3" fmla="*/ 104 h 979"/>
                  <a:gd name="T4" fmla="*/ 2005 w 2447"/>
                  <a:gd name="T5" fmla="*/ 373 h 979"/>
                  <a:gd name="T6" fmla="*/ 2402 w 2447"/>
                  <a:gd name="T7" fmla="*/ 953 h 979"/>
                  <a:gd name="T8" fmla="*/ 2442 w 2447"/>
                  <a:gd name="T9" fmla="*/ 943 h 979"/>
                  <a:gd name="T10" fmla="*/ 1377 w 2447"/>
                  <a:gd name="T11" fmla="*/ 41 h 979"/>
                  <a:gd name="T12" fmla="*/ 622 w 2447"/>
                  <a:gd name="T13" fmla="*/ 99 h 979"/>
                  <a:gd name="T14" fmla="*/ 15 w 2447"/>
                  <a:gd name="T15" fmla="*/ 622 h 979"/>
                  <a:gd name="T16" fmla="*/ 6 w 2447"/>
                  <a:gd name="T17" fmla="*/ 656 h 979"/>
                  <a:gd name="T18" fmla="*/ 38 w 2447"/>
                  <a:gd name="T19" fmla="*/ 66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7" h="979">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82" name="Freeform 8">
                <a:extLst>
                  <a:ext uri="{FF2B5EF4-FFF2-40B4-BE49-F238E27FC236}">
                    <a16:creationId xmlns:a16="http://schemas.microsoft.com/office/drawing/2014/main" id="{7F98BCAA-6618-4397-94F4-2874CDA1C27E}"/>
                  </a:ext>
                </a:extLst>
              </p:cNvPr>
              <p:cNvSpPr/>
              <p:nvPr/>
            </p:nvSpPr>
            <p:spPr bwMode="auto">
              <a:xfrm>
                <a:off x="7777163" y="1998663"/>
                <a:ext cx="1181100" cy="2060575"/>
              </a:xfrm>
              <a:custGeom>
                <a:avLst/>
                <a:gdLst>
                  <a:gd name="T0" fmla="*/ 20 w 1137"/>
                  <a:gd name="T1" fmla="*/ 63 h 1984"/>
                  <a:gd name="T2" fmla="*/ 215 w 1137"/>
                  <a:gd name="T3" fmla="*/ 53 h 1984"/>
                  <a:gd name="T4" fmla="*/ 400 w 1137"/>
                  <a:gd name="T5" fmla="*/ 98 h 1984"/>
                  <a:gd name="T6" fmla="*/ 735 w 1137"/>
                  <a:gd name="T7" fmla="*/ 336 h 1984"/>
                  <a:gd name="T8" fmla="*/ 1044 w 1137"/>
                  <a:gd name="T9" fmla="*/ 988 h 1984"/>
                  <a:gd name="T10" fmla="*/ 897 w 1137"/>
                  <a:gd name="T11" fmla="*/ 1554 h 1984"/>
                  <a:gd name="T12" fmla="*/ 343 w 1137"/>
                  <a:gd name="T13" fmla="*/ 1942 h 1984"/>
                  <a:gd name="T14" fmla="*/ 358 w 1137"/>
                  <a:gd name="T15" fmla="*/ 1980 h 1984"/>
                  <a:gd name="T16" fmla="*/ 953 w 1137"/>
                  <a:gd name="T17" fmla="*/ 1587 h 1984"/>
                  <a:gd name="T18" fmla="*/ 1107 w 1137"/>
                  <a:gd name="T19" fmla="*/ 964 h 1984"/>
                  <a:gd name="T20" fmla="*/ 752 w 1137"/>
                  <a:gd name="T21" fmla="*/ 266 h 1984"/>
                  <a:gd name="T22" fmla="*/ 415 w 1137"/>
                  <a:gd name="T23" fmla="*/ 44 h 1984"/>
                  <a:gd name="T24" fmla="*/ 215 w 1137"/>
                  <a:gd name="T25" fmla="*/ 2 h 1984"/>
                  <a:gd name="T26" fmla="*/ 119 w 1137"/>
                  <a:gd name="T27" fmla="*/ 7 h 1984"/>
                  <a:gd name="T28" fmla="*/ 14 w 1137"/>
                  <a:gd name="T29" fmla="*/ 41 h 1984"/>
                  <a:gd name="T30" fmla="*/ 20 w 1137"/>
                  <a:gd name="T31" fmla="*/ 63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7" h="1984">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83" name="Freeform 9">
                <a:extLst>
                  <a:ext uri="{FF2B5EF4-FFF2-40B4-BE49-F238E27FC236}">
                    <a16:creationId xmlns:a16="http://schemas.microsoft.com/office/drawing/2014/main" id="{E51DD4D3-4B66-4604-8B21-A5B26FB0A183}"/>
                  </a:ext>
                </a:extLst>
              </p:cNvPr>
              <p:cNvSpPr/>
              <p:nvPr/>
            </p:nvSpPr>
            <p:spPr bwMode="auto">
              <a:xfrm>
                <a:off x="7016751" y="4010026"/>
                <a:ext cx="1208088" cy="1095375"/>
              </a:xfrm>
              <a:custGeom>
                <a:avLst/>
                <a:gdLst>
                  <a:gd name="T0" fmla="*/ 1056 w 1164"/>
                  <a:gd name="T1" fmla="*/ 16 h 1055"/>
                  <a:gd name="T2" fmla="*/ 1085 w 1164"/>
                  <a:gd name="T3" fmla="*/ 64 h 1055"/>
                  <a:gd name="T4" fmla="*/ 1110 w 1164"/>
                  <a:gd name="T5" fmla="*/ 176 h 1055"/>
                  <a:gd name="T6" fmla="*/ 1081 w 1164"/>
                  <a:gd name="T7" fmla="*/ 362 h 1055"/>
                  <a:gd name="T8" fmla="*/ 828 w 1164"/>
                  <a:gd name="T9" fmla="*/ 714 h 1055"/>
                  <a:gd name="T10" fmla="*/ 30 w 1164"/>
                  <a:gd name="T11" fmla="*/ 996 h 1055"/>
                  <a:gd name="T12" fmla="*/ 30 w 1164"/>
                  <a:gd name="T13" fmla="*/ 1042 h 1055"/>
                  <a:gd name="T14" fmla="*/ 893 w 1164"/>
                  <a:gd name="T15" fmla="*/ 736 h 1055"/>
                  <a:gd name="T16" fmla="*/ 1143 w 1164"/>
                  <a:gd name="T17" fmla="*/ 346 h 1055"/>
                  <a:gd name="T18" fmla="*/ 1154 w 1164"/>
                  <a:gd name="T19" fmla="*/ 140 h 1055"/>
                  <a:gd name="T20" fmla="*/ 1121 w 1164"/>
                  <a:gd name="T21" fmla="*/ 43 h 1055"/>
                  <a:gd name="T22" fmla="*/ 1066 w 1164"/>
                  <a:gd name="T23" fmla="*/ 4 h 1055"/>
                  <a:gd name="T24" fmla="*/ 1056 w 1164"/>
                  <a:gd name="T25" fmla="*/ 16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4" h="1055">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84" name="Freeform 10">
                <a:extLst>
                  <a:ext uri="{FF2B5EF4-FFF2-40B4-BE49-F238E27FC236}">
                    <a16:creationId xmlns:a16="http://schemas.microsoft.com/office/drawing/2014/main" id="{5679E436-4550-4740-B6DB-4F2023030521}"/>
                  </a:ext>
                </a:extLst>
              </p:cNvPr>
              <p:cNvSpPr/>
              <p:nvPr/>
            </p:nvSpPr>
            <p:spPr bwMode="auto">
              <a:xfrm>
                <a:off x="4975226" y="4775201"/>
                <a:ext cx="1274763" cy="733425"/>
              </a:xfrm>
              <a:custGeom>
                <a:avLst/>
                <a:gdLst>
                  <a:gd name="T0" fmla="*/ 28 w 1229"/>
                  <a:gd name="T1" fmla="*/ 8 h 706"/>
                  <a:gd name="T2" fmla="*/ 139 w 1229"/>
                  <a:gd name="T3" fmla="*/ 371 h 706"/>
                  <a:gd name="T4" fmla="*/ 420 w 1229"/>
                  <a:gd name="T5" fmla="*/ 595 h 706"/>
                  <a:gd name="T6" fmla="*/ 1199 w 1229"/>
                  <a:gd name="T7" fmla="*/ 617 h 706"/>
                  <a:gd name="T8" fmla="*/ 1186 w 1229"/>
                  <a:gd name="T9" fmla="*/ 571 h 706"/>
                  <a:gd name="T10" fmla="*/ 469 w 1229"/>
                  <a:gd name="T11" fmla="*/ 549 h 706"/>
                  <a:gd name="T12" fmla="*/ 191 w 1229"/>
                  <a:gd name="T13" fmla="*/ 341 h 706"/>
                  <a:gd name="T14" fmla="*/ 105 w 1229"/>
                  <a:gd name="T15" fmla="*/ 187 h 706"/>
                  <a:gd name="T16" fmla="*/ 43 w 1229"/>
                  <a:gd name="T17" fmla="*/ 7 h 706"/>
                  <a:gd name="T18" fmla="*/ 28 w 1229"/>
                  <a:gd name="T19" fmla="*/ 8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 h="706">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85" name="Freeform 11">
                <a:extLst>
                  <a:ext uri="{FF2B5EF4-FFF2-40B4-BE49-F238E27FC236}">
                    <a16:creationId xmlns:a16="http://schemas.microsoft.com/office/drawing/2014/main" id="{511608F7-7E1B-4008-8C00-8988FE6D0473}"/>
                  </a:ext>
                </a:extLst>
              </p:cNvPr>
              <p:cNvSpPr/>
              <p:nvPr/>
            </p:nvSpPr>
            <p:spPr bwMode="auto">
              <a:xfrm>
                <a:off x="6203951" y="5040313"/>
                <a:ext cx="1285875" cy="706438"/>
              </a:xfrm>
              <a:custGeom>
                <a:avLst/>
                <a:gdLst>
                  <a:gd name="T0" fmla="*/ 9 w 1238"/>
                  <a:gd name="T1" fmla="*/ 343 h 681"/>
                  <a:gd name="T2" fmla="*/ 575 w 1238"/>
                  <a:gd name="T3" fmla="*/ 605 h 681"/>
                  <a:gd name="T4" fmla="*/ 1222 w 1238"/>
                  <a:gd name="T5" fmla="*/ 529 h 681"/>
                  <a:gd name="T6" fmla="*/ 1222 w 1238"/>
                  <a:gd name="T7" fmla="*/ 485 h 681"/>
                  <a:gd name="T8" fmla="*/ 968 w 1238"/>
                  <a:gd name="T9" fmla="*/ 314 h 681"/>
                  <a:gd name="T10" fmla="*/ 825 w 1238"/>
                  <a:gd name="T11" fmla="*/ 32 h 681"/>
                  <a:gd name="T12" fmla="*/ 776 w 1238"/>
                  <a:gd name="T13" fmla="*/ 46 h 681"/>
                  <a:gd name="T14" fmla="*/ 921 w 1238"/>
                  <a:gd name="T15" fmla="*/ 340 h 681"/>
                  <a:gd name="T16" fmla="*/ 1196 w 1238"/>
                  <a:gd name="T17" fmla="*/ 529 h 681"/>
                  <a:gd name="T18" fmla="*/ 1196 w 1238"/>
                  <a:gd name="T19" fmla="*/ 485 h 681"/>
                  <a:gd name="T20" fmla="*/ 23 w 1238"/>
                  <a:gd name="T21" fmla="*/ 324 h 681"/>
                  <a:gd name="T22" fmla="*/ 9 w 1238"/>
                  <a:gd name="T23" fmla="*/ 34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8" h="681">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grpSp>
            <p:nvGrpSpPr>
              <p:cNvPr id="486" name="组合 485">
                <a:extLst>
                  <a:ext uri="{FF2B5EF4-FFF2-40B4-BE49-F238E27FC236}">
                    <a16:creationId xmlns:a16="http://schemas.microsoft.com/office/drawing/2014/main" id="{355CB808-7EC6-41A9-8252-48B85BA9E016}"/>
                  </a:ext>
                </a:extLst>
              </p:cNvPr>
              <p:cNvGrpSpPr/>
              <p:nvPr/>
            </p:nvGrpSpPr>
            <p:grpSpPr>
              <a:xfrm>
                <a:off x="3517901" y="1225551"/>
                <a:ext cx="5260975" cy="4090987"/>
                <a:chOff x="3517901" y="1225551"/>
                <a:chExt cx="5260975" cy="4090987"/>
              </a:xfrm>
              <a:grpFill/>
            </p:grpSpPr>
            <p:sp>
              <p:nvSpPr>
                <p:cNvPr id="487" name="Freeform 12">
                  <a:extLst>
                    <a:ext uri="{FF2B5EF4-FFF2-40B4-BE49-F238E27FC236}">
                      <a16:creationId xmlns:a16="http://schemas.microsoft.com/office/drawing/2014/main" id="{3B9524B8-34FB-41A0-AA3B-C1CAFE8D74DD}"/>
                    </a:ext>
                  </a:extLst>
                </p:cNvPr>
                <p:cNvSpPr/>
                <p:nvPr/>
              </p:nvSpPr>
              <p:spPr bwMode="auto">
                <a:xfrm>
                  <a:off x="7805738" y="2135188"/>
                  <a:ext cx="109538" cy="38100"/>
                </a:xfrm>
                <a:custGeom>
                  <a:avLst/>
                  <a:gdLst>
                    <a:gd name="T0" fmla="*/ 6 w 106"/>
                    <a:gd name="T1" fmla="*/ 35 h 37"/>
                    <a:gd name="T2" fmla="*/ 45 w 106"/>
                    <a:gd name="T3" fmla="*/ 33 h 37"/>
                    <a:gd name="T4" fmla="*/ 97 w 106"/>
                    <a:gd name="T5" fmla="*/ 22 h 37"/>
                    <a:gd name="T6" fmla="*/ 97 w 106"/>
                    <a:gd name="T7" fmla="*/ 6 h 37"/>
                    <a:gd name="T8" fmla="*/ 52 w 106"/>
                    <a:gd name="T9" fmla="*/ 6 h 37"/>
                    <a:gd name="T10" fmla="*/ 4 w 106"/>
                    <a:gd name="T11" fmla="*/ 24 h 37"/>
                    <a:gd name="T12" fmla="*/ 6 w 10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88" name="Freeform 13">
                  <a:extLst>
                    <a:ext uri="{FF2B5EF4-FFF2-40B4-BE49-F238E27FC236}">
                      <a16:creationId xmlns:a16="http://schemas.microsoft.com/office/drawing/2014/main" id="{625440DC-CE92-4D23-8696-4AD7A86A8DAE}"/>
                    </a:ext>
                  </a:extLst>
                </p:cNvPr>
                <p:cNvSpPr/>
                <p:nvPr/>
              </p:nvSpPr>
              <p:spPr bwMode="auto">
                <a:xfrm>
                  <a:off x="8018463" y="2144713"/>
                  <a:ext cx="92075" cy="34925"/>
                </a:xfrm>
                <a:custGeom>
                  <a:avLst/>
                  <a:gdLst>
                    <a:gd name="T0" fmla="*/ 4 w 89"/>
                    <a:gd name="T1" fmla="*/ 9 h 35"/>
                    <a:gd name="T2" fmla="*/ 79 w 89"/>
                    <a:gd name="T3" fmla="*/ 34 h 35"/>
                    <a:gd name="T4" fmla="*/ 83 w 89"/>
                    <a:gd name="T5" fmla="*/ 20 h 35"/>
                    <a:gd name="T6" fmla="*/ 7 w 89"/>
                    <a:gd name="T7" fmla="*/ 0 h 35"/>
                    <a:gd name="T8" fmla="*/ 4 w 89"/>
                    <a:gd name="T9" fmla="*/ 9 h 35"/>
                  </a:gdLst>
                  <a:ahLst/>
                  <a:cxnLst>
                    <a:cxn ang="0">
                      <a:pos x="T0" y="T1"/>
                    </a:cxn>
                    <a:cxn ang="0">
                      <a:pos x="T2" y="T3"/>
                    </a:cxn>
                    <a:cxn ang="0">
                      <a:pos x="T4" y="T5"/>
                    </a:cxn>
                    <a:cxn ang="0">
                      <a:pos x="T6" y="T7"/>
                    </a:cxn>
                    <a:cxn ang="0">
                      <a:pos x="T8" y="T9"/>
                    </a:cxn>
                  </a:cxnLst>
                  <a:rect l="0" t="0" r="r" b="b"/>
                  <a:pathLst>
                    <a:path w="89" h="35">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89" name="Freeform 14">
                  <a:extLst>
                    <a:ext uri="{FF2B5EF4-FFF2-40B4-BE49-F238E27FC236}">
                      <a16:creationId xmlns:a16="http://schemas.microsoft.com/office/drawing/2014/main" id="{3941524C-D845-46EC-8888-E64D1F9EDD69}"/>
                    </a:ext>
                  </a:extLst>
                </p:cNvPr>
                <p:cNvSpPr/>
                <p:nvPr/>
              </p:nvSpPr>
              <p:spPr bwMode="auto">
                <a:xfrm>
                  <a:off x="8228013" y="2225676"/>
                  <a:ext cx="107950" cy="61913"/>
                </a:xfrm>
                <a:custGeom>
                  <a:avLst/>
                  <a:gdLst>
                    <a:gd name="T0" fmla="*/ 6 w 105"/>
                    <a:gd name="T1" fmla="*/ 10 h 59"/>
                    <a:gd name="T2" fmla="*/ 91 w 105"/>
                    <a:gd name="T3" fmla="*/ 55 h 59"/>
                    <a:gd name="T4" fmla="*/ 99 w 105"/>
                    <a:gd name="T5" fmla="*/ 44 h 59"/>
                    <a:gd name="T6" fmla="*/ 9 w 105"/>
                    <a:gd name="T7" fmla="*/ 1 h 59"/>
                    <a:gd name="T8" fmla="*/ 6 w 105"/>
                    <a:gd name="T9" fmla="*/ 10 h 59"/>
                  </a:gdLst>
                  <a:ahLst/>
                  <a:cxnLst>
                    <a:cxn ang="0">
                      <a:pos x="T0" y="T1"/>
                    </a:cxn>
                    <a:cxn ang="0">
                      <a:pos x="T2" y="T3"/>
                    </a:cxn>
                    <a:cxn ang="0">
                      <a:pos x="T4" y="T5"/>
                    </a:cxn>
                    <a:cxn ang="0">
                      <a:pos x="T6" y="T7"/>
                    </a:cxn>
                    <a:cxn ang="0">
                      <a:pos x="T8" y="T9"/>
                    </a:cxn>
                  </a:cxnLst>
                  <a:rect l="0" t="0" r="r" b="b"/>
                  <a:pathLst>
                    <a:path w="105" h="59">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90" name="Freeform 15">
                  <a:extLst>
                    <a:ext uri="{FF2B5EF4-FFF2-40B4-BE49-F238E27FC236}">
                      <a16:creationId xmlns:a16="http://schemas.microsoft.com/office/drawing/2014/main" id="{67C55AE7-5A35-4548-B4D6-DF6A47F32BC7}"/>
                    </a:ext>
                  </a:extLst>
                </p:cNvPr>
                <p:cNvSpPr/>
                <p:nvPr/>
              </p:nvSpPr>
              <p:spPr bwMode="auto">
                <a:xfrm>
                  <a:off x="8421688" y="2389188"/>
                  <a:ext cx="77788" cy="84138"/>
                </a:xfrm>
                <a:custGeom>
                  <a:avLst/>
                  <a:gdLst>
                    <a:gd name="T0" fmla="*/ 1 w 75"/>
                    <a:gd name="T1" fmla="*/ 1 h 81"/>
                    <a:gd name="T2" fmla="*/ 14 w 75"/>
                    <a:gd name="T3" fmla="*/ 20 h 81"/>
                    <a:gd name="T4" fmla="*/ 31 w 75"/>
                    <a:gd name="T5" fmla="*/ 42 h 81"/>
                    <a:gd name="T6" fmla="*/ 62 w 75"/>
                    <a:gd name="T7" fmla="*/ 77 h 81"/>
                    <a:gd name="T8" fmla="*/ 72 w 75"/>
                    <a:gd name="T9" fmla="*/ 71 h 81"/>
                    <a:gd name="T10" fmla="*/ 45 w 75"/>
                    <a:gd name="T11" fmla="*/ 35 h 81"/>
                    <a:gd name="T12" fmla="*/ 24 w 75"/>
                    <a:gd name="T13" fmla="*/ 16 h 81"/>
                    <a:gd name="T14" fmla="*/ 2 w 75"/>
                    <a:gd name="T15" fmla="*/ 0 h 81"/>
                    <a:gd name="T16" fmla="*/ 1 w 75"/>
                    <a:gd name="T17"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91" name="Freeform 16">
                  <a:extLst>
                    <a:ext uri="{FF2B5EF4-FFF2-40B4-BE49-F238E27FC236}">
                      <a16:creationId xmlns:a16="http://schemas.microsoft.com/office/drawing/2014/main" id="{6CFCD686-6E78-40B1-81CE-83669034F713}"/>
                    </a:ext>
                  </a:extLst>
                </p:cNvPr>
                <p:cNvSpPr/>
                <p:nvPr/>
              </p:nvSpPr>
              <p:spPr bwMode="auto">
                <a:xfrm>
                  <a:off x="8572501" y="2570163"/>
                  <a:ext cx="60325" cy="90488"/>
                </a:xfrm>
                <a:custGeom>
                  <a:avLst/>
                  <a:gdLst>
                    <a:gd name="T0" fmla="*/ 3 w 57"/>
                    <a:gd name="T1" fmla="*/ 10 h 88"/>
                    <a:gd name="T2" fmla="*/ 47 w 57"/>
                    <a:gd name="T3" fmla="*/ 83 h 88"/>
                    <a:gd name="T4" fmla="*/ 55 w 57"/>
                    <a:gd name="T5" fmla="*/ 77 h 88"/>
                    <a:gd name="T6" fmla="*/ 11 w 57"/>
                    <a:gd name="T7" fmla="*/ 5 h 88"/>
                    <a:gd name="T8" fmla="*/ 3 w 57"/>
                    <a:gd name="T9" fmla="*/ 10 h 88"/>
                  </a:gdLst>
                  <a:ahLst/>
                  <a:cxnLst>
                    <a:cxn ang="0">
                      <a:pos x="T0" y="T1"/>
                    </a:cxn>
                    <a:cxn ang="0">
                      <a:pos x="T2" y="T3"/>
                    </a:cxn>
                    <a:cxn ang="0">
                      <a:pos x="T4" y="T5"/>
                    </a:cxn>
                    <a:cxn ang="0">
                      <a:pos x="T6" y="T7"/>
                    </a:cxn>
                    <a:cxn ang="0">
                      <a:pos x="T8" y="T9"/>
                    </a:cxn>
                  </a:cxnLst>
                  <a:rect l="0" t="0" r="r" b="b"/>
                  <a:pathLst>
                    <a:path w="57" h="88">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92" name="Freeform 17">
                  <a:extLst>
                    <a:ext uri="{FF2B5EF4-FFF2-40B4-BE49-F238E27FC236}">
                      <a16:creationId xmlns:a16="http://schemas.microsoft.com/office/drawing/2014/main" id="{588B8D66-ED95-40D7-BE75-12E704283114}"/>
                    </a:ext>
                  </a:extLst>
                </p:cNvPr>
                <p:cNvSpPr/>
                <p:nvPr/>
              </p:nvSpPr>
              <p:spPr bwMode="auto">
                <a:xfrm>
                  <a:off x="8664576" y="2767013"/>
                  <a:ext cx="42863" cy="88900"/>
                </a:xfrm>
                <a:custGeom>
                  <a:avLst/>
                  <a:gdLst>
                    <a:gd name="T0" fmla="*/ 3 w 41"/>
                    <a:gd name="T1" fmla="*/ 7 h 86"/>
                    <a:gd name="T2" fmla="*/ 30 w 41"/>
                    <a:gd name="T3" fmla="*/ 79 h 86"/>
                    <a:gd name="T4" fmla="*/ 40 w 41"/>
                    <a:gd name="T5" fmla="*/ 76 h 86"/>
                    <a:gd name="T6" fmla="*/ 9 w 41"/>
                    <a:gd name="T7" fmla="*/ 4 h 86"/>
                    <a:gd name="T8" fmla="*/ 3 w 41"/>
                    <a:gd name="T9" fmla="*/ 7 h 86"/>
                  </a:gdLst>
                  <a:ahLst/>
                  <a:cxnLst>
                    <a:cxn ang="0">
                      <a:pos x="T0" y="T1"/>
                    </a:cxn>
                    <a:cxn ang="0">
                      <a:pos x="T2" y="T3"/>
                    </a:cxn>
                    <a:cxn ang="0">
                      <a:pos x="T4" y="T5"/>
                    </a:cxn>
                    <a:cxn ang="0">
                      <a:pos x="T6" y="T7"/>
                    </a:cxn>
                    <a:cxn ang="0">
                      <a:pos x="T8" y="T9"/>
                    </a:cxn>
                  </a:cxnLst>
                  <a:rect l="0" t="0" r="r" b="b"/>
                  <a:pathLst>
                    <a:path w="41" h="86">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93" name="Freeform 18">
                  <a:extLst>
                    <a:ext uri="{FF2B5EF4-FFF2-40B4-BE49-F238E27FC236}">
                      <a16:creationId xmlns:a16="http://schemas.microsoft.com/office/drawing/2014/main" id="{AD2CAA30-F1CE-4C9C-9535-E8111A817AF6}"/>
                    </a:ext>
                  </a:extLst>
                </p:cNvPr>
                <p:cNvSpPr/>
                <p:nvPr/>
              </p:nvSpPr>
              <p:spPr bwMode="auto">
                <a:xfrm>
                  <a:off x="8740776" y="2992438"/>
                  <a:ext cx="26988" cy="107950"/>
                </a:xfrm>
                <a:custGeom>
                  <a:avLst/>
                  <a:gdLst>
                    <a:gd name="T0" fmla="*/ 2 w 27"/>
                    <a:gd name="T1" fmla="*/ 7 h 104"/>
                    <a:gd name="T2" fmla="*/ 17 w 27"/>
                    <a:gd name="T3" fmla="*/ 100 h 104"/>
                    <a:gd name="T4" fmla="*/ 23 w 27"/>
                    <a:gd name="T5" fmla="*/ 100 h 104"/>
                    <a:gd name="T6" fmla="*/ 9 w 27"/>
                    <a:gd name="T7" fmla="*/ 4 h 104"/>
                    <a:gd name="T8" fmla="*/ 2 w 27"/>
                    <a:gd name="T9" fmla="*/ 7 h 104"/>
                  </a:gdLst>
                  <a:ahLst/>
                  <a:cxnLst>
                    <a:cxn ang="0">
                      <a:pos x="T0" y="T1"/>
                    </a:cxn>
                    <a:cxn ang="0">
                      <a:pos x="T2" y="T3"/>
                    </a:cxn>
                    <a:cxn ang="0">
                      <a:pos x="T4" y="T5"/>
                    </a:cxn>
                    <a:cxn ang="0">
                      <a:pos x="T6" y="T7"/>
                    </a:cxn>
                    <a:cxn ang="0">
                      <a:pos x="T8" y="T9"/>
                    </a:cxn>
                  </a:cxnLst>
                  <a:rect l="0" t="0" r="r" b="b"/>
                  <a:pathLst>
                    <a:path w="27" h="104">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94" name="Freeform 19">
                  <a:extLst>
                    <a:ext uri="{FF2B5EF4-FFF2-40B4-BE49-F238E27FC236}">
                      <a16:creationId xmlns:a16="http://schemas.microsoft.com/office/drawing/2014/main" id="{8C01BFEE-A912-4101-8211-B5B9D71634A6}"/>
                    </a:ext>
                  </a:extLst>
                </p:cNvPr>
                <p:cNvSpPr/>
                <p:nvPr/>
              </p:nvSpPr>
              <p:spPr bwMode="auto">
                <a:xfrm>
                  <a:off x="8753476" y="3206751"/>
                  <a:ext cx="25400" cy="80963"/>
                </a:xfrm>
                <a:custGeom>
                  <a:avLst/>
                  <a:gdLst>
                    <a:gd name="T0" fmla="*/ 13 w 24"/>
                    <a:gd name="T1" fmla="*/ 2 h 78"/>
                    <a:gd name="T2" fmla="*/ 4 w 24"/>
                    <a:gd name="T3" fmla="*/ 32 h 78"/>
                    <a:gd name="T4" fmla="*/ 2 w 24"/>
                    <a:gd name="T5" fmla="*/ 46 h 78"/>
                    <a:gd name="T6" fmla="*/ 0 w 24"/>
                    <a:gd name="T7" fmla="*/ 66 h 78"/>
                    <a:gd name="T8" fmla="*/ 13 w 24"/>
                    <a:gd name="T9" fmla="*/ 71 h 78"/>
                    <a:gd name="T10" fmla="*/ 23 w 24"/>
                    <a:gd name="T11" fmla="*/ 39 h 78"/>
                    <a:gd name="T12" fmla="*/ 15 w 24"/>
                    <a:gd name="T13" fmla="*/ 2 h 78"/>
                    <a:gd name="T14" fmla="*/ 13 w 24"/>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8">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95" name="Freeform 20">
                  <a:extLst>
                    <a:ext uri="{FF2B5EF4-FFF2-40B4-BE49-F238E27FC236}">
                      <a16:creationId xmlns:a16="http://schemas.microsoft.com/office/drawing/2014/main" id="{20A15B3E-A197-4197-96F0-AE7958375AE2}"/>
                    </a:ext>
                  </a:extLst>
                </p:cNvPr>
                <p:cNvSpPr/>
                <p:nvPr/>
              </p:nvSpPr>
              <p:spPr bwMode="auto">
                <a:xfrm>
                  <a:off x="8672513" y="3368676"/>
                  <a:ext cx="61913" cy="100013"/>
                </a:xfrm>
                <a:custGeom>
                  <a:avLst/>
                  <a:gdLst>
                    <a:gd name="T0" fmla="*/ 46 w 61"/>
                    <a:gd name="T1" fmla="*/ 3 h 97"/>
                    <a:gd name="T2" fmla="*/ 6 w 61"/>
                    <a:gd name="T3" fmla="*/ 81 h 97"/>
                    <a:gd name="T4" fmla="*/ 20 w 61"/>
                    <a:gd name="T5" fmla="*/ 91 h 97"/>
                    <a:gd name="T6" fmla="*/ 52 w 61"/>
                    <a:gd name="T7" fmla="*/ 51 h 97"/>
                    <a:gd name="T8" fmla="*/ 53 w 61"/>
                    <a:gd name="T9" fmla="*/ 3 h 97"/>
                    <a:gd name="T10" fmla="*/ 46 w 61"/>
                    <a:gd name="T11" fmla="*/ 3 h 97"/>
                  </a:gdLst>
                  <a:ahLst/>
                  <a:cxnLst>
                    <a:cxn ang="0">
                      <a:pos x="T0" y="T1"/>
                    </a:cxn>
                    <a:cxn ang="0">
                      <a:pos x="T2" y="T3"/>
                    </a:cxn>
                    <a:cxn ang="0">
                      <a:pos x="T4" y="T5"/>
                    </a:cxn>
                    <a:cxn ang="0">
                      <a:pos x="T6" y="T7"/>
                    </a:cxn>
                    <a:cxn ang="0">
                      <a:pos x="T8" y="T9"/>
                    </a:cxn>
                    <a:cxn ang="0">
                      <a:pos x="T10" y="T11"/>
                    </a:cxn>
                  </a:cxnLst>
                  <a:rect l="0" t="0" r="r" b="b"/>
                  <a:pathLst>
                    <a:path w="61" h="97">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96" name="Freeform 21">
                  <a:extLst>
                    <a:ext uri="{FF2B5EF4-FFF2-40B4-BE49-F238E27FC236}">
                      <a16:creationId xmlns:a16="http://schemas.microsoft.com/office/drawing/2014/main" id="{A58325C1-BFB3-453D-9F83-7B796F889DF8}"/>
                    </a:ext>
                  </a:extLst>
                </p:cNvPr>
                <p:cNvSpPr/>
                <p:nvPr/>
              </p:nvSpPr>
              <p:spPr bwMode="auto">
                <a:xfrm>
                  <a:off x="8559801" y="3544888"/>
                  <a:ext cx="68263" cy="84138"/>
                </a:xfrm>
                <a:custGeom>
                  <a:avLst/>
                  <a:gdLst>
                    <a:gd name="T0" fmla="*/ 51 w 66"/>
                    <a:gd name="T1" fmla="*/ 4 h 81"/>
                    <a:gd name="T2" fmla="*/ 24 w 66"/>
                    <a:gd name="T3" fmla="*/ 33 h 81"/>
                    <a:gd name="T4" fmla="*/ 14 w 66"/>
                    <a:gd name="T5" fmla="*/ 46 h 81"/>
                    <a:gd name="T6" fmla="*/ 5 w 66"/>
                    <a:gd name="T7" fmla="*/ 62 h 81"/>
                    <a:gd name="T8" fmla="*/ 18 w 66"/>
                    <a:gd name="T9" fmla="*/ 75 h 81"/>
                    <a:gd name="T10" fmla="*/ 32 w 66"/>
                    <a:gd name="T11" fmla="*/ 65 h 81"/>
                    <a:gd name="T12" fmla="*/ 45 w 66"/>
                    <a:gd name="T13" fmla="*/ 49 h 81"/>
                    <a:gd name="T14" fmla="*/ 63 w 66"/>
                    <a:gd name="T15" fmla="*/ 11 h 81"/>
                    <a:gd name="T16" fmla="*/ 51 w 66"/>
                    <a:gd name="T1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81">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97" name="Freeform 22">
                  <a:extLst>
                    <a:ext uri="{FF2B5EF4-FFF2-40B4-BE49-F238E27FC236}">
                      <a16:creationId xmlns:a16="http://schemas.microsoft.com/office/drawing/2014/main" id="{75EFA64A-D236-49EB-9C61-9A247FF4EE3C}"/>
                    </a:ext>
                  </a:extLst>
                </p:cNvPr>
                <p:cNvSpPr/>
                <p:nvPr/>
              </p:nvSpPr>
              <p:spPr bwMode="auto">
                <a:xfrm>
                  <a:off x="8374063" y="3732213"/>
                  <a:ext cx="80963" cy="65088"/>
                </a:xfrm>
                <a:custGeom>
                  <a:avLst/>
                  <a:gdLst>
                    <a:gd name="T0" fmla="*/ 66 w 79"/>
                    <a:gd name="T1" fmla="*/ 3 h 62"/>
                    <a:gd name="T2" fmla="*/ 35 w 79"/>
                    <a:gd name="T3" fmla="*/ 23 h 62"/>
                    <a:gd name="T4" fmla="*/ 6 w 79"/>
                    <a:gd name="T5" fmla="*/ 48 h 62"/>
                    <a:gd name="T6" fmla="*/ 14 w 79"/>
                    <a:gd name="T7" fmla="*/ 58 h 62"/>
                    <a:gd name="T8" fmla="*/ 45 w 79"/>
                    <a:gd name="T9" fmla="*/ 38 h 62"/>
                    <a:gd name="T10" fmla="*/ 73 w 79"/>
                    <a:gd name="T11" fmla="*/ 13 h 62"/>
                    <a:gd name="T12" fmla="*/ 66 w 7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79" h="62">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98" name="Freeform 23">
                  <a:extLst>
                    <a:ext uri="{FF2B5EF4-FFF2-40B4-BE49-F238E27FC236}">
                      <a16:creationId xmlns:a16="http://schemas.microsoft.com/office/drawing/2014/main" id="{861038A8-8EA7-4043-9C4D-22A0BE4A2466}"/>
                    </a:ext>
                  </a:extLst>
                </p:cNvPr>
                <p:cNvSpPr/>
                <p:nvPr/>
              </p:nvSpPr>
              <p:spPr bwMode="auto">
                <a:xfrm>
                  <a:off x="7953376" y="3932238"/>
                  <a:ext cx="93663" cy="30163"/>
                </a:xfrm>
                <a:custGeom>
                  <a:avLst/>
                  <a:gdLst>
                    <a:gd name="T0" fmla="*/ 82 w 91"/>
                    <a:gd name="T1" fmla="*/ 1 h 30"/>
                    <a:gd name="T2" fmla="*/ 42 w 91"/>
                    <a:gd name="T3" fmla="*/ 5 h 30"/>
                    <a:gd name="T4" fmla="*/ 9 w 91"/>
                    <a:gd name="T5" fmla="*/ 11 h 30"/>
                    <a:gd name="T6" fmla="*/ 9 w 91"/>
                    <a:gd name="T7" fmla="*/ 28 h 30"/>
                    <a:gd name="T8" fmla="*/ 45 w 91"/>
                    <a:gd name="T9" fmla="*/ 27 h 30"/>
                    <a:gd name="T10" fmla="*/ 86 w 91"/>
                    <a:gd name="T11" fmla="*/ 9 h 30"/>
                    <a:gd name="T12" fmla="*/ 82 w 91"/>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91" h="30">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499" name="Freeform 24">
                  <a:extLst>
                    <a:ext uri="{FF2B5EF4-FFF2-40B4-BE49-F238E27FC236}">
                      <a16:creationId xmlns:a16="http://schemas.microsoft.com/office/drawing/2014/main" id="{5CD3B393-1FF5-431B-8A09-634FBB81A78A}"/>
                    </a:ext>
                  </a:extLst>
                </p:cNvPr>
                <p:cNvSpPr/>
                <p:nvPr/>
              </p:nvSpPr>
              <p:spPr bwMode="auto">
                <a:xfrm>
                  <a:off x="7991476" y="3992563"/>
                  <a:ext cx="65088" cy="77788"/>
                </a:xfrm>
                <a:custGeom>
                  <a:avLst/>
                  <a:gdLst>
                    <a:gd name="T0" fmla="*/ 2 w 63"/>
                    <a:gd name="T1" fmla="*/ 6 h 74"/>
                    <a:gd name="T2" fmla="*/ 12 w 63"/>
                    <a:gd name="T3" fmla="*/ 18 h 74"/>
                    <a:gd name="T4" fmla="*/ 24 w 63"/>
                    <a:gd name="T5" fmla="*/ 34 h 74"/>
                    <a:gd name="T6" fmla="*/ 36 w 63"/>
                    <a:gd name="T7" fmla="*/ 51 h 74"/>
                    <a:gd name="T8" fmla="*/ 47 w 63"/>
                    <a:gd name="T9" fmla="*/ 66 h 74"/>
                    <a:gd name="T10" fmla="*/ 61 w 63"/>
                    <a:gd name="T11" fmla="*/ 60 h 74"/>
                    <a:gd name="T12" fmla="*/ 37 w 63"/>
                    <a:gd name="T13" fmla="*/ 16 h 74"/>
                    <a:gd name="T14" fmla="*/ 18 w 63"/>
                    <a:gd name="T15" fmla="*/ 3 h 74"/>
                    <a:gd name="T16" fmla="*/ 3 w 63"/>
                    <a:gd name="T17" fmla="*/ 2 h 74"/>
                    <a:gd name="T18" fmla="*/ 2 w 63"/>
                    <a:gd name="T19"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4">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00" name="Freeform 25">
                  <a:extLst>
                    <a:ext uri="{FF2B5EF4-FFF2-40B4-BE49-F238E27FC236}">
                      <a16:creationId xmlns:a16="http://schemas.microsoft.com/office/drawing/2014/main" id="{F6945582-329F-4C16-8B13-EDEB093D4B3F}"/>
                    </a:ext>
                  </a:extLst>
                </p:cNvPr>
                <p:cNvSpPr/>
                <p:nvPr/>
              </p:nvSpPr>
              <p:spPr bwMode="auto">
                <a:xfrm>
                  <a:off x="8085138" y="4160838"/>
                  <a:ext cx="26988" cy="95250"/>
                </a:xfrm>
                <a:custGeom>
                  <a:avLst/>
                  <a:gdLst>
                    <a:gd name="T0" fmla="*/ 0 w 26"/>
                    <a:gd name="T1" fmla="*/ 8 h 91"/>
                    <a:gd name="T2" fmla="*/ 6 w 26"/>
                    <a:gd name="T3" fmla="*/ 83 h 91"/>
                    <a:gd name="T4" fmla="*/ 22 w 26"/>
                    <a:gd name="T5" fmla="*/ 83 h 91"/>
                    <a:gd name="T6" fmla="*/ 13 w 26"/>
                    <a:gd name="T7" fmla="*/ 5 h 91"/>
                    <a:gd name="T8" fmla="*/ 0 w 26"/>
                    <a:gd name="T9" fmla="*/ 8 h 91"/>
                  </a:gdLst>
                  <a:ahLst/>
                  <a:cxnLst>
                    <a:cxn ang="0">
                      <a:pos x="T0" y="T1"/>
                    </a:cxn>
                    <a:cxn ang="0">
                      <a:pos x="T2" y="T3"/>
                    </a:cxn>
                    <a:cxn ang="0">
                      <a:pos x="T4" y="T5"/>
                    </a:cxn>
                    <a:cxn ang="0">
                      <a:pos x="T6" y="T7"/>
                    </a:cxn>
                    <a:cxn ang="0">
                      <a:pos x="T8" y="T9"/>
                    </a:cxn>
                  </a:cxnLst>
                  <a:rect l="0" t="0" r="r" b="b"/>
                  <a:pathLst>
                    <a:path w="26" h="91">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01" name="Freeform 26">
                  <a:extLst>
                    <a:ext uri="{FF2B5EF4-FFF2-40B4-BE49-F238E27FC236}">
                      <a16:creationId xmlns:a16="http://schemas.microsoft.com/office/drawing/2014/main" id="{0705DA78-8349-4032-B539-AF135C320388}"/>
                    </a:ext>
                  </a:extLst>
                </p:cNvPr>
                <p:cNvSpPr/>
                <p:nvPr/>
              </p:nvSpPr>
              <p:spPr bwMode="auto">
                <a:xfrm>
                  <a:off x="8034338" y="4348163"/>
                  <a:ext cx="44450" cy="106363"/>
                </a:xfrm>
                <a:custGeom>
                  <a:avLst/>
                  <a:gdLst>
                    <a:gd name="T0" fmla="*/ 8 w 43"/>
                    <a:gd name="T1" fmla="*/ 99 h 102"/>
                    <a:gd name="T2" fmla="*/ 32 w 43"/>
                    <a:gd name="T3" fmla="*/ 61 h 102"/>
                    <a:gd name="T4" fmla="*/ 42 w 43"/>
                    <a:gd name="T5" fmla="*/ 9 h 102"/>
                    <a:gd name="T6" fmla="*/ 27 w 43"/>
                    <a:gd name="T7" fmla="*/ 7 h 102"/>
                    <a:gd name="T8" fmla="*/ 13 w 43"/>
                    <a:gd name="T9" fmla="*/ 50 h 102"/>
                    <a:gd name="T10" fmla="*/ 1 w 43"/>
                    <a:gd name="T11" fmla="*/ 95 h 102"/>
                    <a:gd name="T12" fmla="*/ 8 w 43"/>
                    <a:gd name="T13" fmla="*/ 99 h 102"/>
                  </a:gdLst>
                  <a:ahLst/>
                  <a:cxnLst>
                    <a:cxn ang="0">
                      <a:pos x="T0" y="T1"/>
                    </a:cxn>
                    <a:cxn ang="0">
                      <a:pos x="T2" y="T3"/>
                    </a:cxn>
                    <a:cxn ang="0">
                      <a:pos x="T4" y="T5"/>
                    </a:cxn>
                    <a:cxn ang="0">
                      <a:pos x="T6" y="T7"/>
                    </a:cxn>
                    <a:cxn ang="0">
                      <a:pos x="T8" y="T9"/>
                    </a:cxn>
                    <a:cxn ang="0">
                      <a:pos x="T10" y="T11"/>
                    </a:cxn>
                    <a:cxn ang="0">
                      <a:pos x="T12" y="T13"/>
                    </a:cxn>
                  </a:cxnLst>
                  <a:rect l="0" t="0" r="r" b="b"/>
                  <a:pathLst>
                    <a:path w="43" h="102">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02" name="Freeform 27">
                  <a:extLst>
                    <a:ext uri="{FF2B5EF4-FFF2-40B4-BE49-F238E27FC236}">
                      <a16:creationId xmlns:a16="http://schemas.microsoft.com/office/drawing/2014/main" id="{F9A3C414-2CA1-497B-87B1-742DCF82FDA8}"/>
                    </a:ext>
                  </a:extLst>
                </p:cNvPr>
                <p:cNvSpPr/>
                <p:nvPr/>
              </p:nvSpPr>
              <p:spPr bwMode="auto">
                <a:xfrm>
                  <a:off x="7883526" y="4581526"/>
                  <a:ext cx="80963" cy="74613"/>
                </a:xfrm>
                <a:custGeom>
                  <a:avLst/>
                  <a:gdLst>
                    <a:gd name="T0" fmla="*/ 7 w 78"/>
                    <a:gd name="T1" fmla="*/ 69 h 72"/>
                    <a:gd name="T2" fmla="*/ 45 w 78"/>
                    <a:gd name="T3" fmla="*/ 47 h 72"/>
                    <a:gd name="T4" fmla="*/ 75 w 78"/>
                    <a:gd name="T5" fmla="*/ 11 h 72"/>
                    <a:gd name="T6" fmla="*/ 67 w 78"/>
                    <a:gd name="T7" fmla="*/ 5 h 72"/>
                    <a:gd name="T8" fmla="*/ 37 w 78"/>
                    <a:gd name="T9" fmla="*/ 33 h 72"/>
                    <a:gd name="T10" fmla="*/ 4 w 78"/>
                    <a:gd name="T11" fmla="*/ 63 h 72"/>
                    <a:gd name="T12" fmla="*/ 7 w 78"/>
                    <a:gd name="T13" fmla="*/ 69 h 72"/>
                  </a:gdLst>
                  <a:ahLst/>
                  <a:cxnLst>
                    <a:cxn ang="0">
                      <a:pos x="T0" y="T1"/>
                    </a:cxn>
                    <a:cxn ang="0">
                      <a:pos x="T2" y="T3"/>
                    </a:cxn>
                    <a:cxn ang="0">
                      <a:pos x="T4" y="T5"/>
                    </a:cxn>
                    <a:cxn ang="0">
                      <a:pos x="T6" y="T7"/>
                    </a:cxn>
                    <a:cxn ang="0">
                      <a:pos x="T8" y="T9"/>
                    </a:cxn>
                    <a:cxn ang="0">
                      <a:pos x="T10" y="T11"/>
                    </a:cxn>
                    <a:cxn ang="0">
                      <a:pos x="T12" y="T13"/>
                    </a:cxn>
                  </a:cxnLst>
                  <a:rect l="0" t="0" r="r" b="b"/>
                  <a:pathLst>
                    <a:path w="78" h="72">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03" name="Freeform 28">
                  <a:extLst>
                    <a:ext uri="{FF2B5EF4-FFF2-40B4-BE49-F238E27FC236}">
                      <a16:creationId xmlns:a16="http://schemas.microsoft.com/office/drawing/2014/main" id="{C625D6A4-1B64-44CE-A0A7-B51D98B710B2}"/>
                    </a:ext>
                  </a:extLst>
                </p:cNvPr>
                <p:cNvSpPr/>
                <p:nvPr/>
              </p:nvSpPr>
              <p:spPr bwMode="auto">
                <a:xfrm>
                  <a:off x="7666038" y="4762501"/>
                  <a:ext cx="120650" cy="58738"/>
                </a:xfrm>
                <a:custGeom>
                  <a:avLst/>
                  <a:gdLst>
                    <a:gd name="T0" fmla="*/ 6 w 117"/>
                    <a:gd name="T1" fmla="*/ 56 h 56"/>
                    <a:gd name="T2" fmla="*/ 111 w 117"/>
                    <a:gd name="T3" fmla="*/ 13 h 56"/>
                    <a:gd name="T4" fmla="*/ 105 w 117"/>
                    <a:gd name="T5" fmla="*/ 2 h 56"/>
                    <a:gd name="T6" fmla="*/ 5 w 117"/>
                    <a:gd name="T7" fmla="*/ 48 h 56"/>
                    <a:gd name="T8" fmla="*/ 6 w 117"/>
                    <a:gd name="T9" fmla="*/ 56 h 56"/>
                  </a:gdLst>
                  <a:ahLst/>
                  <a:cxnLst>
                    <a:cxn ang="0">
                      <a:pos x="T0" y="T1"/>
                    </a:cxn>
                    <a:cxn ang="0">
                      <a:pos x="T2" y="T3"/>
                    </a:cxn>
                    <a:cxn ang="0">
                      <a:pos x="T4" y="T5"/>
                    </a:cxn>
                    <a:cxn ang="0">
                      <a:pos x="T6" y="T7"/>
                    </a:cxn>
                    <a:cxn ang="0">
                      <a:pos x="T8" y="T9"/>
                    </a:cxn>
                  </a:cxnLst>
                  <a:rect l="0" t="0" r="r" b="b"/>
                  <a:pathLst>
                    <a:path w="117" h="56">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04" name="Freeform 29">
                  <a:extLst>
                    <a:ext uri="{FF2B5EF4-FFF2-40B4-BE49-F238E27FC236}">
                      <a16:creationId xmlns:a16="http://schemas.microsoft.com/office/drawing/2014/main" id="{05DACA2D-7DB1-47EC-8462-B3030818C33D}"/>
                    </a:ext>
                  </a:extLst>
                </p:cNvPr>
                <p:cNvSpPr/>
                <p:nvPr/>
              </p:nvSpPr>
              <p:spPr bwMode="auto">
                <a:xfrm>
                  <a:off x="7434263" y="4868863"/>
                  <a:ext cx="123825" cy="47625"/>
                </a:xfrm>
                <a:custGeom>
                  <a:avLst/>
                  <a:gdLst>
                    <a:gd name="T0" fmla="*/ 4 w 120"/>
                    <a:gd name="T1" fmla="*/ 46 h 46"/>
                    <a:gd name="T2" fmla="*/ 117 w 120"/>
                    <a:gd name="T3" fmla="*/ 10 h 46"/>
                    <a:gd name="T4" fmla="*/ 112 w 120"/>
                    <a:gd name="T5" fmla="*/ 2 h 46"/>
                    <a:gd name="T6" fmla="*/ 3 w 120"/>
                    <a:gd name="T7" fmla="*/ 39 h 46"/>
                    <a:gd name="T8" fmla="*/ 4 w 120"/>
                    <a:gd name="T9" fmla="*/ 46 h 46"/>
                  </a:gdLst>
                  <a:ahLst/>
                  <a:cxnLst>
                    <a:cxn ang="0">
                      <a:pos x="T0" y="T1"/>
                    </a:cxn>
                    <a:cxn ang="0">
                      <a:pos x="T2" y="T3"/>
                    </a:cxn>
                    <a:cxn ang="0">
                      <a:pos x="T4" y="T5"/>
                    </a:cxn>
                    <a:cxn ang="0">
                      <a:pos x="T6" y="T7"/>
                    </a:cxn>
                    <a:cxn ang="0">
                      <a:pos x="T8" y="T9"/>
                    </a:cxn>
                  </a:cxnLst>
                  <a:rect l="0" t="0" r="r" b="b"/>
                  <a:pathLst>
                    <a:path w="120" h="46">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05" name="Freeform 30">
                  <a:extLst>
                    <a:ext uri="{FF2B5EF4-FFF2-40B4-BE49-F238E27FC236}">
                      <a16:creationId xmlns:a16="http://schemas.microsoft.com/office/drawing/2014/main" id="{57FCD48B-1806-4539-8463-F6343109A0D1}"/>
                    </a:ext>
                  </a:extLst>
                </p:cNvPr>
                <p:cNvSpPr/>
                <p:nvPr/>
              </p:nvSpPr>
              <p:spPr bwMode="auto">
                <a:xfrm>
                  <a:off x="7192963" y="4932363"/>
                  <a:ext cx="153988" cy="38100"/>
                </a:xfrm>
                <a:custGeom>
                  <a:avLst/>
                  <a:gdLst>
                    <a:gd name="T0" fmla="*/ 6 w 148"/>
                    <a:gd name="T1" fmla="*/ 36 h 37"/>
                    <a:gd name="T2" fmla="*/ 137 w 148"/>
                    <a:gd name="T3" fmla="*/ 20 h 37"/>
                    <a:gd name="T4" fmla="*/ 133 w 148"/>
                    <a:gd name="T5" fmla="*/ 3 h 37"/>
                    <a:gd name="T6" fmla="*/ 3 w 148"/>
                    <a:gd name="T7" fmla="*/ 31 h 37"/>
                    <a:gd name="T8" fmla="*/ 6 w 148"/>
                    <a:gd name="T9" fmla="*/ 36 h 37"/>
                  </a:gdLst>
                  <a:ahLst/>
                  <a:cxnLst>
                    <a:cxn ang="0">
                      <a:pos x="T0" y="T1"/>
                    </a:cxn>
                    <a:cxn ang="0">
                      <a:pos x="T2" y="T3"/>
                    </a:cxn>
                    <a:cxn ang="0">
                      <a:pos x="T4" y="T5"/>
                    </a:cxn>
                    <a:cxn ang="0">
                      <a:pos x="T6" y="T7"/>
                    </a:cxn>
                    <a:cxn ang="0">
                      <a:pos x="T8" y="T9"/>
                    </a:cxn>
                  </a:cxnLst>
                  <a:rect l="0" t="0" r="r" b="b"/>
                  <a:pathLst>
                    <a:path w="148" h="37">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06" name="Freeform 31">
                  <a:extLst>
                    <a:ext uri="{FF2B5EF4-FFF2-40B4-BE49-F238E27FC236}">
                      <a16:creationId xmlns:a16="http://schemas.microsoft.com/office/drawing/2014/main" id="{524F19BB-AF85-47BB-968F-BC774B34077F}"/>
                    </a:ext>
                  </a:extLst>
                </p:cNvPr>
                <p:cNvSpPr/>
                <p:nvPr/>
              </p:nvSpPr>
              <p:spPr bwMode="auto">
                <a:xfrm>
                  <a:off x="6989763" y="4945063"/>
                  <a:ext cx="88900" cy="22225"/>
                </a:xfrm>
                <a:custGeom>
                  <a:avLst/>
                  <a:gdLst>
                    <a:gd name="T0" fmla="*/ 4 w 86"/>
                    <a:gd name="T1" fmla="*/ 18 h 22"/>
                    <a:gd name="T2" fmla="*/ 80 w 86"/>
                    <a:gd name="T3" fmla="*/ 10 h 22"/>
                    <a:gd name="T4" fmla="*/ 77 w 86"/>
                    <a:gd name="T5" fmla="*/ 1 h 22"/>
                    <a:gd name="T6" fmla="*/ 4 w 86"/>
                    <a:gd name="T7" fmla="*/ 8 h 22"/>
                    <a:gd name="T8" fmla="*/ 4 w 86"/>
                    <a:gd name="T9" fmla="*/ 18 h 22"/>
                  </a:gdLst>
                  <a:ahLst/>
                  <a:cxnLst>
                    <a:cxn ang="0">
                      <a:pos x="T0" y="T1"/>
                    </a:cxn>
                    <a:cxn ang="0">
                      <a:pos x="T2" y="T3"/>
                    </a:cxn>
                    <a:cxn ang="0">
                      <a:pos x="T4" y="T5"/>
                    </a:cxn>
                    <a:cxn ang="0">
                      <a:pos x="T6" y="T7"/>
                    </a:cxn>
                    <a:cxn ang="0">
                      <a:pos x="T8" y="T9"/>
                    </a:cxn>
                  </a:cxnLst>
                  <a:rect l="0" t="0" r="r" b="b"/>
                  <a:pathLst>
                    <a:path w="86" h="22">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07" name="Freeform 32">
                  <a:extLst>
                    <a:ext uri="{FF2B5EF4-FFF2-40B4-BE49-F238E27FC236}">
                      <a16:creationId xmlns:a16="http://schemas.microsoft.com/office/drawing/2014/main" id="{9BFCF74F-F17B-4E8B-9632-F1215F1121EB}"/>
                    </a:ext>
                  </a:extLst>
                </p:cNvPr>
                <p:cNvSpPr/>
                <p:nvPr/>
              </p:nvSpPr>
              <p:spPr bwMode="auto">
                <a:xfrm>
                  <a:off x="6748463" y="4924426"/>
                  <a:ext cx="80963" cy="31750"/>
                </a:xfrm>
                <a:custGeom>
                  <a:avLst/>
                  <a:gdLst>
                    <a:gd name="T0" fmla="*/ 6 w 79"/>
                    <a:gd name="T1" fmla="*/ 17 h 31"/>
                    <a:gd name="T2" fmla="*/ 37 w 79"/>
                    <a:gd name="T3" fmla="*/ 24 h 31"/>
                    <a:gd name="T4" fmla="*/ 72 w 79"/>
                    <a:gd name="T5" fmla="*/ 31 h 31"/>
                    <a:gd name="T6" fmla="*/ 75 w 79"/>
                    <a:gd name="T7" fmla="*/ 21 h 31"/>
                    <a:gd name="T8" fmla="*/ 6 w 79"/>
                    <a:gd name="T9" fmla="*/ 6 h 31"/>
                    <a:gd name="T10" fmla="*/ 6 w 79"/>
                    <a:gd name="T11" fmla="*/ 17 h 31"/>
                  </a:gdLst>
                  <a:ahLst/>
                  <a:cxnLst>
                    <a:cxn ang="0">
                      <a:pos x="T0" y="T1"/>
                    </a:cxn>
                    <a:cxn ang="0">
                      <a:pos x="T2" y="T3"/>
                    </a:cxn>
                    <a:cxn ang="0">
                      <a:pos x="T4" y="T5"/>
                    </a:cxn>
                    <a:cxn ang="0">
                      <a:pos x="T6" y="T7"/>
                    </a:cxn>
                    <a:cxn ang="0">
                      <a:pos x="T8" y="T9"/>
                    </a:cxn>
                    <a:cxn ang="0">
                      <a:pos x="T10" y="T11"/>
                    </a:cxn>
                  </a:cxnLst>
                  <a:rect l="0" t="0" r="r" b="b"/>
                  <a:pathLst>
                    <a:path w="79" h="31">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08" name="Freeform 33">
                  <a:extLst>
                    <a:ext uri="{FF2B5EF4-FFF2-40B4-BE49-F238E27FC236}">
                      <a16:creationId xmlns:a16="http://schemas.microsoft.com/office/drawing/2014/main" id="{A84E6B0E-D3C6-480F-9F05-C4780A99058D}"/>
                    </a:ext>
                  </a:extLst>
                </p:cNvPr>
                <p:cNvSpPr/>
                <p:nvPr/>
              </p:nvSpPr>
              <p:spPr bwMode="auto">
                <a:xfrm>
                  <a:off x="6559551" y="4949826"/>
                  <a:ext cx="68263" cy="61913"/>
                </a:xfrm>
                <a:custGeom>
                  <a:avLst/>
                  <a:gdLst>
                    <a:gd name="T0" fmla="*/ 11 w 67"/>
                    <a:gd name="T1" fmla="*/ 56 h 59"/>
                    <a:gd name="T2" fmla="*/ 39 w 67"/>
                    <a:gd name="T3" fmla="*/ 37 h 59"/>
                    <a:gd name="T4" fmla="*/ 63 w 67"/>
                    <a:gd name="T5" fmla="*/ 12 h 59"/>
                    <a:gd name="T6" fmla="*/ 55 w 67"/>
                    <a:gd name="T7" fmla="*/ 4 h 59"/>
                    <a:gd name="T8" fmla="*/ 31 w 67"/>
                    <a:gd name="T9" fmla="*/ 25 h 59"/>
                    <a:gd name="T10" fmla="*/ 4 w 67"/>
                    <a:gd name="T11" fmla="*/ 48 h 59"/>
                    <a:gd name="T12" fmla="*/ 11 w 67"/>
                    <a:gd name="T13" fmla="*/ 56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09" name="Freeform 34">
                  <a:extLst>
                    <a:ext uri="{FF2B5EF4-FFF2-40B4-BE49-F238E27FC236}">
                      <a16:creationId xmlns:a16="http://schemas.microsoft.com/office/drawing/2014/main" id="{8AE0A2EF-BAFD-47C6-8531-4641FAE76333}"/>
                    </a:ext>
                  </a:extLst>
                </p:cNvPr>
                <p:cNvSpPr/>
                <p:nvPr/>
              </p:nvSpPr>
              <p:spPr bwMode="auto">
                <a:xfrm>
                  <a:off x="6375401" y="5078413"/>
                  <a:ext cx="80963" cy="49213"/>
                </a:xfrm>
                <a:custGeom>
                  <a:avLst/>
                  <a:gdLst>
                    <a:gd name="T0" fmla="*/ 5 w 78"/>
                    <a:gd name="T1" fmla="*/ 46 h 46"/>
                    <a:gd name="T2" fmla="*/ 41 w 78"/>
                    <a:gd name="T3" fmla="*/ 34 h 46"/>
                    <a:gd name="T4" fmla="*/ 73 w 78"/>
                    <a:gd name="T5" fmla="*/ 11 h 46"/>
                    <a:gd name="T6" fmla="*/ 67 w 78"/>
                    <a:gd name="T7" fmla="*/ 2 h 46"/>
                    <a:gd name="T8" fmla="*/ 33 w 78"/>
                    <a:gd name="T9" fmla="*/ 21 h 46"/>
                    <a:gd name="T10" fmla="*/ 3 w 78"/>
                    <a:gd name="T11" fmla="*/ 41 h 46"/>
                    <a:gd name="T12" fmla="*/ 5 w 7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78" h="46">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10" name="Freeform 35">
                  <a:extLst>
                    <a:ext uri="{FF2B5EF4-FFF2-40B4-BE49-F238E27FC236}">
                      <a16:creationId xmlns:a16="http://schemas.microsoft.com/office/drawing/2014/main" id="{2D64AD2B-E541-4918-8309-FB1E7D071702}"/>
                    </a:ext>
                  </a:extLst>
                </p:cNvPr>
                <p:cNvSpPr/>
                <p:nvPr/>
              </p:nvSpPr>
              <p:spPr bwMode="auto">
                <a:xfrm>
                  <a:off x="6167438" y="5192713"/>
                  <a:ext cx="114300" cy="50800"/>
                </a:xfrm>
                <a:custGeom>
                  <a:avLst/>
                  <a:gdLst>
                    <a:gd name="T0" fmla="*/ 10 w 110"/>
                    <a:gd name="T1" fmla="*/ 48 h 50"/>
                    <a:gd name="T2" fmla="*/ 105 w 110"/>
                    <a:gd name="T3" fmla="*/ 11 h 50"/>
                    <a:gd name="T4" fmla="*/ 102 w 110"/>
                    <a:gd name="T5" fmla="*/ 2 h 50"/>
                    <a:gd name="T6" fmla="*/ 7 w 110"/>
                    <a:gd name="T7" fmla="*/ 37 h 50"/>
                    <a:gd name="T8" fmla="*/ 10 w 110"/>
                    <a:gd name="T9" fmla="*/ 48 h 50"/>
                  </a:gdLst>
                  <a:ahLst/>
                  <a:cxnLst>
                    <a:cxn ang="0">
                      <a:pos x="T0" y="T1"/>
                    </a:cxn>
                    <a:cxn ang="0">
                      <a:pos x="T2" y="T3"/>
                    </a:cxn>
                    <a:cxn ang="0">
                      <a:pos x="T4" y="T5"/>
                    </a:cxn>
                    <a:cxn ang="0">
                      <a:pos x="T6" y="T7"/>
                    </a:cxn>
                    <a:cxn ang="0">
                      <a:pos x="T8" y="T9"/>
                    </a:cxn>
                  </a:cxnLst>
                  <a:rect l="0" t="0" r="r" b="b"/>
                  <a:pathLst>
                    <a:path w="110" h="5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11" name="Freeform 36">
                  <a:extLst>
                    <a:ext uri="{FF2B5EF4-FFF2-40B4-BE49-F238E27FC236}">
                      <a16:creationId xmlns:a16="http://schemas.microsoft.com/office/drawing/2014/main" id="{167659B2-EB71-43A3-9AE5-DFB0A35A19DD}"/>
                    </a:ext>
                  </a:extLst>
                </p:cNvPr>
                <p:cNvSpPr/>
                <p:nvPr/>
              </p:nvSpPr>
              <p:spPr bwMode="auto">
                <a:xfrm>
                  <a:off x="5929313" y="5272088"/>
                  <a:ext cx="131763" cy="36513"/>
                </a:xfrm>
                <a:custGeom>
                  <a:avLst/>
                  <a:gdLst>
                    <a:gd name="T0" fmla="*/ 7 w 128"/>
                    <a:gd name="T1" fmla="*/ 30 h 35"/>
                    <a:gd name="T2" fmla="*/ 120 w 128"/>
                    <a:gd name="T3" fmla="*/ 16 h 35"/>
                    <a:gd name="T4" fmla="*/ 114 w 128"/>
                    <a:gd name="T5" fmla="*/ 2 h 35"/>
                    <a:gd name="T6" fmla="*/ 7 w 128"/>
                    <a:gd name="T7" fmla="*/ 18 h 35"/>
                    <a:gd name="T8" fmla="*/ 7 w 128"/>
                    <a:gd name="T9" fmla="*/ 30 h 35"/>
                  </a:gdLst>
                  <a:ahLst/>
                  <a:cxnLst>
                    <a:cxn ang="0">
                      <a:pos x="T0" y="T1"/>
                    </a:cxn>
                    <a:cxn ang="0">
                      <a:pos x="T2" y="T3"/>
                    </a:cxn>
                    <a:cxn ang="0">
                      <a:pos x="T4" y="T5"/>
                    </a:cxn>
                    <a:cxn ang="0">
                      <a:pos x="T6" y="T7"/>
                    </a:cxn>
                    <a:cxn ang="0">
                      <a:pos x="T8" y="T9"/>
                    </a:cxn>
                  </a:cxnLst>
                  <a:rect l="0" t="0" r="r" b="b"/>
                  <a:pathLst>
                    <a:path w="128" h="35">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12" name="Freeform 37">
                  <a:extLst>
                    <a:ext uri="{FF2B5EF4-FFF2-40B4-BE49-F238E27FC236}">
                      <a16:creationId xmlns:a16="http://schemas.microsoft.com/office/drawing/2014/main" id="{875DED46-BBA4-4FA7-91FD-63D9A4935ABC}"/>
                    </a:ext>
                  </a:extLst>
                </p:cNvPr>
                <p:cNvSpPr/>
                <p:nvPr/>
              </p:nvSpPr>
              <p:spPr bwMode="auto">
                <a:xfrm>
                  <a:off x="5719763" y="5281613"/>
                  <a:ext cx="104775" cy="34925"/>
                </a:xfrm>
                <a:custGeom>
                  <a:avLst/>
                  <a:gdLst>
                    <a:gd name="T0" fmla="*/ 3 w 101"/>
                    <a:gd name="T1" fmla="*/ 11 h 33"/>
                    <a:gd name="T2" fmla="*/ 94 w 101"/>
                    <a:gd name="T3" fmla="*/ 29 h 33"/>
                    <a:gd name="T4" fmla="*/ 94 w 101"/>
                    <a:gd name="T5" fmla="*/ 15 h 33"/>
                    <a:gd name="T6" fmla="*/ 6 w 101"/>
                    <a:gd name="T7" fmla="*/ 3 h 33"/>
                    <a:gd name="T8" fmla="*/ 3 w 101"/>
                    <a:gd name="T9" fmla="*/ 11 h 33"/>
                  </a:gdLst>
                  <a:ahLst/>
                  <a:cxnLst>
                    <a:cxn ang="0">
                      <a:pos x="T0" y="T1"/>
                    </a:cxn>
                    <a:cxn ang="0">
                      <a:pos x="T2" y="T3"/>
                    </a:cxn>
                    <a:cxn ang="0">
                      <a:pos x="T4" y="T5"/>
                    </a:cxn>
                    <a:cxn ang="0">
                      <a:pos x="T6" y="T7"/>
                    </a:cxn>
                    <a:cxn ang="0">
                      <a:pos x="T8" y="T9"/>
                    </a:cxn>
                  </a:cxnLst>
                  <a:rect l="0" t="0" r="r" b="b"/>
                  <a:pathLst>
                    <a:path w="101" h="33">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13" name="Freeform 38">
                  <a:extLst>
                    <a:ext uri="{FF2B5EF4-FFF2-40B4-BE49-F238E27FC236}">
                      <a16:creationId xmlns:a16="http://schemas.microsoft.com/office/drawing/2014/main" id="{DA7263DF-A807-46E4-B1A5-390333E6539A}"/>
                    </a:ext>
                  </a:extLst>
                </p:cNvPr>
                <p:cNvSpPr/>
                <p:nvPr/>
              </p:nvSpPr>
              <p:spPr bwMode="auto">
                <a:xfrm>
                  <a:off x="5516563" y="5238751"/>
                  <a:ext cx="103188" cy="33338"/>
                </a:xfrm>
                <a:custGeom>
                  <a:avLst/>
                  <a:gdLst>
                    <a:gd name="T0" fmla="*/ 5 w 100"/>
                    <a:gd name="T1" fmla="*/ 9 h 32"/>
                    <a:gd name="T2" fmla="*/ 92 w 100"/>
                    <a:gd name="T3" fmla="*/ 31 h 32"/>
                    <a:gd name="T4" fmla="*/ 94 w 100"/>
                    <a:gd name="T5" fmla="*/ 22 h 32"/>
                    <a:gd name="T6" fmla="*/ 7 w 100"/>
                    <a:gd name="T7" fmla="*/ 1 h 32"/>
                    <a:gd name="T8" fmla="*/ 5 w 100"/>
                    <a:gd name="T9" fmla="*/ 9 h 32"/>
                  </a:gdLst>
                  <a:ahLst/>
                  <a:cxnLst>
                    <a:cxn ang="0">
                      <a:pos x="T0" y="T1"/>
                    </a:cxn>
                    <a:cxn ang="0">
                      <a:pos x="T2" y="T3"/>
                    </a:cxn>
                    <a:cxn ang="0">
                      <a:pos x="T4" y="T5"/>
                    </a:cxn>
                    <a:cxn ang="0">
                      <a:pos x="T6" y="T7"/>
                    </a:cxn>
                    <a:cxn ang="0">
                      <a:pos x="T8" y="T9"/>
                    </a:cxn>
                  </a:cxnLst>
                  <a:rect l="0" t="0" r="r" b="b"/>
                  <a:pathLst>
                    <a:path w="100" h="32">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14" name="Freeform 39">
                  <a:extLst>
                    <a:ext uri="{FF2B5EF4-FFF2-40B4-BE49-F238E27FC236}">
                      <a16:creationId xmlns:a16="http://schemas.microsoft.com/office/drawing/2014/main" id="{A96EB03B-5A1A-4BA6-991F-37142994D543}"/>
                    </a:ext>
                  </a:extLst>
                </p:cNvPr>
                <p:cNvSpPr/>
                <p:nvPr/>
              </p:nvSpPr>
              <p:spPr bwMode="auto">
                <a:xfrm>
                  <a:off x="5327651" y="5132388"/>
                  <a:ext cx="85725" cy="60325"/>
                </a:xfrm>
                <a:custGeom>
                  <a:avLst/>
                  <a:gdLst>
                    <a:gd name="T0" fmla="*/ 2 w 82"/>
                    <a:gd name="T1" fmla="*/ 8 h 58"/>
                    <a:gd name="T2" fmla="*/ 71 w 82"/>
                    <a:gd name="T3" fmla="*/ 57 h 58"/>
                    <a:gd name="T4" fmla="*/ 74 w 82"/>
                    <a:gd name="T5" fmla="*/ 44 h 58"/>
                    <a:gd name="T6" fmla="*/ 11 w 82"/>
                    <a:gd name="T7" fmla="*/ 3 h 58"/>
                    <a:gd name="T8" fmla="*/ 2 w 82"/>
                    <a:gd name="T9" fmla="*/ 8 h 58"/>
                  </a:gdLst>
                  <a:ahLst/>
                  <a:cxnLst>
                    <a:cxn ang="0">
                      <a:pos x="T0" y="T1"/>
                    </a:cxn>
                    <a:cxn ang="0">
                      <a:pos x="T2" y="T3"/>
                    </a:cxn>
                    <a:cxn ang="0">
                      <a:pos x="T4" y="T5"/>
                    </a:cxn>
                    <a:cxn ang="0">
                      <a:pos x="T6" y="T7"/>
                    </a:cxn>
                    <a:cxn ang="0">
                      <a:pos x="T8" y="T9"/>
                    </a:cxn>
                  </a:cxnLst>
                  <a:rect l="0" t="0" r="r" b="b"/>
                  <a:pathLst>
                    <a:path w="82" h="58">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15" name="Freeform 40">
                  <a:extLst>
                    <a:ext uri="{FF2B5EF4-FFF2-40B4-BE49-F238E27FC236}">
                      <a16:creationId xmlns:a16="http://schemas.microsoft.com/office/drawing/2014/main" id="{4630D3D9-CDAA-4CC2-A1D9-11F733E5BA9D}"/>
                    </a:ext>
                  </a:extLst>
                </p:cNvPr>
                <p:cNvSpPr/>
                <p:nvPr/>
              </p:nvSpPr>
              <p:spPr bwMode="auto">
                <a:xfrm>
                  <a:off x="5167313" y="4940301"/>
                  <a:ext cx="87313" cy="103188"/>
                </a:xfrm>
                <a:custGeom>
                  <a:avLst/>
                  <a:gdLst>
                    <a:gd name="T0" fmla="*/ 4 w 83"/>
                    <a:gd name="T1" fmla="*/ 13 h 98"/>
                    <a:gd name="T2" fmla="*/ 72 w 83"/>
                    <a:gd name="T3" fmla="*/ 94 h 98"/>
                    <a:gd name="T4" fmla="*/ 80 w 83"/>
                    <a:gd name="T5" fmla="*/ 87 h 98"/>
                    <a:gd name="T6" fmla="*/ 13 w 83"/>
                    <a:gd name="T7" fmla="*/ 4 h 98"/>
                    <a:gd name="T8" fmla="*/ 4 w 83"/>
                    <a:gd name="T9" fmla="*/ 13 h 98"/>
                  </a:gdLst>
                  <a:ahLst/>
                  <a:cxnLst>
                    <a:cxn ang="0">
                      <a:pos x="T0" y="T1"/>
                    </a:cxn>
                    <a:cxn ang="0">
                      <a:pos x="T2" y="T3"/>
                    </a:cxn>
                    <a:cxn ang="0">
                      <a:pos x="T4" y="T5"/>
                    </a:cxn>
                    <a:cxn ang="0">
                      <a:pos x="T6" y="T7"/>
                    </a:cxn>
                    <a:cxn ang="0">
                      <a:pos x="T8" y="T9"/>
                    </a:cxn>
                  </a:cxnLst>
                  <a:rect l="0" t="0" r="r" b="b"/>
                  <a:pathLst>
                    <a:path w="83" h="98">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16" name="Freeform 41">
                  <a:extLst>
                    <a:ext uri="{FF2B5EF4-FFF2-40B4-BE49-F238E27FC236}">
                      <a16:creationId xmlns:a16="http://schemas.microsoft.com/office/drawing/2014/main" id="{476A3B18-8728-4B5E-8107-C809835794B1}"/>
                    </a:ext>
                  </a:extLst>
                </p:cNvPr>
                <p:cNvSpPr/>
                <p:nvPr/>
              </p:nvSpPr>
              <p:spPr bwMode="auto">
                <a:xfrm>
                  <a:off x="5113338" y="4803776"/>
                  <a:ext cx="50800" cy="74613"/>
                </a:xfrm>
                <a:custGeom>
                  <a:avLst/>
                  <a:gdLst>
                    <a:gd name="T0" fmla="*/ 2 w 49"/>
                    <a:gd name="T1" fmla="*/ 6 h 71"/>
                    <a:gd name="T2" fmla="*/ 15 w 49"/>
                    <a:gd name="T3" fmla="*/ 35 h 71"/>
                    <a:gd name="T4" fmla="*/ 35 w 49"/>
                    <a:gd name="T5" fmla="*/ 65 h 71"/>
                    <a:gd name="T6" fmla="*/ 45 w 49"/>
                    <a:gd name="T7" fmla="*/ 59 h 71"/>
                    <a:gd name="T8" fmla="*/ 26 w 49"/>
                    <a:gd name="T9" fmla="*/ 28 h 71"/>
                    <a:gd name="T10" fmla="*/ 5 w 49"/>
                    <a:gd name="T11" fmla="*/ 3 h 71"/>
                    <a:gd name="T12" fmla="*/ 2 w 49"/>
                    <a:gd name="T13" fmla="*/ 6 h 71"/>
                  </a:gdLst>
                  <a:ahLst/>
                  <a:cxnLst>
                    <a:cxn ang="0">
                      <a:pos x="T0" y="T1"/>
                    </a:cxn>
                    <a:cxn ang="0">
                      <a:pos x="T2" y="T3"/>
                    </a:cxn>
                    <a:cxn ang="0">
                      <a:pos x="T4" y="T5"/>
                    </a:cxn>
                    <a:cxn ang="0">
                      <a:pos x="T6" y="T7"/>
                    </a:cxn>
                    <a:cxn ang="0">
                      <a:pos x="T8" y="T9"/>
                    </a:cxn>
                    <a:cxn ang="0">
                      <a:pos x="T10" y="T11"/>
                    </a:cxn>
                    <a:cxn ang="0">
                      <a:pos x="T12" y="T13"/>
                    </a:cxn>
                  </a:cxnLst>
                  <a:rect l="0" t="0" r="r" b="b"/>
                  <a:pathLst>
                    <a:path w="49" h="71">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17" name="Freeform 42">
                  <a:extLst>
                    <a:ext uri="{FF2B5EF4-FFF2-40B4-BE49-F238E27FC236}">
                      <a16:creationId xmlns:a16="http://schemas.microsoft.com/office/drawing/2014/main" id="{27AA4F4B-F2BA-4F66-94CB-2262B891456A}"/>
                    </a:ext>
                  </a:extLst>
                </p:cNvPr>
                <p:cNvSpPr/>
                <p:nvPr/>
              </p:nvSpPr>
              <p:spPr bwMode="auto">
                <a:xfrm>
                  <a:off x="5035551" y="4613276"/>
                  <a:ext cx="60325" cy="101600"/>
                </a:xfrm>
                <a:custGeom>
                  <a:avLst/>
                  <a:gdLst>
                    <a:gd name="T0" fmla="*/ 2 w 58"/>
                    <a:gd name="T1" fmla="*/ 8 h 97"/>
                    <a:gd name="T2" fmla="*/ 45 w 58"/>
                    <a:gd name="T3" fmla="*/ 91 h 97"/>
                    <a:gd name="T4" fmla="*/ 56 w 58"/>
                    <a:gd name="T5" fmla="*/ 84 h 97"/>
                    <a:gd name="T6" fmla="*/ 11 w 58"/>
                    <a:gd name="T7" fmla="*/ 4 h 97"/>
                    <a:gd name="T8" fmla="*/ 2 w 58"/>
                    <a:gd name="T9" fmla="*/ 8 h 97"/>
                  </a:gdLst>
                  <a:ahLst/>
                  <a:cxnLst>
                    <a:cxn ang="0">
                      <a:pos x="T0" y="T1"/>
                    </a:cxn>
                    <a:cxn ang="0">
                      <a:pos x="T2" y="T3"/>
                    </a:cxn>
                    <a:cxn ang="0">
                      <a:pos x="T4" y="T5"/>
                    </a:cxn>
                    <a:cxn ang="0">
                      <a:pos x="T6" y="T7"/>
                    </a:cxn>
                    <a:cxn ang="0">
                      <a:pos x="T8" y="T9"/>
                    </a:cxn>
                  </a:cxnLst>
                  <a:rect l="0" t="0" r="r" b="b"/>
                  <a:pathLst>
                    <a:path w="58" h="97">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18" name="Freeform 43">
                  <a:extLst>
                    <a:ext uri="{FF2B5EF4-FFF2-40B4-BE49-F238E27FC236}">
                      <a16:creationId xmlns:a16="http://schemas.microsoft.com/office/drawing/2014/main" id="{852D99B8-0425-4B23-88D5-C38234D1D032}"/>
                    </a:ext>
                  </a:extLst>
                </p:cNvPr>
                <p:cNvSpPr/>
                <p:nvPr/>
              </p:nvSpPr>
              <p:spPr bwMode="auto">
                <a:xfrm>
                  <a:off x="4221163" y="4760913"/>
                  <a:ext cx="82550" cy="20638"/>
                </a:xfrm>
                <a:custGeom>
                  <a:avLst/>
                  <a:gdLst>
                    <a:gd name="T0" fmla="*/ 2 w 79"/>
                    <a:gd name="T1" fmla="*/ 4 h 19"/>
                    <a:gd name="T2" fmla="*/ 74 w 79"/>
                    <a:gd name="T3" fmla="*/ 19 h 19"/>
                    <a:gd name="T4" fmla="*/ 76 w 79"/>
                    <a:gd name="T5" fmla="*/ 14 h 19"/>
                    <a:gd name="T6" fmla="*/ 3 w 79"/>
                    <a:gd name="T7" fmla="*/ 0 h 19"/>
                    <a:gd name="T8" fmla="*/ 2 w 79"/>
                    <a:gd name="T9" fmla="*/ 4 h 19"/>
                  </a:gdLst>
                  <a:ahLst/>
                  <a:cxnLst>
                    <a:cxn ang="0">
                      <a:pos x="T0" y="T1"/>
                    </a:cxn>
                    <a:cxn ang="0">
                      <a:pos x="T2" y="T3"/>
                    </a:cxn>
                    <a:cxn ang="0">
                      <a:pos x="T4" y="T5"/>
                    </a:cxn>
                    <a:cxn ang="0">
                      <a:pos x="T6" y="T7"/>
                    </a:cxn>
                    <a:cxn ang="0">
                      <a:pos x="T8" y="T9"/>
                    </a:cxn>
                  </a:cxnLst>
                  <a:rect l="0" t="0" r="r" b="b"/>
                  <a:pathLst>
                    <a:path w="79" h="1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19" name="Freeform 44">
                  <a:extLst>
                    <a:ext uri="{FF2B5EF4-FFF2-40B4-BE49-F238E27FC236}">
                      <a16:creationId xmlns:a16="http://schemas.microsoft.com/office/drawing/2014/main" id="{7A13ABE2-F388-4106-BB20-AAAA71091D41}"/>
                    </a:ext>
                  </a:extLst>
                </p:cNvPr>
                <p:cNvSpPr/>
                <p:nvPr/>
              </p:nvSpPr>
              <p:spPr bwMode="auto">
                <a:xfrm>
                  <a:off x="4384676" y="4772026"/>
                  <a:ext cx="106363" cy="17463"/>
                </a:xfrm>
                <a:custGeom>
                  <a:avLst/>
                  <a:gdLst>
                    <a:gd name="T0" fmla="*/ 5 w 102"/>
                    <a:gd name="T1" fmla="*/ 16 h 17"/>
                    <a:gd name="T2" fmla="*/ 98 w 102"/>
                    <a:gd name="T3" fmla="*/ 10 h 17"/>
                    <a:gd name="T4" fmla="*/ 98 w 102"/>
                    <a:gd name="T5" fmla="*/ 3 h 17"/>
                    <a:gd name="T6" fmla="*/ 3 w 102"/>
                    <a:gd name="T7" fmla="*/ 11 h 17"/>
                    <a:gd name="T8" fmla="*/ 5 w 102"/>
                    <a:gd name="T9" fmla="*/ 16 h 17"/>
                  </a:gdLst>
                  <a:ahLst/>
                  <a:cxnLst>
                    <a:cxn ang="0">
                      <a:pos x="T0" y="T1"/>
                    </a:cxn>
                    <a:cxn ang="0">
                      <a:pos x="T2" y="T3"/>
                    </a:cxn>
                    <a:cxn ang="0">
                      <a:pos x="T4" y="T5"/>
                    </a:cxn>
                    <a:cxn ang="0">
                      <a:pos x="T6" y="T7"/>
                    </a:cxn>
                    <a:cxn ang="0">
                      <a:pos x="T8" y="T9"/>
                    </a:cxn>
                  </a:cxnLst>
                  <a:rect l="0" t="0" r="r" b="b"/>
                  <a:pathLst>
                    <a:path w="102" h="17">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20" name="Freeform 45">
                  <a:extLst>
                    <a:ext uri="{FF2B5EF4-FFF2-40B4-BE49-F238E27FC236}">
                      <a16:creationId xmlns:a16="http://schemas.microsoft.com/office/drawing/2014/main" id="{E79CD9B3-03A8-4B10-A5E4-081A27E8062B}"/>
                    </a:ext>
                  </a:extLst>
                </p:cNvPr>
                <p:cNvSpPr/>
                <p:nvPr/>
              </p:nvSpPr>
              <p:spPr bwMode="auto">
                <a:xfrm>
                  <a:off x="4584701" y="4762501"/>
                  <a:ext cx="90488" cy="34925"/>
                </a:xfrm>
                <a:custGeom>
                  <a:avLst/>
                  <a:gdLst>
                    <a:gd name="T0" fmla="*/ 4 w 87"/>
                    <a:gd name="T1" fmla="*/ 20 h 33"/>
                    <a:gd name="T2" fmla="*/ 83 w 87"/>
                    <a:gd name="T3" fmla="*/ 12 h 33"/>
                    <a:gd name="T4" fmla="*/ 77 w 87"/>
                    <a:gd name="T5" fmla="*/ 2 h 33"/>
                    <a:gd name="T6" fmla="*/ 6 w 87"/>
                    <a:gd name="T7" fmla="*/ 10 h 33"/>
                    <a:gd name="T8" fmla="*/ 4 w 87"/>
                    <a:gd name="T9" fmla="*/ 20 h 33"/>
                  </a:gdLst>
                  <a:ahLst/>
                  <a:cxnLst>
                    <a:cxn ang="0">
                      <a:pos x="T0" y="T1"/>
                    </a:cxn>
                    <a:cxn ang="0">
                      <a:pos x="T2" y="T3"/>
                    </a:cxn>
                    <a:cxn ang="0">
                      <a:pos x="T4" y="T5"/>
                    </a:cxn>
                    <a:cxn ang="0">
                      <a:pos x="T6" y="T7"/>
                    </a:cxn>
                    <a:cxn ang="0">
                      <a:pos x="T8" y="T9"/>
                    </a:cxn>
                  </a:cxnLst>
                  <a:rect l="0" t="0" r="r" b="b"/>
                  <a:pathLst>
                    <a:path w="87" h="33">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21" name="Freeform 46">
                  <a:extLst>
                    <a:ext uri="{FF2B5EF4-FFF2-40B4-BE49-F238E27FC236}">
                      <a16:creationId xmlns:a16="http://schemas.microsoft.com/office/drawing/2014/main" id="{28D8A1C8-2968-47B5-8036-AE9707DE8B77}"/>
                    </a:ext>
                  </a:extLst>
                </p:cNvPr>
                <p:cNvSpPr/>
                <p:nvPr/>
              </p:nvSpPr>
              <p:spPr bwMode="auto">
                <a:xfrm>
                  <a:off x="4751388" y="4727576"/>
                  <a:ext cx="88900" cy="25400"/>
                </a:xfrm>
                <a:custGeom>
                  <a:avLst/>
                  <a:gdLst>
                    <a:gd name="T0" fmla="*/ 5 w 86"/>
                    <a:gd name="T1" fmla="*/ 24 h 25"/>
                    <a:gd name="T2" fmla="*/ 79 w 86"/>
                    <a:gd name="T3" fmla="*/ 11 h 25"/>
                    <a:gd name="T4" fmla="*/ 76 w 86"/>
                    <a:gd name="T5" fmla="*/ 1 h 25"/>
                    <a:gd name="T6" fmla="*/ 41 w 86"/>
                    <a:gd name="T7" fmla="*/ 8 h 25"/>
                    <a:gd name="T8" fmla="*/ 5 w 86"/>
                    <a:gd name="T9" fmla="*/ 17 h 25"/>
                    <a:gd name="T10" fmla="*/ 5 w 86"/>
                    <a:gd name="T11" fmla="*/ 24 h 25"/>
                  </a:gdLst>
                  <a:ahLst/>
                  <a:cxnLst>
                    <a:cxn ang="0">
                      <a:pos x="T0" y="T1"/>
                    </a:cxn>
                    <a:cxn ang="0">
                      <a:pos x="T2" y="T3"/>
                    </a:cxn>
                    <a:cxn ang="0">
                      <a:pos x="T4" y="T5"/>
                    </a:cxn>
                    <a:cxn ang="0">
                      <a:pos x="T6" y="T7"/>
                    </a:cxn>
                    <a:cxn ang="0">
                      <a:pos x="T8" y="T9"/>
                    </a:cxn>
                    <a:cxn ang="0">
                      <a:pos x="T10" y="T11"/>
                    </a:cxn>
                  </a:cxnLst>
                  <a:rect l="0" t="0" r="r" b="b"/>
                  <a:pathLst>
                    <a:path w="86" h="25">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22" name="Freeform 47">
                  <a:extLst>
                    <a:ext uri="{FF2B5EF4-FFF2-40B4-BE49-F238E27FC236}">
                      <a16:creationId xmlns:a16="http://schemas.microsoft.com/office/drawing/2014/main" id="{8B6AF71C-4FAB-4A64-A99C-627DD048DDD9}"/>
                    </a:ext>
                  </a:extLst>
                </p:cNvPr>
                <p:cNvSpPr/>
                <p:nvPr/>
              </p:nvSpPr>
              <p:spPr bwMode="auto">
                <a:xfrm>
                  <a:off x="4892676" y="4657726"/>
                  <a:ext cx="92075" cy="52388"/>
                </a:xfrm>
                <a:custGeom>
                  <a:avLst/>
                  <a:gdLst>
                    <a:gd name="T0" fmla="*/ 9 w 89"/>
                    <a:gd name="T1" fmla="*/ 48 h 50"/>
                    <a:gd name="T2" fmla="*/ 43 w 89"/>
                    <a:gd name="T3" fmla="*/ 32 h 50"/>
                    <a:gd name="T4" fmla="*/ 81 w 89"/>
                    <a:gd name="T5" fmla="*/ 15 h 50"/>
                    <a:gd name="T6" fmla="*/ 77 w 89"/>
                    <a:gd name="T7" fmla="*/ 1 h 50"/>
                    <a:gd name="T8" fmla="*/ 38 w 89"/>
                    <a:gd name="T9" fmla="*/ 14 h 50"/>
                    <a:gd name="T10" fmla="*/ 4 w 89"/>
                    <a:gd name="T11" fmla="*/ 41 h 50"/>
                    <a:gd name="T12" fmla="*/ 9 w 89"/>
                    <a:gd name="T13" fmla="*/ 48 h 50"/>
                  </a:gdLst>
                  <a:ahLst/>
                  <a:cxnLst>
                    <a:cxn ang="0">
                      <a:pos x="T0" y="T1"/>
                    </a:cxn>
                    <a:cxn ang="0">
                      <a:pos x="T2" y="T3"/>
                    </a:cxn>
                    <a:cxn ang="0">
                      <a:pos x="T4" y="T5"/>
                    </a:cxn>
                    <a:cxn ang="0">
                      <a:pos x="T6" y="T7"/>
                    </a:cxn>
                    <a:cxn ang="0">
                      <a:pos x="T8" y="T9"/>
                    </a:cxn>
                    <a:cxn ang="0">
                      <a:pos x="T10" y="T11"/>
                    </a:cxn>
                    <a:cxn ang="0">
                      <a:pos x="T12" y="T13"/>
                    </a:cxn>
                  </a:cxnLst>
                  <a:rect l="0" t="0" r="r" b="b"/>
                  <a:pathLst>
                    <a:path w="89" h="50">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23" name="Freeform 48">
                  <a:extLst>
                    <a:ext uri="{FF2B5EF4-FFF2-40B4-BE49-F238E27FC236}">
                      <a16:creationId xmlns:a16="http://schemas.microsoft.com/office/drawing/2014/main" id="{06882289-9EE0-4B48-BCCE-317E56F81999}"/>
                    </a:ext>
                  </a:extLst>
                </p:cNvPr>
                <p:cNvSpPr/>
                <p:nvPr/>
              </p:nvSpPr>
              <p:spPr bwMode="auto">
                <a:xfrm>
                  <a:off x="4024313" y="4714876"/>
                  <a:ext cx="93663" cy="31750"/>
                </a:xfrm>
                <a:custGeom>
                  <a:avLst/>
                  <a:gdLst>
                    <a:gd name="T0" fmla="*/ 3 w 91"/>
                    <a:gd name="T1" fmla="*/ 6 h 31"/>
                    <a:gd name="T2" fmla="*/ 83 w 91"/>
                    <a:gd name="T3" fmla="*/ 30 h 31"/>
                    <a:gd name="T4" fmla="*/ 85 w 91"/>
                    <a:gd name="T5" fmla="*/ 21 h 31"/>
                    <a:gd name="T6" fmla="*/ 5 w 91"/>
                    <a:gd name="T7" fmla="*/ 1 h 31"/>
                    <a:gd name="T8" fmla="*/ 3 w 91"/>
                    <a:gd name="T9" fmla="*/ 6 h 31"/>
                  </a:gdLst>
                  <a:ahLst/>
                  <a:cxnLst>
                    <a:cxn ang="0">
                      <a:pos x="T0" y="T1"/>
                    </a:cxn>
                    <a:cxn ang="0">
                      <a:pos x="T2" y="T3"/>
                    </a:cxn>
                    <a:cxn ang="0">
                      <a:pos x="T4" y="T5"/>
                    </a:cxn>
                    <a:cxn ang="0">
                      <a:pos x="T6" y="T7"/>
                    </a:cxn>
                    <a:cxn ang="0">
                      <a:pos x="T8" y="T9"/>
                    </a:cxn>
                  </a:cxnLst>
                  <a:rect l="0" t="0" r="r" b="b"/>
                  <a:pathLst>
                    <a:path w="91" h="3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24" name="Freeform 49">
                  <a:extLst>
                    <a:ext uri="{FF2B5EF4-FFF2-40B4-BE49-F238E27FC236}">
                      <a16:creationId xmlns:a16="http://schemas.microsoft.com/office/drawing/2014/main" id="{A77CDA54-45E8-4EBF-8E3D-C7467AC2902D}"/>
                    </a:ext>
                  </a:extLst>
                </p:cNvPr>
                <p:cNvSpPr/>
                <p:nvPr/>
              </p:nvSpPr>
              <p:spPr bwMode="auto">
                <a:xfrm>
                  <a:off x="3851276" y="4625976"/>
                  <a:ext cx="98425" cy="63500"/>
                </a:xfrm>
                <a:custGeom>
                  <a:avLst/>
                  <a:gdLst>
                    <a:gd name="T0" fmla="*/ 2 w 94"/>
                    <a:gd name="T1" fmla="*/ 4 h 61"/>
                    <a:gd name="T2" fmla="*/ 82 w 94"/>
                    <a:gd name="T3" fmla="*/ 60 h 61"/>
                    <a:gd name="T4" fmla="*/ 88 w 94"/>
                    <a:gd name="T5" fmla="*/ 49 h 61"/>
                    <a:gd name="T6" fmla="*/ 5 w 94"/>
                    <a:gd name="T7" fmla="*/ 1 h 61"/>
                    <a:gd name="T8" fmla="*/ 2 w 94"/>
                    <a:gd name="T9" fmla="*/ 4 h 61"/>
                  </a:gdLst>
                  <a:ahLst/>
                  <a:cxnLst>
                    <a:cxn ang="0">
                      <a:pos x="T0" y="T1"/>
                    </a:cxn>
                    <a:cxn ang="0">
                      <a:pos x="T2" y="T3"/>
                    </a:cxn>
                    <a:cxn ang="0">
                      <a:pos x="T4" y="T5"/>
                    </a:cxn>
                    <a:cxn ang="0">
                      <a:pos x="T6" y="T7"/>
                    </a:cxn>
                    <a:cxn ang="0">
                      <a:pos x="T8" y="T9"/>
                    </a:cxn>
                  </a:cxnLst>
                  <a:rect l="0" t="0" r="r" b="b"/>
                  <a:pathLst>
                    <a:path w="94" h="61">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25" name="Freeform 50">
                  <a:extLst>
                    <a:ext uri="{FF2B5EF4-FFF2-40B4-BE49-F238E27FC236}">
                      <a16:creationId xmlns:a16="http://schemas.microsoft.com/office/drawing/2014/main" id="{963AF14D-3123-47D1-8148-3716C159C2F1}"/>
                    </a:ext>
                  </a:extLst>
                </p:cNvPr>
                <p:cNvSpPr/>
                <p:nvPr/>
              </p:nvSpPr>
              <p:spPr bwMode="auto">
                <a:xfrm>
                  <a:off x="3706813" y="4486276"/>
                  <a:ext cx="82550" cy="73025"/>
                </a:xfrm>
                <a:custGeom>
                  <a:avLst/>
                  <a:gdLst>
                    <a:gd name="T0" fmla="*/ 2 w 79"/>
                    <a:gd name="T1" fmla="*/ 9 h 71"/>
                    <a:gd name="T2" fmla="*/ 68 w 79"/>
                    <a:gd name="T3" fmla="*/ 69 h 71"/>
                    <a:gd name="T4" fmla="*/ 75 w 79"/>
                    <a:gd name="T5" fmla="*/ 61 h 71"/>
                    <a:gd name="T6" fmla="*/ 9 w 79"/>
                    <a:gd name="T7" fmla="*/ 4 h 71"/>
                    <a:gd name="T8" fmla="*/ 2 w 79"/>
                    <a:gd name="T9" fmla="*/ 9 h 71"/>
                  </a:gdLst>
                  <a:ahLst/>
                  <a:cxnLst>
                    <a:cxn ang="0">
                      <a:pos x="T0" y="T1"/>
                    </a:cxn>
                    <a:cxn ang="0">
                      <a:pos x="T2" y="T3"/>
                    </a:cxn>
                    <a:cxn ang="0">
                      <a:pos x="T4" y="T5"/>
                    </a:cxn>
                    <a:cxn ang="0">
                      <a:pos x="T6" y="T7"/>
                    </a:cxn>
                    <a:cxn ang="0">
                      <a:pos x="T8" y="T9"/>
                    </a:cxn>
                  </a:cxnLst>
                  <a:rect l="0" t="0" r="r" b="b"/>
                  <a:pathLst>
                    <a:path w="79" h="71">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26" name="Freeform 51">
                  <a:extLst>
                    <a:ext uri="{FF2B5EF4-FFF2-40B4-BE49-F238E27FC236}">
                      <a16:creationId xmlns:a16="http://schemas.microsoft.com/office/drawing/2014/main" id="{F619BA8A-34A4-442A-8036-56AD560FE1E7}"/>
                    </a:ext>
                  </a:extLst>
                </p:cNvPr>
                <p:cNvSpPr/>
                <p:nvPr/>
              </p:nvSpPr>
              <p:spPr bwMode="auto">
                <a:xfrm>
                  <a:off x="3595688" y="4313238"/>
                  <a:ext cx="57150" cy="82550"/>
                </a:xfrm>
                <a:custGeom>
                  <a:avLst/>
                  <a:gdLst>
                    <a:gd name="T0" fmla="*/ 1 w 56"/>
                    <a:gd name="T1" fmla="*/ 6 h 79"/>
                    <a:gd name="T2" fmla="*/ 45 w 56"/>
                    <a:gd name="T3" fmla="*/ 75 h 79"/>
                    <a:gd name="T4" fmla="*/ 52 w 56"/>
                    <a:gd name="T5" fmla="*/ 68 h 79"/>
                    <a:gd name="T6" fmla="*/ 9 w 56"/>
                    <a:gd name="T7" fmla="*/ 4 h 79"/>
                    <a:gd name="T8" fmla="*/ 1 w 56"/>
                    <a:gd name="T9" fmla="*/ 6 h 79"/>
                  </a:gdLst>
                  <a:ahLst/>
                  <a:cxnLst>
                    <a:cxn ang="0">
                      <a:pos x="T0" y="T1"/>
                    </a:cxn>
                    <a:cxn ang="0">
                      <a:pos x="T2" y="T3"/>
                    </a:cxn>
                    <a:cxn ang="0">
                      <a:pos x="T4" y="T5"/>
                    </a:cxn>
                    <a:cxn ang="0">
                      <a:pos x="T6" y="T7"/>
                    </a:cxn>
                    <a:cxn ang="0">
                      <a:pos x="T8" y="T9"/>
                    </a:cxn>
                  </a:cxnLst>
                  <a:rect l="0" t="0" r="r" b="b"/>
                  <a:pathLst>
                    <a:path w="56" h="79">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27" name="Freeform 52">
                  <a:extLst>
                    <a:ext uri="{FF2B5EF4-FFF2-40B4-BE49-F238E27FC236}">
                      <a16:creationId xmlns:a16="http://schemas.microsoft.com/office/drawing/2014/main" id="{034D0567-C370-4A30-90C4-E62C211F389D}"/>
                    </a:ext>
                  </a:extLst>
                </p:cNvPr>
                <p:cNvSpPr/>
                <p:nvPr/>
              </p:nvSpPr>
              <p:spPr bwMode="auto">
                <a:xfrm>
                  <a:off x="3533776" y="4113213"/>
                  <a:ext cx="42863" cy="101600"/>
                </a:xfrm>
                <a:custGeom>
                  <a:avLst/>
                  <a:gdLst>
                    <a:gd name="T0" fmla="*/ 2 w 42"/>
                    <a:gd name="T1" fmla="*/ 5 h 99"/>
                    <a:gd name="T2" fmla="*/ 31 w 42"/>
                    <a:gd name="T3" fmla="*/ 94 h 99"/>
                    <a:gd name="T4" fmla="*/ 39 w 42"/>
                    <a:gd name="T5" fmla="*/ 89 h 99"/>
                    <a:gd name="T6" fmla="*/ 10 w 42"/>
                    <a:gd name="T7" fmla="*/ 5 h 99"/>
                    <a:gd name="T8" fmla="*/ 2 w 42"/>
                    <a:gd name="T9" fmla="*/ 5 h 99"/>
                  </a:gdLst>
                  <a:ahLst/>
                  <a:cxnLst>
                    <a:cxn ang="0">
                      <a:pos x="T0" y="T1"/>
                    </a:cxn>
                    <a:cxn ang="0">
                      <a:pos x="T2" y="T3"/>
                    </a:cxn>
                    <a:cxn ang="0">
                      <a:pos x="T4" y="T5"/>
                    </a:cxn>
                    <a:cxn ang="0">
                      <a:pos x="T6" y="T7"/>
                    </a:cxn>
                    <a:cxn ang="0">
                      <a:pos x="T8" y="T9"/>
                    </a:cxn>
                  </a:cxnLst>
                  <a:rect l="0" t="0" r="r" b="b"/>
                  <a:pathLst>
                    <a:path w="42" h="99">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28" name="Freeform 53">
                  <a:extLst>
                    <a:ext uri="{FF2B5EF4-FFF2-40B4-BE49-F238E27FC236}">
                      <a16:creationId xmlns:a16="http://schemas.microsoft.com/office/drawing/2014/main" id="{09C4A91C-008E-4F78-A6CE-87C9FC48D21E}"/>
                    </a:ext>
                  </a:extLst>
                </p:cNvPr>
                <p:cNvSpPr/>
                <p:nvPr/>
              </p:nvSpPr>
              <p:spPr bwMode="auto">
                <a:xfrm>
                  <a:off x="3517901" y="3932238"/>
                  <a:ext cx="20638" cy="79375"/>
                </a:xfrm>
                <a:custGeom>
                  <a:avLst/>
                  <a:gdLst>
                    <a:gd name="T0" fmla="*/ 4 w 19"/>
                    <a:gd name="T1" fmla="*/ 4 h 76"/>
                    <a:gd name="T2" fmla="*/ 10 w 19"/>
                    <a:gd name="T3" fmla="*/ 71 h 76"/>
                    <a:gd name="T4" fmla="*/ 18 w 19"/>
                    <a:gd name="T5" fmla="*/ 68 h 76"/>
                    <a:gd name="T6" fmla="*/ 10 w 19"/>
                    <a:gd name="T7" fmla="*/ 4 h 76"/>
                    <a:gd name="T8" fmla="*/ 4 w 19"/>
                    <a:gd name="T9" fmla="*/ 4 h 76"/>
                  </a:gdLst>
                  <a:ahLst/>
                  <a:cxnLst>
                    <a:cxn ang="0">
                      <a:pos x="T0" y="T1"/>
                    </a:cxn>
                    <a:cxn ang="0">
                      <a:pos x="T2" y="T3"/>
                    </a:cxn>
                    <a:cxn ang="0">
                      <a:pos x="T4" y="T5"/>
                    </a:cxn>
                    <a:cxn ang="0">
                      <a:pos x="T6" y="T7"/>
                    </a:cxn>
                    <a:cxn ang="0">
                      <a:pos x="T8" y="T9"/>
                    </a:cxn>
                  </a:cxnLst>
                  <a:rect l="0" t="0" r="r" b="b"/>
                  <a:pathLst>
                    <a:path w="19" h="76">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29" name="Freeform 54">
                  <a:extLst>
                    <a:ext uri="{FF2B5EF4-FFF2-40B4-BE49-F238E27FC236}">
                      <a16:creationId xmlns:a16="http://schemas.microsoft.com/office/drawing/2014/main" id="{07CEC2EE-938F-46EE-B4C1-2C7C9DFD2BF6}"/>
                    </a:ext>
                  </a:extLst>
                </p:cNvPr>
                <p:cNvSpPr/>
                <p:nvPr/>
              </p:nvSpPr>
              <p:spPr bwMode="auto">
                <a:xfrm>
                  <a:off x="3522663" y="3695701"/>
                  <a:ext cx="47625" cy="131763"/>
                </a:xfrm>
                <a:custGeom>
                  <a:avLst/>
                  <a:gdLst>
                    <a:gd name="T0" fmla="*/ 4 w 46"/>
                    <a:gd name="T1" fmla="*/ 125 h 127"/>
                    <a:gd name="T2" fmla="*/ 43 w 46"/>
                    <a:gd name="T3" fmla="*/ 12 h 127"/>
                    <a:gd name="T4" fmla="*/ 33 w 46"/>
                    <a:gd name="T5" fmla="*/ 6 h 127"/>
                    <a:gd name="T6" fmla="*/ 0 w 46"/>
                    <a:gd name="T7" fmla="*/ 124 h 127"/>
                    <a:gd name="T8" fmla="*/ 4 w 46"/>
                    <a:gd name="T9" fmla="*/ 125 h 127"/>
                  </a:gdLst>
                  <a:ahLst/>
                  <a:cxnLst>
                    <a:cxn ang="0">
                      <a:pos x="T0" y="T1"/>
                    </a:cxn>
                    <a:cxn ang="0">
                      <a:pos x="T2" y="T3"/>
                    </a:cxn>
                    <a:cxn ang="0">
                      <a:pos x="T4" y="T5"/>
                    </a:cxn>
                    <a:cxn ang="0">
                      <a:pos x="T6" y="T7"/>
                    </a:cxn>
                    <a:cxn ang="0">
                      <a:pos x="T8" y="T9"/>
                    </a:cxn>
                  </a:cxnLst>
                  <a:rect l="0" t="0" r="r" b="b"/>
                  <a:pathLst>
                    <a:path w="46" h="127">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30" name="Freeform 55">
                  <a:extLst>
                    <a:ext uri="{FF2B5EF4-FFF2-40B4-BE49-F238E27FC236}">
                      <a16:creationId xmlns:a16="http://schemas.microsoft.com/office/drawing/2014/main" id="{E1A42423-82C1-45E4-AAA7-0F20B8A5C454}"/>
                    </a:ext>
                  </a:extLst>
                </p:cNvPr>
                <p:cNvSpPr/>
                <p:nvPr/>
              </p:nvSpPr>
              <p:spPr bwMode="auto">
                <a:xfrm>
                  <a:off x="3586163" y="3575051"/>
                  <a:ext cx="50800" cy="66675"/>
                </a:xfrm>
                <a:custGeom>
                  <a:avLst/>
                  <a:gdLst>
                    <a:gd name="T0" fmla="*/ 9 w 48"/>
                    <a:gd name="T1" fmla="*/ 61 h 64"/>
                    <a:gd name="T2" fmla="*/ 21 w 48"/>
                    <a:gd name="T3" fmla="*/ 53 h 64"/>
                    <a:gd name="T4" fmla="*/ 31 w 48"/>
                    <a:gd name="T5" fmla="*/ 40 h 64"/>
                    <a:gd name="T6" fmla="*/ 47 w 48"/>
                    <a:gd name="T7" fmla="*/ 9 h 64"/>
                    <a:gd name="T8" fmla="*/ 39 w 48"/>
                    <a:gd name="T9" fmla="*/ 3 h 64"/>
                    <a:gd name="T10" fmla="*/ 18 w 48"/>
                    <a:gd name="T11" fmla="*/ 29 h 64"/>
                    <a:gd name="T12" fmla="*/ 11 w 48"/>
                    <a:gd name="T13" fmla="*/ 41 h 64"/>
                    <a:gd name="T14" fmla="*/ 3 w 48"/>
                    <a:gd name="T15" fmla="*/ 57 h 64"/>
                    <a:gd name="T16" fmla="*/ 9 w 48"/>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4">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31" name="Freeform 56">
                  <a:extLst>
                    <a:ext uri="{FF2B5EF4-FFF2-40B4-BE49-F238E27FC236}">
                      <a16:creationId xmlns:a16="http://schemas.microsoft.com/office/drawing/2014/main" id="{0AAE6B98-9C3B-4003-9DBA-A94F17DD5A42}"/>
                    </a:ext>
                  </a:extLst>
                </p:cNvPr>
                <p:cNvSpPr/>
                <p:nvPr/>
              </p:nvSpPr>
              <p:spPr bwMode="auto">
                <a:xfrm>
                  <a:off x="3698876" y="3435351"/>
                  <a:ext cx="66675" cy="74613"/>
                </a:xfrm>
                <a:custGeom>
                  <a:avLst/>
                  <a:gdLst>
                    <a:gd name="T0" fmla="*/ 11 w 64"/>
                    <a:gd name="T1" fmla="*/ 66 h 71"/>
                    <a:gd name="T2" fmla="*/ 60 w 64"/>
                    <a:gd name="T3" fmla="*/ 9 h 71"/>
                    <a:gd name="T4" fmla="*/ 56 w 64"/>
                    <a:gd name="T5" fmla="*/ 1 h 71"/>
                    <a:gd name="T6" fmla="*/ 2 w 64"/>
                    <a:gd name="T7" fmla="*/ 62 h 71"/>
                    <a:gd name="T8" fmla="*/ 11 w 64"/>
                    <a:gd name="T9" fmla="*/ 66 h 71"/>
                  </a:gdLst>
                  <a:ahLst/>
                  <a:cxnLst>
                    <a:cxn ang="0">
                      <a:pos x="T0" y="T1"/>
                    </a:cxn>
                    <a:cxn ang="0">
                      <a:pos x="T2" y="T3"/>
                    </a:cxn>
                    <a:cxn ang="0">
                      <a:pos x="T4" y="T5"/>
                    </a:cxn>
                    <a:cxn ang="0">
                      <a:pos x="T6" y="T7"/>
                    </a:cxn>
                    <a:cxn ang="0">
                      <a:pos x="T8" y="T9"/>
                    </a:cxn>
                  </a:cxnLst>
                  <a:rect l="0" t="0" r="r" b="b"/>
                  <a:pathLst>
                    <a:path w="64" h="71">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32" name="Freeform 57">
                  <a:extLst>
                    <a:ext uri="{FF2B5EF4-FFF2-40B4-BE49-F238E27FC236}">
                      <a16:creationId xmlns:a16="http://schemas.microsoft.com/office/drawing/2014/main" id="{46684782-1CD8-46AB-BD13-02578ECE8641}"/>
                    </a:ext>
                  </a:extLst>
                </p:cNvPr>
                <p:cNvSpPr/>
                <p:nvPr/>
              </p:nvSpPr>
              <p:spPr bwMode="auto">
                <a:xfrm>
                  <a:off x="3798888" y="3357563"/>
                  <a:ext cx="57150" cy="34925"/>
                </a:xfrm>
                <a:custGeom>
                  <a:avLst/>
                  <a:gdLst>
                    <a:gd name="T0" fmla="*/ 5 w 56"/>
                    <a:gd name="T1" fmla="*/ 33 h 34"/>
                    <a:gd name="T2" fmla="*/ 16 w 56"/>
                    <a:gd name="T3" fmla="*/ 32 h 34"/>
                    <a:gd name="T4" fmla="*/ 29 w 56"/>
                    <a:gd name="T5" fmla="*/ 28 h 34"/>
                    <a:gd name="T6" fmla="*/ 51 w 56"/>
                    <a:gd name="T7" fmla="*/ 13 h 34"/>
                    <a:gd name="T8" fmla="*/ 46 w 56"/>
                    <a:gd name="T9" fmla="*/ 2 h 34"/>
                    <a:gd name="T10" fmla="*/ 22 w 56"/>
                    <a:gd name="T11" fmla="*/ 11 h 34"/>
                    <a:gd name="T12" fmla="*/ 10 w 56"/>
                    <a:gd name="T13" fmla="*/ 19 h 34"/>
                    <a:gd name="T14" fmla="*/ 3 w 56"/>
                    <a:gd name="T15" fmla="*/ 27 h 34"/>
                    <a:gd name="T16" fmla="*/ 5 w 56"/>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4">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33" name="Freeform 58">
                  <a:extLst>
                    <a:ext uri="{FF2B5EF4-FFF2-40B4-BE49-F238E27FC236}">
                      <a16:creationId xmlns:a16="http://schemas.microsoft.com/office/drawing/2014/main" id="{00DB5855-E14A-4D0E-8FDC-6B021D41AC52}"/>
                    </a:ext>
                  </a:extLst>
                </p:cNvPr>
                <p:cNvSpPr/>
                <p:nvPr/>
              </p:nvSpPr>
              <p:spPr bwMode="auto">
                <a:xfrm>
                  <a:off x="3725863" y="3227388"/>
                  <a:ext cx="76200" cy="69850"/>
                </a:xfrm>
                <a:custGeom>
                  <a:avLst/>
                  <a:gdLst>
                    <a:gd name="T0" fmla="*/ 69 w 74"/>
                    <a:gd name="T1" fmla="*/ 58 h 68"/>
                    <a:gd name="T2" fmla="*/ 42 w 74"/>
                    <a:gd name="T3" fmla="*/ 36 h 68"/>
                    <a:gd name="T4" fmla="*/ 14 w 74"/>
                    <a:gd name="T5" fmla="*/ 6 h 68"/>
                    <a:gd name="T6" fmla="*/ 3 w 74"/>
                    <a:gd name="T7" fmla="*/ 15 h 68"/>
                    <a:gd name="T8" fmla="*/ 66 w 74"/>
                    <a:gd name="T9" fmla="*/ 66 h 68"/>
                    <a:gd name="T10" fmla="*/ 69 w 74"/>
                    <a:gd name="T11" fmla="*/ 58 h 68"/>
                  </a:gdLst>
                  <a:ahLst/>
                  <a:cxnLst>
                    <a:cxn ang="0">
                      <a:pos x="T0" y="T1"/>
                    </a:cxn>
                    <a:cxn ang="0">
                      <a:pos x="T2" y="T3"/>
                    </a:cxn>
                    <a:cxn ang="0">
                      <a:pos x="T4" y="T5"/>
                    </a:cxn>
                    <a:cxn ang="0">
                      <a:pos x="T6" y="T7"/>
                    </a:cxn>
                    <a:cxn ang="0">
                      <a:pos x="T8" y="T9"/>
                    </a:cxn>
                    <a:cxn ang="0">
                      <a:pos x="T10" y="T11"/>
                    </a:cxn>
                  </a:cxnLst>
                  <a:rect l="0" t="0" r="r" b="b"/>
                  <a:pathLst>
                    <a:path w="74" h="68">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34" name="Freeform 59">
                  <a:extLst>
                    <a:ext uri="{FF2B5EF4-FFF2-40B4-BE49-F238E27FC236}">
                      <a16:creationId xmlns:a16="http://schemas.microsoft.com/office/drawing/2014/main" id="{6D25E360-F774-4F59-9002-FAE9599AA932}"/>
                    </a:ext>
                  </a:extLst>
                </p:cNvPr>
                <p:cNvSpPr/>
                <p:nvPr/>
              </p:nvSpPr>
              <p:spPr bwMode="auto">
                <a:xfrm>
                  <a:off x="3622676" y="3065463"/>
                  <a:ext cx="60325" cy="96838"/>
                </a:xfrm>
                <a:custGeom>
                  <a:avLst/>
                  <a:gdLst>
                    <a:gd name="T0" fmla="*/ 54 w 58"/>
                    <a:gd name="T1" fmla="*/ 85 h 94"/>
                    <a:gd name="T2" fmla="*/ 12 w 58"/>
                    <a:gd name="T3" fmla="*/ 6 h 94"/>
                    <a:gd name="T4" fmla="*/ 2 w 58"/>
                    <a:gd name="T5" fmla="*/ 9 h 94"/>
                    <a:gd name="T6" fmla="*/ 47 w 58"/>
                    <a:gd name="T7" fmla="*/ 91 h 94"/>
                    <a:gd name="T8" fmla="*/ 54 w 58"/>
                    <a:gd name="T9" fmla="*/ 85 h 94"/>
                  </a:gdLst>
                  <a:ahLst/>
                  <a:cxnLst>
                    <a:cxn ang="0">
                      <a:pos x="T0" y="T1"/>
                    </a:cxn>
                    <a:cxn ang="0">
                      <a:pos x="T2" y="T3"/>
                    </a:cxn>
                    <a:cxn ang="0">
                      <a:pos x="T4" y="T5"/>
                    </a:cxn>
                    <a:cxn ang="0">
                      <a:pos x="T6" y="T7"/>
                    </a:cxn>
                    <a:cxn ang="0">
                      <a:pos x="T8" y="T9"/>
                    </a:cxn>
                  </a:cxnLst>
                  <a:rect l="0" t="0" r="r" b="b"/>
                  <a:pathLst>
                    <a:path w="58" h="94">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35" name="Freeform 60">
                  <a:extLst>
                    <a:ext uri="{FF2B5EF4-FFF2-40B4-BE49-F238E27FC236}">
                      <a16:creationId xmlns:a16="http://schemas.microsoft.com/office/drawing/2014/main" id="{BDC9BB00-E3C8-4A8B-AFCD-A4C1E3250F05}"/>
                    </a:ext>
                  </a:extLst>
                </p:cNvPr>
                <p:cNvSpPr/>
                <p:nvPr/>
              </p:nvSpPr>
              <p:spPr bwMode="auto">
                <a:xfrm>
                  <a:off x="3565526" y="2909888"/>
                  <a:ext cx="22225" cy="68263"/>
                </a:xfrm>
                <a:custGeom>
                  <a:avLst/>
                  <a:gdLst>
                    <a:gd name="T0" fmla="*/ 22 w 22"/>
                    <a:gd name="T1" fmla="*/ 62 h 66"/>
                    <a:gd name="T2" fmla="*/ 9 w 22"/>
                    <a:gd name="T3" fmla="*/ 4 h 66"/>
                    <a:gd name="T4" fmla="*/ 1 w 22"/>
                    <a:gd name="T5" fmla="*/ 6 h 66"/>
                    <a:gd name="T6" fmla="*/ 18 w 22"/>
                    <a:gd name="T7" fmla="*/ 64 h 66"/>
                    <a:gd name="T8" fmla="*/ 22 w 22"/>
                    <a:gd name="T9" fmla="*/ 62 h 66"/>
                  </a:gdLst>
                  <a:ahLst/>
                  <a:cxnLst>
                    <a:cxn ang="0">
                      <a:pos x="T0" y="T1"/>
                    </a:cxn>
                    <a:cxn ang="0">
                      <a:pos x="T2" y="T3"/>
                    </a:cxn>
                    <a:cxn ang="0">
                      <a:pos x="T4" y="T5"/>
                    </a:cxn>
                    <a:cxn ang="0">
                      <a:pos x="T6" y="T7"/>
                    </a:cxn>
                    <a:cxn ang="0">
                      <a:pos x="T8" y="T9"/>
                    </a:cxn>
                  </a:cxnLst>
                  <a:rect l="0" t="0" r="r" b="b"/>
                  <a:pathLst>
                    <a:path w="22" h="66">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36" name="Freeform 61">
                  <a:extLst>
                    <a:ext uri="{FF2B5EF4-FFF2-40B4-BE49-F238E27FC236}">
                      <a16:creationId xmlns:a16="http://schemas.microsoft.com/office/drawing/2014/main" id="{CBC5EF9C-1937-4F80-AD88-944EE8194833}"/>
                    </a:ext>
                  </a:extLst>
                </p:cNvPr>
                <p:cNvSpPr/>
                <p:nvPr/>
              </p:nvSpPr>
              <p:spPr bwMode="auto">
                <a:xfrm>
                  <a:off x="3538538" y="2741613"/>
                  <a:ext cx="28575" cy="100013"/>
                </a:xfrm>
                <a:custGeom>
                  <a:avLst/>
                  <a:gdLst>
                    <a:gd name="T0" fmla="*/ 22 w 27"/>
                    <a:gd name="T1" fmla="*/ 89 h 96"/>
                    <a:gd name="T2" fmla="*/ 15 w 27"/>
                    <a:gd name="T3" fmla="*/ 8 h 96"/>
                    <a:gd name="T4" fmla="*/ 2 w 27"/>
                    <a:gd name="T5" fmla="*/ 8 h 96"/>
                    <a:gd name="T6" fmla="*/ 9 w 27"/>
                    <a:gd name="T7" fmla="*/ 89 h 96"/>
                    <a:gd name="T8" fmla="*/ 22 w 27"/>
                    <a:gd name="T9" fmla="*/ 89 h 96"/>
                  </a:gdLst>
                  <a:ahLst/>
                  <a:cxnLst>
                    <a:cxn ang="0">
                      <a:pos x="T0" y="T1"/>
                    </a:cxn>
                    <a:cxn ang="0">
                      <a:pos x="T2" y="T3"/>
                    </a:cxn>
                    <a:cxn ang="0">
                      <a:pos x="T4" y="T5"/>
                    </a:cxn>
                    <a:cxn ang="0">
                      <a:pos x="T6" y="T7"/>
                    </a:cxn>
                    <a:cxn ang="0">
                      <a:pos x="T8" y="T9"/>
                    </a:cxn>
                  </a:cxnLst>
                  <a:rect l="0" t="0" r="r" b="b"/>
                  <a:pathLst>
                    <a:path w="27" h="96">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37" name="Freeform 62">
                  <a:extLst>
                    <a:ext uri="{FF2B5EF4-FFF2-40B4-BE49-F238E27FC236}">
                      <a16:creationId xmlns:a16="http://schemas.microsoft.com/office/drawing/2014/main" id="{9FB6E915-12AA-4831-A607-53F007C282C0}"/>
                    </a:ext>
                  </a:extLst>
                </p:cNvPr>
                <p:cNvSpPr/>
                <p:nvPr/>
              </p:nvSpPr>
              <p:spPr bwMode="auto">
                <a:xfrm>
                  <a:off x="3546476" y="2592388"/>
                  <a:ext cx="22225" cy="73025"/>
                </a:xfrm>
                <a:custGeom>
                  <a:avLst/>
                  <a:gdLst>
                    <a:gd name="T0" fmla="*/ 13 w 22"/>
                    <a:gd name="T1" fmla="*/ 66 h 70"/>
                    <a:gd name="T2" fmla="*/ 21 w 22"/>
                    <a:gd name="T3" fmla="*/ 8 h 70"/>
                    <a:gd name="T4" fmla="*/ 11 w 22"/>
                    <a:gd name="T5" fmla="*/ 6 h 70"/>
                    <a:gd name="T6" fmla="*/ 5 w 22"/>
                    <a:gd name="T7" fmla="*/ 66 h 70"/>
                    <a:gd name="T8" fmla="*/ 13 w 22"/>
                    <a:gd name="T9" fmla="*/ 66 h 70"/>
                  </a:gdLst>
                  <a:ahLst/>
                  <a:cxnLst>
                    <a:cxn ang="0">
                      <a:pos x="T0" y="T1"/>
                    </a:cxn>
                    <a:cxn ang="0">
                      <a:pos x="T2" y="T3"/>
                    </a:cxn>
                    <a:cxn ang="0">
                      <a:pos x="T4" y="T5"/>
                    </a:cxn>
                    <a:cxn ang="0">
                      <a:pos x="T6" y="T7"/>
                    </a:cxn>
                    <a:cxn ang="0">
                      <a:pos x="T8" y="T9"/>
                    </a:cxn>
                  </a:cxnLst>
                  <a:rect l="0" t="0" r="r" b="b"/>
                  <a:pathLst>
                    <a:path w="22" h="70">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38" name="Freeform 63">
                  <a:extLst>
                    <a:ext uri="{FF2B5EF4-FFF2-40B4-BE49-F238E27FC236}">
                      <a16:creationId xmlns:a16="http://schemas.microsoft.com/office/drawing/2014/main" id="{DB2A3F0B-57DB-4F1C-A55A-A54E1D192D13}"/>
                    </a:ext>
                  </a:extLst>
                </p:cNvPr>
                <p:cNvSpPr/>
                <p:nvPr/>
              </p:nvSpPr>
              <p:spPr bwMode="auto">
                <a:xfrm>
                  <a:off x="3595688" y="2397126"/>
                  <a:ext cx="49213" cy="103188"/>
                </a:xfrm>
                <a:custGeom>
                  <a:avLst/>
                  <a:gdLst>
                    <a:gd name="T0" fmla="*/ 7 w 47"/>
                    <a:gd name="T1" fmla="*/ 96 h 99"/>
                    <a:gd name="T2" fmla="*/ 45 w 47"/>
                    <a:gd name="T3" fmla="*/ 8 h 99"/>
                    <a:gd name="T4" fmla="*/ 36 w 47"/>
                    <a:gd name="T5" fmla="*/ 5 h 99"/>
                    <a:gd name="T6" fmla="*/ 0 w 47"/>
                    <a:gd name="T7" fmla="*/ 94 h 99"/>
                    <a:gd name="T8" fmla="*/ 7 w 47"/>
                    <a:gd name="T9" fmla="*/ 96 h 99"/>
                  </a:gdLst>
                  <a:ahLst/>
                  <a:cxnLst>
                    <a:cxn ang="0">
                      <a:pos x="T0" y="T1"/>
                    </a:cxn>
                    <a:cxn ang="0">
                      <a:pos x="T2" y="T3"/>
                    </a:cxn>
                    <a:cxn ang="0">
                      <a:pos x="T4" y="T5"/>
                    </a:cxn>
                    <a:cxn ang="0">
                      <a:pos x="T6" y="T7"/>
                    </a:cxn>
                    <a:cxn ang="0">
                      <a:pos x="T8" y="T9"/>
                    </a:cxn>
                  </a:cxnLst>
                  <a:rect l="0" t="0" r="r" b="b"/>
                  <a:pathLst>
                    <a:path w="47" h="99">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39" name="Freeform 64">
                  <a:extLst>
                    <a:ext uri="{FF2B5EF4-FFF2-40B4-BE49-F238E27FC236}">
                      <a16:creationId xmlns:a16="http://schemas.microsoft.com/office/drawing/2014/main" id="{18D718D3-26D9-41F7-97A1-C16EDD002818}"/>
                    </a:ext>
                  </a:extLst>
                </p:cNvPr>
                <p:cNvSpPr/>
                <p:nvPr/>
              </p:nvSpPr>
              <p:spPr bwMode="auto">
                <a:xfrm>
                  <a:off x="3670301" y="2254251"/>
                  <a:ext cx="57150" cy="80963"/>
                </a:xfrm>
                <a:custGeom>
                  <a:avLst/>
                  <a:gdLst>
                    <a:gd name="T0" fmla="*/ 8 w 55"/>
                    <a:gd name="T1" fmla="*/ 74 h 78"/>
                    <a:gd name="T2" fmla="*/ 27 w 55"/>
                    <a:gd name="T3" fmla="*/ 44 h 78"/>
                    <a:gd name="T4" fmla="*/ 52 w 55"/>
                    <a:gd name="T5" fmla="*/ 10 h 78"/>
                    <a:gd name="T6" fmla="*/ 45 w 55"/>
                    <a:gd name="T7" fmla="*/ 3 h 78"/>
                    <a:gd name="T8" fmla="*/ 16 w 55"/>
                    <a:gd name="T9" fmla="*/ 33 h 78"/>
                    <a:gd name="T10" fmla="*/ 1 w 55"/>
                    <a:gd name="T11" fmla="*/ 72 h 78"/>
                    <a:gd name="T12" fmla="*/ 8 w 55"/>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55" h="78">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40" name="Freeform 65">
                  <a:extLst>
                    <a:ext uri="{FF2B5EF4-FFF2-40B4-BE49-F238E27FC236}">
                      <a16:creationId xmlns:a16="http://schemas.microsoft.com/office/drawing/2014/main" id="{423D7B07-4283-402F-8B72-DFF08ECD093A}"/>
                    </a:ext>
                  </a:extLst>
                </p:cNvPr>
                <p:cNvSpPr/>
                <p:nvPr/>
              </p:nvSpPr>
              <p:spPr bwMode="auto">
                <a:xfrm>
                  <a:off x="3754438" y="2087563"/>
                  <a:ext cx="73025" cy="87313"/>
                </a:xfrm>
                <a:custGeom>
                  <a:avLst/>
                  <a:gdLst>
                    <a:gd name="T0" fmla="*/ 6 w 71"/>
                    <a:gd name="T1" fmla="*/ 84 h 85"/>
                    <a:gd name="T2" fmla="*/ 66 w 71"/>
                    <a:gd name="T3" fmla="*/ 14 h 85"/>
                    <a:gd name="T4" fmla="*/ 58 w 71"/>
                    <a:gd name="T5" fmla="*/ 5 h 85"/>
                    <a:gd name="T6" fmla="*/ 1 w 71"/>
                    <a:gd name="T7" fmla="*/ 81 h 85"/>
                    <a:gd name="T8" fmla="*/ 6 w 71"/>
                    <a:gd name="T9" fmla="*/ 84 h 85"/>
                  </a:gdLst>
                  <a:ahLst/>
                  <a:cxnLst>
                    <a:cxn ang="0">
                      <a:pos x="T0" y="T1"/>
                    </a:cxn>
                    <a:cxn ang="0">
                      <a:pos x="T2" y="T3"/>
                    </a:cxn>
                    <a:cxn ang="0">
                      <a:pos x="T4" y="T5"/>
                    </a:cxn>
                    <a:cxn ang="0">
                      <a:pos x="T6" y="T7"/>
                    </a:cxn>
                    <a:cxn ang="0">
                      <a:pos x="T8" y="T9"/>
                    </a:cxn>
                  </a:cxnLst>
                  <a:rect l="0" t="0" r="r" b="b"/>
                  <a:pathLst>
                    <a:path w="71" h="85">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41" name="Freeform 66">
                  <a:extLst>
                    <a:ext uri="{FF2B5EF4-FFF2-40B4-BE49-F238E27FC236}">
                      <a16:creationId xmlns:a16="http://schemas.microsoft.com/office/drawing/2014/main" id="{DA402D03-9B32-4464-93BC-DD2920A36DA0}"/>
                    </a:ext>
                  </a:extLst>
                </p:cNvPr>
                <p:cNvSpPr/>
                <p:nvPr/>
              </p:nvSpPr>
              <p:spPr bwMode="auto">
                <a:xfrm>
                  <a:off x="3865563" y="1936751"/>
                  <a:ext cx="80963" cy="104775"/>
                </a:xfrm>
                <a:custGeom>
                  <a:avLst/>
                  <a:gdLst>
                    <a:gd name="T0" fmla="*/ 8 w 79"/>
                    <a:gd name="T1" fmla="*/ 98 h 101"/>
                    <a:gd name="T2" fmla="*/ 74 w 79"/>
                    <a:gd name="T3" fmla="*/ 12 h 101"/>
                    <a:gd name="T4" fmla="*/ 67 w 79"/>
                    <a:gd name="T5" fmla="*/ 5 h 101"/>
                    <a:gd name="T6" fmla="*/ 31 w 79"/>
                    <a:gd name="T7" fmla="*/ 43 h 101"/>
                    <a:gd name="T8" fmla="*/ 2 w 79"/>
                    <a:gd name="T9" fmla="*/ 94 h 101"/>
                    <a:gd name="T10" fmla="*/ 8 w 79"/>
                    <a:gd name="T11" fmla="*/ 98 h 101"/>
                  </a:gdLst>
                  <a:ahLst/>
                  <a:cxnLst>
                    <a:cxn ang="0">
                      <a:pos x="T0" y="T1"/>
                    </a:cxn>
                    <a:cxn ang="0">
                      <a:pos x="T2" y="T3"/>
                    </a:cxn>
                    <a:cxn ang="0">
                      <a:pos x="T4" y="T5"/>
                    </a:cxn>
                    <a:cxn ang="0">
                      <a:pos x="T6" y="T7"/>
                    </a:cxn>
                    <a:cxn ang="0">
                      <a:pos x="T8" y="T9"/>
                    </a:cxn>
                    <a:cxn ang="0">
                      <a:pos x="T10" y="T11"/>
                    </a:cxn>
                  </a:cxnLst>
                  <a:rect l="0" t="0" r="r" b="b"/>
                  <a:pathLst>
                    <a:path w="79" h="101">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42" name="Freeform 67">
                  <a:extLst>
                    <a:ext uri="{FF2B5EF4-FFF2-40B4-BE49-F238E27FC236}">
                      <a16:creationId xmlns:a16="http://schemas.microsoft.com/office/drawing/2014/main" id="{62956088-069B-4B86-B650-40C74DA7EF76}"/>
                    </a:ext>
                  </a:extLst>
                </p:cNvPr>
                <p:cNvSpPr/>
                <p:nvPr/>
              </p:nvSpPr>
              <p:spPr bwMode="auto">
                <a:xfrm>
                  <a:off x="3984626" y="1827213"/>
                  <a:ext cx="87313" cy="65088"/>
                </a:xfrm>
                <a:custGeom>
                  <a:avLst/>
                  <a:gdLst>
                    <a:gd name="T0" fmla="*/ 8 w 85"/>
                    <a:gd name="T1" fmla="*/ 61 h 63"/>
                    <a:gd name="T2" fmla="*/ 23 w 85"/>
                    <a:gd name="T3" fmla="*/ 57 h 63"/>
                    <a:gd name="T4" fmla="*/ 40 w 85"/>
                    <a:gd name="T5" fmla="*/ 47 h 63"/>
                    <a:gd name="T6" fmla="*/ 76 w 85"/>
                    <a:gd name="T7" fmla="*/ 21 h 63"/>
                    <a:gd name="T8" fmla="*/ 67 w 85"/>
                    <a:gd name="T9" fmla="*/ 6 h 63"/>
                    <a:gd name="T10" fmla="*/ 34 w 85"/>
                    <a:gd name="T11" fmla="*/ 26 h 63"/>
                    <a:gd name="T12" fmla="*/ 18 w 85"/>
                    <a:gd name="T13" fmla="*/ 38 h 63"/>
                    <a:gd name="T14" fmla="*/ 3 w 85"/>
                    <a:gd name="T15" fmla="*/ 53 h 63"/>
                    <a:gd name="T16" fmla="*/ 8 w 85"/>
                    <a:gd name="T17"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3">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43" name="Freeform 68">
                  <a:extLst>
                    <a:ext uri="{FF2B5EF4-FFF2-40B4-BE49-F238E27FC236}">
                      <a16:creationId xmlns:a16="http://schemas.microsoft.com/office/drawing/2014/main" id="{517C0221-28F1-4E16-B0B7-005408C3BE74}"/>
                    </a:ext>
                  </a:extLst>
                </p:cNvPr>
                <p:cNvSpPr/>
                <p:nvPr/>
              </p:nvSpPr>
              <p:spPr bwMode="auto">
                <a:xfrm>
                  <a:off x="4127501" y="1725613"/>
                  <a:ext cx="109538" cy="76200"/>
                </a:xfrm>
                <a:custGeom>
                  <a:avLst/>
                  <a:gdLst>
                    <a:gd name="T0" fmla="*/ 9 w 105"/>
                    <a:gd name="T1" fmla="*/ 71 h 74"/>
                    <a:gd name="T2" fmla="*/ 96 w 105"/>
                    <a:gd name="T3" fmla="*/ 16 h 74"/>
                    <a:gd name="T4" fmla="*/ 89 w 105"/>
                    <a:gd name="T5" fmla="*/ 4 h 74"/>
                    <a:gd name="T6" fmla="*/ 2 w 105"/>
                    <a:gd name="T7" fmla="*/ 66 h 74"/>
                    <a:gd name="T8" fmla="*/ 9 w 105"/>
                    <a:gd name="T9" fmla="*/ 71 h 74"/>
                  </a:gdLst>
                  <a:ahLst/>
                  <a:cxnLst>
                    <a:cxn ang="0">
                      <a:pos x="T0" y="T1"/>
                    </a:cxn>
                    <a:cxn ang="0">
                      <a:pos x="T2" y="T3"/>
                    </a:cxn>
                    <a:cxn ang="0">
                      <a:pos x="T4" y="T5"/>
                    </a:cxn>
                    <a:cxn ang="0">
                      <a:pos x="T6" y="T7"/>
                    </a:cxn>
                    <a:cxn ang="0">
                      <a:pos x="T8" y="T9"/>
                    </a:cxn>
                  </a:cxnLst>
                  <a:rect l="0" t="0" r="r" b="b"/>
                  <a:pathLst>
                    <a:path w="105" h="74">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44" name="Freeform 69">
                  <a:extLst>
                    <a:ext uri="{FF2B5EF4-FFF2-40B4-BE49-F238E27FC236}">
                      <a16:creationId xmlns:a16="http://schemas.microsoft.com/office/drawing/2014/main" id="{2908076E-54B5-4003-98A7-7B94370D250D}"/>
                    </a:ext>
                  </a:extLst>
                </p:cNvPr>
                <p:cNvSpPr/>
                <p:nvPr/>
              </p:nvSpPr>
              <p:spPr bwMode="auto">
                <a:xfrm>
                  <a:off x="4300538" y="1655763"/>
                  <a:ext cx="87313" cy="47625"/>
                </a:xfrm>
                <a:custGeom>
                  <a:avLst/>
                  <a:gdLst>
                    <a:gd name="T0" fmla="*/ 7 w 84"/>
                    <a:gd name="T1" fmla="*/ 46 h 47"/>
                    <a:gd name="T2" fmla="*/ 80 w 84"/>
                    <a:gd name="T3" fmla="*/ 9 h 47"/>
                    <a:gd name="T4" fmla="*/ 77 w 84"/>
                    <a:gd name="T5" fmla="*/ 3 h 47"/>
                    <a:gd name="T6" fmla="*/ 5 w 84"/>
                    <a:gd name="T7" fmla="*/ 38 h 47"/>
                    <a:gd name="T8" fmla="*/ 7 w 84"/>
                    <a:gd name="T9" fmla="*/ 46 h 47"/>
                  </a:gdLst>
                  <a:ahLst/>
                  <a:cxnLst>
                    <a:cxn ang="0">
                      <a:pos x="T0" y="T1"/>
                    </a:cxn>
                    <a:cxn ang="0">
                      <a:pos x="T2" y="T3"/>
                    </a:cxn>
                    <a:cxn ang="0">
                      <a:pos x="T4" y="T5"/>
                    </a:cxn>
                    <a:cxn ang="0">
                      <a:pos x="T6" y="T7"/>
                    </a:cxn>
                    <a:cxn ang="0">
                      <a:pos x="T8" y="T9"/>
                    </a:cxn>
                  </a:cxnLst>
                  <a:rect l="0" t="0" r="r" b="b"/>
                  <a:pathLst>
                    <a:path w="84" h="47">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45" name="Freeform 70">
                  <a:extLst>
                    <a:ext uri="{FF2B5EF4-FFF2-40B4-BE49-F238E27FC236}">
                      <a16:creationId xmlns:a16="http://schemas.microsoft.com/office/drawing/2014/main" id="{4DF2D298-3F78-4705-BFD0-A1E16CB90928}"/>
                    </a:ext>
                  </a:extLst>
                </p:cNvPr>
                <p:cNvSpPr/>
                <p:nvPr/>
              </p:nvSpPr>
              <p:spPr bwMode="auto">
                <a:xfrm>
                  <a:off x="4451351" y="1609726"/>
                  <a:ext cx="103188" cy="31750"/>
                </a:xfrm>
                <a:custGeom>
                  <a:avLst/>
                  <a:gdLst>
                    <a:gd name="T0" fmla="*/ 4 w 100"/>
                    <a:gd name="T1" fmla="*/ 25 h 31"/>
                    <a:gd name="T2" fmla="*/ 95 w 100"/>
                    <a:gd name="T3" fmla="*/ 11 h 31"/>
                    <a:gd name="T4" fmla="*/ 92 w 100"/>
                    <a:gd name="T5" fmla="*/ 1 h 31"/>
                    <a:gd name="T6" fmla="*/ 4 w 100"/>
                    <a:gd name="T7" fmla="*/ 17 h 31"/>
                    <a:gd name="T8" fmla="*/ 4 w 100"/>
                    <a:gd name="T9" fmla="*/ 25 h 31"/>
                  </a:gdLst>
                  <a:ahLst/>
                  <a:cxnLst>
                    <a:cxn ang="0">
                      <a:pos x="T0" y="T1"/>
                    </a:cxn>
                    <a:cxn ang="0">
                      <a:pos x="T2" y="T3"/>
                    </a:cxn>
                    <a:cxn ang="0">
                      <a:pos x="T4" y="T5"/>
                    </a:cxn>
                    <a:cxn ang="0">
                      <a:pos x="T6" y="T7"/>
                    </a:cxn>
                    <a:cxn ang="0">
                      <a:pos x="T8" y="T9"/>
                    </a:cxn>
                  </a:cxnLst>
                  <a:rect l="0" t="0" r="r" b="b"/>
                  <a:pathLst>
                    <a:path w="100" h="31">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46" name="Freeform 71">
                  <a:extLst>
                    <a:ext uri="{FF2B5EF4-FFF2-40B4-BE49-F238E27FC236}">
                      <a16:creationId xmlns:a16="http://schemas.microsoft.com/office/drawing/2014/main" id="{ADB81ECB-E19B-415A-8007-CC73E4D36CC0}"/>
                    </a:ext>
                  </a:extLst>
                </p:cNvPr>
                <p:cNvSpPr/>
                <p:nvPr/>
              </p:nvSpPr>
              <p:spPr bwMode="auto">
                <a:xfrm>
                  <a:off x="4638676" y="1628776"/>
                  <a:ext cx="109538" cy="19050"/>
                </a:xfrm>
                <a:custGeom>
                  <a:avLst/>
                  <a:gdLst>
                    <a:gd name="T0" fmla="*/ 4 w 105"/>
                    <a:gd name="T1" fmla="*/ 13 h 18"/>
                    <a:gd name="T2" fmla="*/ 99 w 105"/>
                    <a:gd name="T3" fmla="*/ 14 h 18"/>
                    <a:gd name="T4" fmla="*/ 99 w 105"/>
                    <a:gd name="T5" fmla="*/ 4 h 18"/>
                    <a:gd name="T6" fmla="*/ 4 w 105"/>
                    <a:gd name="T7" fmla="*/ 5 h 18"/>
                    <a:gd name="T8" fmla="*/ 4 w 105"/>
                    <a:gd name="T9" fmla="*/ 13 h 18"/>
                  </a:gdLst>
                  <a:ahLst/>
                  <a:cxnLst>
                    <a:cxn ang="0">
                      <a:pos x="T0" y="T1"/>
                    </a:cxn>
                    <a:cxn ang="0">
                      <a:pos x="T2" y="T3"/>
                    </a:cxn>
                    <a:cxn ang="0">
                      <a:pos x="T4" y="T5"/>
                    </a:cxn>
                    <a:cxn ang="0">
                      <a:pos x="T6" y="T7"/>
                    </a:cxn>
                    <a:cxn ang="0">
                      <a:pos x="T8" y="T9"/>
                    </a:cxn>
                  </a:cxnLst>
                  <a:rect l="0" t="0" r="r" b="b"/>
                  <a:pathLst>
                    <a:path w="105" h="18">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47" name="Freeform 72">
                  <a:extLst>
                    <a:ext uri="{FF2B5EF4-FFF2-40B4-BE49-F238E27FC236}">
                      <a16:creationId xmlns:a16="http://schemas.microsoft.com/office/drawing/2014/main" id="{CC164E6B-B865-4573-BB01-F67D7A391DA5}"/>
                    </a:ext>
                  </a:extLst>
                </p:cNvPr>
                <p:cNvSpPr/>
                <p:nvPr/>
              </p:nvSpPr>
              <p:spPr bwMode="auto">
                <a:xfrm>
                  <a:off x="4851401" y="1643063"/>
                  <a:ext cx="68263" cy="30163"/>
                </a:xfrm>
                <a:custGeom>
                  <a:avLst/>
                  <a:gdLst>
                    <a:gd name="T0" fmla="*/ 2 w 65"/>
                    <a:gd name="T1" fmla="*/ 4 h 28"/>
                    <a:gd name="T2" fmla="*/ 59 w 65"/>
                    <a:gd name="T3" fmla="*/ 27 h 28"/>
                    <a:gd name="T4" fmla="*/ 62 w 65"/>
                    <a:gd name="T5" fmla="*/ 21 h 28"/>
                    <a:gd name="T6" fmla="*/ 3 w 65"/>
                    <a:gd name="T7" fmla="*/ 1 h 28"/>
                    <a:gd name="T8" fmla="*/ 2 w 65"/>
                    <a:gd name="T9" fmla="*/ 4 h 28"/>
                  </a:gdLst>
                  <a:ahLst/>
                  <a:cxnLst>
                    <a:cxn ang="0">
                      <a:pos x="T0" y="T1"/>
                    </a:cxn>
                    <a:cxn ang="0">
                      <a:pos x="T2" y="T3"/>
                    </a:cxn>
                    <a:cxn ang="0">
                      <a:pos x="T4" y="T5"/>
                    </a:cxn>
                    <a:cxn ang="0">
                      <a:pos x="T6" y="T7"/>
                    </a:cxn>
                    <a:cxn ang="0">
                      <a:pos x="T8" y="T9"/>
                    </a:cxn>
                  </a:cxnLst>
                  <a:rect l="0" t="0" r="r" b="b"/>
                  <a:pathLst>
                    <a:path w="65" h="28">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48" name="Freeform 73">
                  <a:extLst>
                    <a:ext uri="{FF2B5EF4-FFF2-40B4-BE49-F238E27FC236}">
                      <a16:creationId xmlns:a16="http://schemas.microsoft.com/office/drawing/2014/main" id="{09578A23-FE57-4D7E-8EAB-F1C8404A69A8}"/>
                    </a:ext>
                  </a:extLst>
                </p:cNvPr>
                <p:cNvSpPr/>
                <p:nvPr/>
              </p:nvSpPr>
              <p:spPr bwMode="auto">
                <a:xfrm>
                  <a:off x="5008563" y="1714501"/>
                  <a:ext cx="71438" cy="33338"/>
                </a:xfrm>
                <a:custGeom>
                  <a:avLst/>
                  <a:gdLst>
                    <a:gd name="T0" fmla="*/ 3 w 68"/>
                    <a:gd name="T1" fmla="*/ 10 h 33"/>
                    <a:gd name="T2" fmla="*/ 59 w 68"/>
                    <a:gd name="T3" fmla="*/ 32 h 33"/>
                    <a:gd name="T4" fmla="*/ 64 w 68"/>
                    <a:gd name="T5" fmla="*/ 26 h 33"/>
                    <a:gd name="T6" fmla="*/ 3 w 68"/>
                    <a:gd name="T7" fmla="*/ 4 h 33"/>
                    <a:gd name="T8" fmla="*/ 3 w 68"/>
                    <a:gd name="T9" fmla="*/ 10 h 33"/>
                  </a:gdLst>
                  <a:ahLst/>
                  <a:cxnLst>
                    <a:cxn ang="0">
                      <a:pos x="T0" y="T1"/>
                    </a:cxn>
                    <a:cxn ang="0">
                      <a:pos x="T2" y="T3"/>
                    </a:cxn>
                    <a:cxn ang="0">
                      <a:pos x="T4" y="T5"/>
                    </a:cxn>
                    <a:cxn ang="0">
                      <a:pos x="T6" y="T7"/>
                    </a:cxn>
                    <a:cxn ang="0">
                      <a:pos x="T8" y="T9"/>
                    </a:cxn>
                  </a:cxnLst>
                  <a:rect l="0" t="0" r="r" b="b"/>
                  <a:pathLst>
                    <a:path w="68" h="33">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49" name="Freeform 74">
                  <a:extLst>
                    <a:ext uri="{FF2B5EF4-FFF2-40B4-BE49-F238E27FC236}">
                      <a16:creationId xmlns:a16="http://schemas.microsoft.com/office/drawing/2014/main" id="{3A0B2532-4A8A-44DA-B8C0-21B8454933FB}"/>
                    </a:ext>
                  </a:extLst>
                </p:cNvPr>
                <p:cNvSpPr/>
                <p:nvPr/>
              </p:nvSpPr>
              <p:spPr bwMode="auto">
                <a:xfrm>
                  <a:off x="5149851" y="1784351"/>
                  <a:ext cx="85725" cy="47625"/>
                </a:xfrm>
                <a:custGeom>
                  <a:avLst/>
                  <a:gdLst>
                    <a:gd name="T0" fmla="*/ 3 w 83"/>
                    <a:gd name="T1" fmla="*/ 6 h 46"/>
                    <a:gd name="T2" fmla="*/ 75 w 83"/>
                    <a:gd name="T3" fmla="*/ 43 h 46"/>
                    <a:gd name="T4" fmla="*/ 79 w 83"/>
                    <a:gd name="T5" fmla="*/ 37 h 46"/>
                    <a:gd name="T6" fmla="*/ 6 w 83"/>
                    <a:gd name="T7" fmla="*/ 1 h 46"/>
                    <a:gd name="T8" fmla="*/ 3 w 83"/>
                    <a:gd name="T9" fmla="*/ 6 h 46"/>
                  </a:gdLst>
                  <a:ahLst/>
                  <a:cxnLst>
                    <a:cxn ang="0">
                      <a:pos x="T0" y="T1"/>
                    </a:cxn>
                    <a:cxn ang="0">
                      <a:pos x="T2" y="T3"/>
                    </a:cxn>
                    <a:cxn ang="0">
                      <a:pos x="T4" y="T5"/>
                    </a:cxn>
                    <a:cxn ang="0">
                      <a:pos x="T6" y="T7"/>
                    </a:cxn>
                    <a:cxn ang="0">
                      <a:pos x="T8" y="T9"/>
                    </a:cxn>
                  </a:cxnLst>
                  <a:rect l="0" t="0" r="r" b="b"/>
                  <a:pathLst>
                    <a:path w="83" h="46">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50" name="Freeform 75">
                  <a:extLst>
                    <a:ext uri="{FF2B5EF4-FFF2-40B4-BE49-F238E27FC236}">
                      <a16:creationId xmlns:a16="http://schemas.microsoft.com/office/drawing/2014/main" id="{60BC10FF-D1E8-487D-A11B-29B4C5EC269E}"/>
                    </a:ext>
                  </a:extLst>
                </p:cNvPr>
                <p:cNvSpPr/>
                <p:nvPr/>
              </p:nvSpPr>
              <p:spPr bwMode="auto">
                <a:xfrm>
                  <a:off x="5305426" y="1847851"/>
                  <a:ext cx="66675" cy="61913"/>
                </a:xfrm>
                <a:custGeom>
                  <a:avLst/>
                  <a:gdLst>
                    <a:gd name="T0" fmla="*/ 5 w 65"/>
                    <a:gd name="T1" fmla="*/ 12 h 59"/>
                    <a:gd name="T2" fmla="*/ 55 w 65"/>
                    <a:gd name="T3" fmla="*/ 55 h 59"/>
                    <a:gd name="T4" fmla="*/ 62 w 65"/>
                    <a:gd name="T5" fmla="*/ 49 h 59"/>
                    <a:gd name="T6" fmla="*/ 42 w 65"/>
                    <a:gd name="T7" fmla="*/ 23 h 59"/>
                    <a:gd name="T8" fmla="*/ 10 w 65"/>
                    <a:gd name="T9" fmla="*/ 4 h 59"/>
                    <a:gd name="T10" fmla="*/ 5 w 65"/>
                    <a:gd name="T11" fmla="*/ 12 h 59"/>
                  </a:gdLst>
                  <a:ahLst/>
                  <a:cxnLst>
                    <a:cxn ang="0">
                      <a:pos x="T0" y="T1"/>
                    </a:cxn>
                    <a:cxn ang="0">
                      <a:pos x="T2" y="T3"/>
                    </a:cxn>
                    <a:cxn ang="0">
                      <a:pos x="T4" y="T5"/>
                    </a:cxn>
                    <a:cxn ang="0">
                      <a:pos x="T6" y="T7"/>
                    </a:cxn>
                    <a:cxn ang="0">
                      <a:pos x="T8" y="T9"/>
                    </a:cxn>
                    <a:cxn ang="0">
                      <a:pos x="T10" y="T11"/>
                    </a:cxn>
                  </a:cxnLst>
                  <a:rect l="0" t="0" r="r" b="b"/>
                  <a:pathLst>
                    <a:path w="65" h="59">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51" name="Freeform 76">
                  <a:extLst>
                    <a:ext uri="{FF2B5EF4-FFF2-40B4-BE49-F238E27FC236}">
                      <a16:creationId xmlns:a16="http://schemas.microsoft.com/office/drawing/2014/main" id="{6348A735-F675-4E34-8679-8DA857C3A5BA}"/>
                    </a:ext>
                  </a:extLst>
                </p:cNvPr>
                <p:cNvSpPr/>
                <p:nvPr/>
              </p:nvSpPr>
              <p:spPr bwMode="auto">
                <a:xfrm>
                  <a:off x="5380038" y="1765301"/>
                  <a:ext cx="30163" cy="87313"/>
                </a:xfrm>
                <a:custGeom>
                  <a:avLst/>
                  <a:gdLst>
                    <a:gd name="T0" fmla="*/ 10 w 28"/>
                    <a:gd name="T1" fmla="*/ 81 h 84"/>
                    <a:gd name="T2" fmla="*/ 27 w 28"/>
                    <a:gd name="T3" fmla="*/ 10 h 84"/>
                    <a:gd name="T4" fmla="*/ 17 w 28"/>
                    <a:gd name="T5" fmla="*/ 6 h 84"/>
                    <a:gd name="T6" fmla="*/ 4 w 28"/>
                    <a:gd name="T7" fmla="*/ 81 h 84"/>
                    <a:gd name="T8" fmla="*/ 10 w 28"/>
                    <a:gd name="T9" fmla="*/ 81 h 84"/>
                  </a:gdLst>
                  <a:ahLst/>
                  <a:cxnLst>
                    <a:cxn ang="0">
                      <a:pos x="T0" y="T1"/>
                    </a:cxn>
                    <a:cxn ang="0">
                      <a:pos x="T2" y="T3"/>
                    </a:cxn>
                    <a:cxn ang="0">
                      <a:pos x="T4" y="T5"/>
                    </a:cxn>
                    <a:cxn ang="0">
                      <a:pos x="T6" y="T7"/>
                    </a:cxn>
                    <a:cxn ang="0">
                      <a:pos x="T8" y="T9"/>
                    </a:cxn>
                  </a:cxnLst>
                  <a:rect l="0" t="0" r="r" b="b"/>
                  <a:pathLst>
                    <a:path w="28" h="84">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52" name="Freeform 77">
                  <a:extLst>
                    <a:ext uri="{FF2B5EF4-FFF2-40B4-BE49-F238E27FC236}">
                      <a16:creationId xmlns:a16="http://schemas.microsoft.com/office/drawing/2014/main" id="{52562697-4F53-4B47-A2EA-1AFC188DEE19}"/>
                    </a:ext>
                  </a:extLst>
                </p:cNvPr>
                <p:cNvSpPr/>
                <p:nvPr/>
              </p:nvSpPr>
              <p:spPr bwMode="auto">
                <a:xfrm>
                  <a:off x="5451476" y="1625601"/>
                  <a:ext cx="39688" cy="63500"/>
                </a:xfrm>
                <a:custGeom>
                  <a:avLst/>
                  <a:gdLst>
                    <a:gd name="T0" fmla="*/ 7 w 39"/>
                    <a:gd name="T1" fmla="*/ 58 h 62"/>
                    <a:gd name="T2" fmla="*/ 38 w 39"/>
                    <a:gd name="T3" fmla="*/ 7 h 62"/>
                    <a:gd name="T4" fmla="*/ 29 w 39"/>
                    <a:gd name="T5" fmla="*/ 3 h 62"/>
                    <a:gd name="T6" fmla="*/ 13 w 39"/>
                    <a:gd name="T7" fmla="*/ 25 h 62"/>
                    <a:gd name="T8" fmla="*/ 1 w 39"/>
                    <a:gd name="T9" fmla="*/ 56 h 62"/>
                    <a:gd name="T10" fmla="*/ 7 w 39"/>
                    <a:gd name="T11" fmla="*/ 58 h 62"/>
                  </a:gdLst>
                  <a:ahLst/>
                  <a:cxnLst>
                    <a:cxn ang="0">
                      <a:pos x="T0" y="T1"/>
                    </a:cxn>
                    <a:cxn ang="0">
                      <a:pos x="T2" y="T3"/>
                    </a:cxn>
                    <a:cxn ang="0">
                      <a:pos x="T4" y="T5"/>
                    </a:cxn>
                    <a:cxn ang="0">
                      <a:pos x="T6" y="T7"/>
                    </a:cxn>
                    <a:cxn ang="0">
                      <a:pos x="T8" y="T9"/>
                    </a:cxn>
                    <a:cxn ang="0">
                      <a:pos x="T10" y="T11"/>
                    </a:cxn>
                  </a:cxnLst>
                  <a:rect l="0" t="0" r="r" b="b"/>
                  <a:pathLst>
                    <a:path w="39" h="62">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53" name="Freeform 78">
                  <a:extLst>
                    <a:ext uri="{FF2B5EF4-FFF2-40B4-BE49-F238E27FC236}">
                      <a16:creationId xmlns:a16="http://schemas.microsoft.com/office/drawing/2014/main" id="{F1861DD2-80C6-4EF5-884A-F97A73826182}"/>
                    </a:ext>
                  </a:extLst>
                </p:cNvPr>
                <p:cNvSpPr/>
                <p:nvPr/>
              </p:nvSpPr>
              <p:spPr bwMode="auto">
                <a:xfrm>
                  <a:off x="5540376" y="1449388"/>
                  <a:ext cx="88900" cy="112713"/>
                </a:xfrm>
                <a:custGeom>
                  <a:avLst/>
                  <a:gdLst>
                    <a:gd name="T0" fmla="*/ 8 w 86"/>
                    <a:gd name="T1" fmla="*/ 105 h 108"/>
                    <a:gd name="T2" fmla="*/ 81 w 86"/>
                    <a:gd name="T3" fmla="*/ 12 h 108"/>
                    <a:gd name="T4" fmla="*/ 75 w 86"/>
                    <a:gd name="T5" fmla="*/ 4 h 108"/>
                    <a:gd name="T6" fmla="*/ 1 w 86"/>
                    <a:gd name="T7" fmla="*/ 101 h 108"/>
                    <a:gd name="T8" fmla="*/ 8 w 86"/>
                    <a:gd name="T9" fmla="*/ 105 h 108"/>
                  </a:gdLst>
                  <a:ahLst/>
                  <a:cxnLst>
                    <a:cxn ang="0">
                      <a:pos x="T0" y="T1"/>
                    </a:cxn>
                    <a:cxn ang="0">
                      <a:pos x="T2" y="T3"/>
                    </a:cxn>
                    <a:cxn ang="0">
                      <a:pos x="T4" y="T5"/>
                    </a:cxn>
                    <a:cxn ang="0">
                      <a:pos x="T6" y="T7"/>
                    </a:cxn>
                    <a:cxn ang="0">
                      <a:pos x="T8" y="T9"/>
                    </a:cxn>
                  </a:cxnLst>
                  <a:rect l="0" t="0" r="r" b="b"/>
                  <a:pathLst>
                    <a:path w="86" h="108">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54" name="Freeform 79">
                  <a:extLst>
                    <a:ext uri="{FF2B5EF4-FFF2-40B4-BE49-F238E27FC236}">
                      <a16:creationId xmlns:a16="http://schemas.microsoft.com/office/drawing/2014/main" id="{5D60F1A5-D526-472C-9392-A8840A7A1535}"/>
                    </a:ext>
                  </a:extLst>
                </p:cNvPr>
                <p:cNvSpPr/>
                <p:nvPr/>
              </p:nvSpPr>
              <p:spPr bwMode="auto">
                <a:xfrm>
                  <a:off x="5675313" y="1382713"/>
                  <a:ext cx="88900" cy="57150"/>
                </a:xfrm>
                <a:custGeom>
                  <a:avLst/>
                  <a:gdLst>
                    <a:gd name="T0" fmla="*/ 7 w 86"/>
                    <a:gd name="T1" fmla="*/ 53 h 55"/>
                    <a:gd name="T2" fmla="*/ 79 w 86"/>
                    <a:gd name="T3" fmla="*/ 13 h 55"/>
                    <a:gd name="T4" fmla="*/ 76 w 86"/>
                    <a:gd name="T5" fmla="*/ 2 h 55"/>
                    <a:gd name="T6" fmla="*/ 3 w 86"/>
                    <a:gd name="T7" fmla="*/ 48 h 55"/>
                    <a:gd name="T8" fmla="*/ 7 w 86"/>
                    <a:gd name="T9" fmla="*/ 53 h 55"/>
                  </a:gdLst>
                  <a:ahLst/>
                  <a:cxnLst>
                    <a:cxn ang="0">
                      <a:pos x="T0" y="T1"/>
                    </a:cxn>
                    <a:cxn ang="0">
                      <a:pos x="T2" y="T3"/>
                    </a:cxn>
                    <a:cxn ang="0">
                      <a:pos x="T4" y="T5"/>
                    </a:cxn>
                    <a:cxn ang="0">
                      <a:pos x="T6" y="T7"/>
                    </a:cxn>
                    <a:cxn ang="0">
                      <a:pos x="T8" y="T9"/>
                    </a:cxn>
                  </a:cxnLst>
                  <a:rect l="0" t="0" r="r" b="b"/>
                  <a:pathLst>
                    <a:path w="86" h="55">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55" name="Freeform 80">
                  <a:extLst>
                    <a:ext uri="{FF2B5EF4-FFF2-40B4-BE49-F238E27FC236}">
                      <a16:creationId xmlns:a16="http://schemas.microsoft.com/office/drawing/2014/main" id="{E671E223-97D3-4ED6-9927-DBB7AD5025EC}"/>
                    </a:ext>
                  </a:extLst>
                </p:cNvPr>
                <p:cNvSpPr/>
                <p:nvPr/>
              </p:nvSpPr>
              <p:spPr bwMode="auto">
                <a:xfrm>
                  <a:off x="5895976" y="1304926"/>
                  <a:ext cx="57150" cy="28575"/>
                </a:xfrm>
                <a:custGeom>
                  <a:avLst/>
                  <a:gdLst>
                    <a:gd name="T0" fmla="*/ 4 w 56"/>
                    <a:gd name="T1" fmla="*/ 26 h 27"/>
                    <a:gd name="T2" fmla="*/ 55 w 56"/>
                    <a:gd name="T3" fmla="*/ 4 h 27"/>
                    <a:gd name="T4" fmla="*/ 53 w 56"/>
                    <a:gd name="T5" fmla="*/ 2 h 27"/>
                    <a:gd name="T6" fmla="*/ 2 w 56"/>
                    <a:gd name="T7" fmla="*/ 23 h 27"/>
                    <a:gd name="T8" fmla="*/ 4 w 56"/>
                    <a:gd name="T9" fmla="*/ 26 h 27"/>
                  </a:gdLst>
                  <a:ahLst/>
                  <a:cxnLst>
                    <a:cxn ang="0">
                      <a:pos x="T0" y="T1"/>
                    </a:cxn>
                    <a:cxn ang="0">
                      <a:pos x="T2" y="T3"/>
                    </a:cxn>
                    <a:cxn ang="0">
                      <a:pos x="T4" y="T5"/>
                    </a:cxn>
                    <a:cxn ang="0">
                      <a:pos x="T6" y="T7"/>
                    </a:cxn>
                    <a:cxn ang="0">
                      <a:pos x="T8" y="T9"/>
                    </a:cxn>
                  </a:cxnLst>
                  <a:rect l="0" t="0" r="r" b="b"/>
                  <a:pathLst>
                    <a:path w="56" h="27">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56" name="Freeform 81">
                  <a:extLst>
                    <a:ext uri="{FF2B5EF4-FFF2-40B4-BE49-F238E27FC236}">
                      <a16:creationId xmlns:a16="http://schemas.microsoft.com/office/drawing/2014/main" id="{745D3776-80DA-4741-8EAB-8043BF495CD1}"/>
                    </a:ext>
                  </a:extLst>
                </p:cNvPr>
                <p:cNvSpPr/>
                <p:nvPr/>
              </p:nvSpPr>
              <p:spPr bwMode="auto">
                <a:xfrm>
                  <a:off x="6059488" y="1247776"/>
                  <a:ext cx="125413" cy="41275"/>
                </a:xfrm>
                <a:custGeom>
                  <a:avLst/>
                  <a:gdLst>
                    <a:gd name="T0" fmla="*/ 6 w 121"/>
                    <a:gd name="T1" fmla="*/ 38 h 40"/>
                    <a:gd name="T2" fmla="*/ 115 w 121"/>
                    <a:gd name="T3" fmla="*/ 13 h 40"/>
                    <a:gd name="T4" fmla="*/ 113 w 121"/>
                    <a:gd name="T5" fmla="*/ 0 h 40"/>
                    <a:gd name="T6" fmla="*/ 3 w 121"/>
                    <a:gd name="T7" fmla="*/ 34 h 40"/>
                    <a:gd name="T8" fmla="*/ 6 w 121"/>
                    <a:gd name="T9" fmla="*/ 38 h 40"/>
                  </a:gdLst>
                  <a:ahLst/>
                  <a:cxnLst>
                    <a:cxn ang="0">
                      <a:pos x="T0" y="T1"/>
                    </a:cxn>
                    <a:cxn ang="0">
                      <a:pos x="T2" y="T3"/>
                    </a:cxn>
                    <a:cxn ang="0">
                      <a:pos x="T4" y="T5"/>
                    </a:cxn>
                    <a:cxn ang="0">
                      <a:pos x="T6" y="T7"/>
                    </a:cxn>
                    <a:cxn ang="0">
                      <a:pos x="T8" y="T9"/>
                    </a:cxn>
                  </a:cxnLst>
                  <a:rect l="0" t="0" r="r" b="b"/>
                  <a:pathLst>
                    <a:path w="121" h="40">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57" name="Freeform 82">
                  <a:extLst>
                    <a:ext uri="{FF2B5EF4-FFF2-40B4-BE49-F238E27FC236}">
                      <a16:creationId xmlns:a16="http://schemas.microsoft.com/office/drawing/2014/main" id="{91C7ECCC-DA2E-49C9-8915-17EE574C2E0E}"/>
                    </a:ext>
                  </a:extLst>
                </p:cNvPr>
                <p:cNvSpPr/>
                <p:nvPr/>
              </p:nvSpPr>
              <p:spPr bwMode="auto">
                <a:xfrm>
                  <a:off x="6319838" y="1225551"/>
                  <a:ext cx="120650" cy="30163"/>
                </a:xfrm>
                <a:custGeom>
                  <a:avLst/>
                  <a:gdLst>
                    <a:gd name="T0" fmla="*/ 8 w 116"/>
                    <a:gd name="T1" fmla="*/ 25 h 28"/>
                    <a:gd name="T2" fmla="*/ 108 w 116"/>
                    <a:gd name="T3" fmla="*/ 27 h 28"/>
                    <a:gd name="T4" fmla="*/ 110 w 116"/>
                    <a:gd name="T5" fmla="*/ 15 h 28"/>
                    <a:gd name="T6" fmla="*/ 4 w 116"/>
                    <a:gd name="T7" fmla="*/ 17 h 28"/>
                    <a:gd name="T8" fmla="*/ 8 w 116"/>
                    <a:gd name="T9" fmla="*/ 25 h 28"/>
                  </a:gdLst>
                  <a:ahLst/>
                  <a:cxnLst>
                    <a:cxn ang="0">
                      <a:pos x="T0" y="T1"/>
                    </a:cxn>
                    <a:cxn ang="0">
                      <a:pos x="T2" y="T3"/>
                    </a:cxn>
                    <a:cxn ang="0">
                      <a:pos x="T4" y="T5"/>
                    </a:cxn>
                    <a:cxn ang="0">
                      <a:pos x="T6" y="T7"/>
                    </a:cxn>
                    <a:cxn ang="0">
                      <a:pos x="T8" y="T9"/>
                    </a:cxn>
                  </a:cxnLst>
                  <a:rect l="0" t="0" r="r" b="b"/>
                  <a:pathLst>
                    <a:path w="116" h="28">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58" name="Freeform 83">
                  <a:extLst>
                    <a:ext uri="{FF2B5EF4-FFF2-40B4-BE49-F238E27FC236}">
                      <a16:creationId xmlns:a16="http://schemas.microsoft.com/office/drawing/2014/main" id="{DA5A9946-342A-4983-A504-ADF2A3B36BD5}"/>
                    </a:ext>
                  </a:extLst>
                </p:cNvPr>
                <p:cNvSpPr/>
                <p:nvPr/>
              </p:nvSpPr>
              <p:spPr bwMode="auto">
                <a:xfrm>
                  <a:off x="6584951" y="1241426"/>
                  <a:ext cx="109538" cy="19050"/>
                </a:xfrm>
                <a:custGeom>
                  <a:avLst/>
                  <a:gdLst>
                    <a:gd name="T0" fmla="*/ 5 w 106"/>
                    <a:gd name="T1" fmla="*/ 9 h 18"/>
                    <a:gd name="T2" fmla="*/ 98 w 106"/>
                    <a:gd name="T3" fmla="*/ 17 h 18"/>
                    <a:gd name="T4" fmla="*/ 100 w 106"/>
                    <a:gd name="T5" fmla="*/ 9 h 18"/>
                    <a:gd name="T6" fmla="*/ 5 w 106"/>
                    <a:gd name="T7" fmla="*/ 2 h 18"/>
                    <a:gd name="T8" fmla="*/ 5 w 106"/>
                    <a:gd name="T9" fmla="*/ 9 h 18"/>
                  </a:gdLst>
                  <a:ahLst/>
                  <a:cxnLst>
                    <a:cxn ang="0">
                      <a:pos x="T0" y="T1"/>
                    </a:cxn>
                    <a:cxn ang="0">
                      <a:pos x="T2" y="T3"/>
                    </a:cxn>
                    <a:cxn ang="0">
                      <a:pos x="T4" y="T5"/>
                    </a:cxn>
                    <a:cxn ang="0">
                      <a:pos x="T6" y="T7"/>
                    </a:cxn>
                    <a:cxn ang="0">
                      <a:pos x="T8" y="T9"/>
                    </a:cxn>
                  </a:cxnLst>
                  <a:rect l="0" t="0" r="r" b="b"/>
                  <a:pathLst>
                    <a:path w="106" h="18">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59" name="Freeform 84">
                  <a:extLst>
                    <a:ext uri="{FF2B5EF4-FFF2-40B4-BE49-F238E27FC236}">
                      <a16:creationId xmlns:a16="http://schemas.microsoft.com/office/drawing/2014/main" id="{7CD266E2-C734-4A67-8534-24788C3848D0}"/>
                    </a:ext>
                  </a:extLst>
                </p:cNvPr>
                <p:cNvSpPr/>
                <p:nvPr/>
              </p:nvSpPr>
              <p:spPr bwMode="auto">
                <a:xfrm>
                  <a:off x="6799263" y="1285876"/>
                  <a:ext cx="117475" cy="47625"/>
                </a:xfrm>
                <a:custGeom>
                  <a:avLst/>
                  <a:gdLst>
                    <a:gd name="T0" fmla="*/ 5 w 112"/>
                    <a:gd name="T1" fmla="*/ 11 h 45"/>
                    <a:gd name="T2" fmla="*/ 100 w 112"/>
                    <a:gd name="T3" fmla="*/ 42 h 45"/>
                    <a:gd name="T4" fmla="*/ 105 w 112"/>
                    <a:gd name="T5" fmla="*/ 29 h 45"/>
                    <a:gd name="T6" fmla="*/ 8 w 112"/>
                    <a:gd name="T7" fmla="*/ 1 h 45"/>
                    <a:gd name="T8" fmla="*/ 5 w 112"/>
                    <a:gd name="T9" fmla="*/ 11 h 45"/>
                  </a:gdLst>
                  <a:ahLst/>
                  <a:cxnLst>
                    <a:cxn ang="0">
                      <a:pos x="T0" y="T1"/>
                    </a:cxn>
                    <a:cxn ang="0">
                      <a:pos x="T2" y="T3"/>
                    </a:cxn>
                    <a:cxn ang="0">
                      <a:pos x="T4" y="T5"/>
                    </a:cxn>
                    <a:cxn ang="0">
                      <a:pos x="T6" y="T7"/>
                    </a:cxn>
                    <a:cxn ang="0">
                      <a:pos x="T8" y="T9"/>
                    </a:cxn>
                  </a:cxnLst>
                  <a:rect l="0" t="0" r="r" b="b"/>
                  <a:pathLst>
                    <a:path w="112" h="45">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60" name="Freeform 85">
                  <a:extLst>
                    <a:ext uri="{FF2B5EF4-FFF2-40B4-BE49-F238E27FC236}">
                      <a16:creationId xmlns:a16="http://schemas.microsoft.com/office/drawing/2014/main" id="{F7B3505A-8DA0-415A-A52D-E755CF2BF225}"/>
                    </a:ext>
                  </a:extLst>
                </p:cNvPr>
                <p:cNvSpPr/>
                <p:nvPr/>
              </p:nvSpPr>
              <p:spPr bwMode="auto">
                <a:xfrm>
                  <a:off x="6962776" y="1343026"/>
                  <a:ext cx="122238" cy="44450"/>
                </a:xfrm>
                <a:custGeom>
                  <a:avLst/>
                  <a:gdLst>
                    <a:gd name="T0" fmla="*/ 3 w 117"/>
                    <a:gd name="T1" fmla="*/ 4 h 43"/>
                    <a:gd name="T2" fmla="*/ 109 w 117"/>
                    <a:gd name="T3" fmla="*/ 41 h 43"/>
                    <a:gd name="T4" fmla="*/ 113 w 117"/>
                    <a:gd name="T5" fmla="*/ 35 h 43"/>
                    <a:gd name="T6" fmla="*/ 3 w 117"/>
                    <a:gd name="T7" fmla="*/ 0 h 43"/>
                    <a:gd name="T8" fmla="*/ 3 w 117"/>
                    <a:gd name="T9" fmla="*/ 4 h 43"/>
                  </a:gdLst>
                  <a:ahLst/>
                  <a:cxnLst>
                    <a:cxn ang="0">
                      <a:pos x="T0" y="T1"/>
                    </a:cxn>
                    <a:cxn ang="0">
                      <a:pos x="T2" y="T3"/>
                    </a:cxn>
                    <a:cxn ang="0">
                      <a:pos x="T4" y="T5"/>
                    </a:cxn>
                    <a:cxn ang="0">
                      <a:pos x="T6" y="T7"/>
                    </a:cxn>
                    <a:cxn ang="0">
                      <a:pos x="T8" y="T9"/>
                    </a:cxn>
                  </a:cxnLst>
                  <a:rect l="0" t="0" r="r" b="b"/>
                  <a:pathLst>
                    <a:path w="117" h="43">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61" name="Freeform 86">
                  <a:extLst>
                    <a:ext uri="{FF2B5EF4-FFF2-40B4-BE49-F238E27FC236}">
                      <a16:creationId xmlns:a16="http://schemas.microsoft.com/office/drawing/2014/main" id="{B87AC438-6660-473F-A1D2-C71BD3E549DC}"/>
                    </a:ext>
                  </a:extLst>
                </p:cNvPr>
                <p:cNvSpPr/>
                <p:nvPr/>
              </p:nvSpPr>
              <p:spPr bwMode="auto">
                <a:xfrm>
                  <a:off x="7148513" y="1409701"/>
                  <a:ext cx="104775" cy="49213"/>
                </a:xfrm>
                <a:custGeom>
                  <a:avLst/>
                  <a:gdLst>
                    <a:gd name="T0" fmla="*/ 3 w 101"/>
                    <a:gd name="T1" fmla="*/ 6 h 47"/>
                    <a:gd name="T2" fmla="*/ 90 w 101"/>
                    <a:gd name="T3" fmla="*/ 45 h 47"/>
                    <a:gd name="T4" fmla="*/ 96 w 101"/>
                    <a:gd name="T5" fmla="*/ 35 h 47"/>
                    <a:gd name="T6" fmla="*/ 4 w 101"/>
                    <a:gd name="T7" fmla="*/ 0 h 47"/>
                    <a:gd name="T8" fmla="*/ 3 w 101"/>
                    <a:gd name="T9" fmla="*/ 6 h 47"/>
                  </a:gdLst>
                  <a:ahLst/>
                  <a:cxnLst>
                    <a:cxn ang="0">
                      <a:pos x="T0" y="T1"/>
                    </a:cxn>
                    <a:cxn ang="0">
                      <a:pos x="T2" y="T3"/>
                    </a:cxn>
                    <a:cxn ang="0">
                      <a:pos x="T4" y="T5"/>
                    </a:cxn>
                    <a:cxn ang="0">
                      <a:pos x="T6" y="T7"/>
                    </a:cxn>
                    <a:cxn ang="0">
                      <a:pos x="T8" y="T9"/>
                    </a:cxn>
                  </a:cxnLst>
                  <a:rect l="0" t="0" r="r" b="b"/>
                  <a:pathLst>
                    <a:path w="101" h="47">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62" name="Freeform 87">
                  <a:extLst>
                    <a:ext uri="{FF2B5EF4-FFF2-40B4-BE49-F238E27FC236}">
                      <a16:creationId xmlns:a16="http://schemas.microsoft.com/office/drawing/2014/main" id="{14B979D4-F6D6-4B3D-86DC-26BB1B33A25A}"/>
                    </a:ext>
                  </a:extLst>
                </p:cNvPr>
                <p:cNvSpPr/>
                <p:nvPr/>
              </p:nvSpPr>
              <p:spPr bwMode="auto">
                <a:xfrm>
                  <a:off x="7273926" y="1504951"/>
                  <a:ext cx="114300" cy="74613"/>
                </a:xfrm>
                <a:custGeom>
                  <a:avLst/>
                  <a:gdLst>
                    <a:gd name="T0" fmla="*/ 6 w 110"/>
                    <a:gd name="T1" fmla="*/ 10 h 71"/>
                    <a:gd name="T2" fmla="*/ 55 w 110"/>
                    <a:gd name="T3" fmla="*/ 40 h 71"/>
                    <a:gd name="T4" fmla="*/ 99 w 110"/>
                    <a:gd name="T5" fmla="*/ 67 h 71"/>
                    <a:gd name="T6" fmla="*/ 104 w 110"/>
                    <a:gd name="T7" fmla="*/ 58 h 71"/>
                    <a:gd name="T8" fmla="*/ 9 w 110"/>
                    <a:gd name="T9" fmla="*/ 0 h 71"/>
                    <a:gd name="T10" fmla="*/ 6 w 110"/>
                    <a:gd name="T11" fmla="*/ 10 h 71"/>
                  </a:gdLst>
                  <a:ahLst/>
                  <a:cxnLst>
                    <a:cxn ang="0">
                      <a:pos x="T0" y="T1"/>
                    </a:cxn>
                    <a:cxn ang="0">
                      <a:pos x="T2" y="T3"/>
                    </a:cxn>
                    <a:cxn ang="0">
                      <a:pos x="T4" y="T5"/>
                    </a:cxn>
                    <a:cxn ang="0">
                      <a:pos x="T6" y="T7"/>
                    </a:cxn>
                    <a:cxn ang="0">
                      <a:pos x="T8" y="T9"/>
                    </a:cxn>
                    <a:cxn ang="0">
                      <a:pos x="T10" y="T11"/>
                    </a:cxn>
                  </a:cxnLst>
                  <a:rect l="0" t="0" r="r" b="b"/>
                  <a:pathLst>
                    <a:path w="110" h="71">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63" name="Freeform 88">
                  <a:extLst>
                    <a:ext uri="{FF2B5EF4-FFF2-40B4-BE49-F238E27FC236}">
                      <a16:creationId xmlns:a16="http://schemas.microsoft.com/office/drawing/2014/main" id="{BEED1C0F-787A-446C-A236-B5753DA84817}"/>
                    </a:ext>
                  </a:extLst>
                </p:cNvPr>
                <p:cNvSpPr/>
                <p:nvPr/>
              </p:nvSpPr>
              <p:spPr bwMode="auto">
                <a:xfrm>
                  <a:off x="7424738" y="1631951"/>
                  <a:ext cx="88900" cy="96838"/>
                </a:xfrm>
                <a:custGeom>
                  <a:avLst/>
                  <a:gdLst>
                    <a:gd name="T0" fmla="*/ 3 w 85"/>
                    <a:gd name="T1" fmla="*/ 9 h 93"/>
                    <a:gd name="T2" fmla="*/ 75 w 85"/>
                    <a:gd name="T3" fmla="*/ 89 h 93"/>
                    <a:gd name="T4" fmla="*/ 83 w 85"/>
                    <a:gd name="T5" fmla="*/ 83 h 93"/>
                    <a:gd name="T6" fmla="*/ 8 w 85"/>
                    <a:gd name="T7" fmla="*/ 2 h 93"/>
                    <a:gd name="T8" fmla="*/ 3 w 85"/>
                    <a:gd name="T9" fmla="*/ 9 h 93"/>
                  </a:gdLst>
                  <a:ahLst/>
                  <a:cxnLst>
                    <a:cxn ang="0">
                      <a:pos x="T0" y="T1"/>
                    </a:cxn>
                    <a:cxn ang="0">
                      <a:pos x="T2" y="T3"/>
                    </a:cxn>
                    <a:cxn ang="0">
                      <a:pos x="T4" y="T5"/>
                    </a:cxn>
                    <a:cxn ang="0">
                      <a:pos x="T6" y="T7"/>
                    </a:cxn>
                    <a:cxn ang="0">
                      <a:pos x="T8" y="T9"/>
                    </a:cxn>
                  </a:cxnLst>
                  <a:rect l="0" t="0" r="r" b="b"/>
                  <a:pathLst>
                    <a:path w="85" h="93">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64" name="Freeform 89">
                  <a:extLst>
                    <a:ext uri="{FF2B5EF4-FFF2-40B4-BE49-F238E27FC236}">
                      <a16:creationId xmlns:a16="http://schemas.microsoft.com/office/drawing/2014/main" id="{C17D9191-E8FC-45FF-87BA-FF33B1C2571C}"/>
                    </a:ext>
                  </a:extLst>
                </p:cNvPr>
                <p:cNvSpPr/>
                <p:nvPr/>
              </p:nvSpPr>
              <p:spPr bwMode="auto">
                <a:xfrm>
                  <a:off x="7540626" y="1792288"/>
                  <a:ext cx="53975" cy="84138"/>
                </a:xfrm>
                <a:custGeom>
                  <a:avLst/>
                  <a:gdLst>
                    <a:gd name="T0" fmla="*/ 2 w 52"/>
                    <a:gd name="T1" fmla="*/ 4 h 81"/>
                    <a:gd name="T2" fmla="*/ 22 w 52"/>
                    <a:gd name="T3" fmla="*/ 44 h 81"/>
                    <a:gd name="T4" fmla="*/ 45 w 52"/>
                    <a:gd name="T5" fmla="*/ 78 h 81"/>
                    <a:gd name="T6" fmla="*/ 50 w 52"/>
                    <a:gd name="T7" fmla="*/ 74 h 81"/>
                    <a:gd name="T8" fmla="*/ 32 w 52"/>
                    <a:gd name="T9" fmla="*/ 39 h 81"/>
                    <a:gd name="T10" fmla="*/ 6 w 52"/>
                    <a:gd name="T11" fmla="*/ 2 h 81"/>
                    <a:gd name="T12" fmla="*/ 2 w 52"/>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52" h="81">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65" name="Freeform 90">
                  <a:extLst>
                    <a:ext uri="{FF2B5EF4-FFF2-40B4-BE49-F238E27FC236}">
                      <a16:creationId xmlns:a16="http://schemas.microsoft.com/office/drawing/2014/main" id="{98F125B8-1C7D-40E3-9176-65B867289B65}"/>
                    </a:ext>
                  </a:extLst>
                </p:cNvPr>
                <p:cNvSpPr/>
                <p:nvPr/>
              </p:nvSpPr>
              <p:spPr bwMode="auto">
                <a:xfrm>
                  <a:off x="7627938" y="1963738"/>
                  <a:ext cx="57150" cy="109538"/>
                </a:xfrm>
                <a:custGeom>
                  <a:avLst/>
                  <a:gdLst>
                    <a:gd name="T0" fmla="*/ 2 w 55"/>
                    <a:gd name="T1" fmla="*/ 6 h 106"/>
                    <a:gd name="T2" fmla="*/ 45 w 55"/>
                    <a:gd name="T3" fmla="*/ 102 h 106"/>
                    <a:gd name="T4" fmla="*/ 53 w 55"/>
                    <a:gd name="T5" fmla="*/ 98 h 106"/>
                    <a:gd name="T6" fmla="*/ 9 w 55"/>
                    <a:gd name="T7" fmla="*/ 3 h 106"/>
                    <a:gd name="T8" fmla="*/ 2 w 55"/>
                    <a:gd name="T9" fmla="*/ 6 h 106"/>
                  </a:gdLst>
                  <a:ahLst/>
                  <a:cxnLst>
                    <a:cxn ang="0">
                      <a:pos x="T0" y="T1"/>
                    </a:cxn>
                    <a:cxn ang="0">
                      <a:pos x="T2" y="T3"/>
                    </a:cxn>
                    <a:cxn ang="0">
                      <a:pos x="T4" y="T5"/>
                    </a:cxn>
                    <a:cxn ang="0">
                      <a:pos x="T6" y="T7"/>
                    </a:cxn>
                    <a:cxn ang="0">
                      <a:pos x="T8" y="T9"/>
                    </a:cxn>
                  </a:cxnLst>
                  <a:rect l="0" t="0" r="r" b="b"/>
                  <a:pathLst>
                    <a:path w="55" h="106">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66" name="Freeform 91">
                  <a:extLst>
                    <a:ext uri="{FF2B5EF4-FFF2-40B4-BE49-F238E27FC236}">
                      <a16:creationId xmlns:a16="http://schemas.microsoft.com/office/drawing/2014/main" id="{6C29FB61-AC65-4EDB-91E6-F0BBAAD7C9E7}"/>
                    </a:ext>
                  </a:extLst>
                </p:cNvPr>
                <p:cNvSpPr/>
                <p:nvPr/>
              </p:nvSpPr>
              <p:spPr bwMode="auto">
                <a:xfrm>
                  <a:off x="7700963" y="2119313"/>
                  <a:ext cx="49213" cy="73025"/>
                </a:xfrm>
                <a:custGeom>
                  <a:avLst/>
                  <a:gdLst>
                    <a:gd name="T0" fmla="*/ 2 w 47"/>
                    <a:gd name="T1" fmla="*/ 9 h 70"/>
                    <a:gd name="T2" fmla="*/ 32 w 47"/>
                    <a:gd name="T3" fmla="*/ 63 h 70"/>
                    <a:gd name="T4" fmla="*/ 43 w 47"/>
                    <a:gd name="T5" fmla="*/ 54 h 70"/>
                    <a:gd name="T6" fmla="*/ 13 w 47"/>
                    <a:gd name="T7" fmla="*/ 4 h 70"/>
                    <a:gd name="T8" fmla="*/ 2 w 47"/>
                    <a:gd name="T9" fmla="*/ 9 h 70"/>
                  </a:gdLst>
                  <a:ahLst/>
                  <a:cxnLst>
                    <a:cxn ang="0">
                      <a:pos x="T0" y="T1"/>
                    </a:cxn>
                    <a:cxn ang="0">
                      <a:pos x="T2" y="T3"/>
                    </a:cxn>
                    <a:cxn ang="0">
                      <a:pos x="T4" y="T5"/>
                    </a:cxn>
                    <a:cxn ang="0">
                      <a:pos x="T6" y="T7"/>
                    </a:cxn>
                    <a:cxn ang="0">
                      <a:pos x="T8" y="T9"/>
                    </a:cxn>
                  </a:cxnLst>
                  <a:rect l="0" t="0" r="r" b="b"/>
                  <a:pathLst>
                    <a:path w="47" h="70">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567" name="Freeform 92">
                  <a:extLst>
                    <a:ext uri="{FF2B5EF4-FFF2-40B4-BE49-F238E27FC236}">
                      <a16:creationId xmlns:a16="http://schemas.microsoft.com/office/drawing/2014/main" id="{58BCE7D4-9DAC-4214-B4F6-CF155DE2E05C}"/>
                    </a:ext>
                  </a:extLst>
                </p:cNvPr>
                <p:cNvSpPr/>
                <p:nvPr/>
              </p:nvSpPr>
              <p:spPr bwMode="auto">
                <a:xfrm>
                  <a:off x="8164513" y="3827463"/>
                  <a:ext cx="123825" cy="60325"/>
                </a:xfrm>
                <a:custGeom>
                  <a:avLst/>
                  <a:gdLst>
                    <a:gd name="T0" fmla="*/ 1 w 118"/>
                    <a:gd name="T1" fmla="*/ 59 h 59"/>
                    <a:gd name="T2" fmla="*/ 115 w 118"/>
                    <a:gd name="T3" fmla="*/ 6 h 59"/>
                    <a:gd name="T4" fmla="*/ 112 w 118"/>
                    <a:gd name="T5" fmla="*/ 0 h 59"/>
                    <a:gd name="T6" fmla="*/ 0 w 118"/>
                    <a:gd name="T7" fmla="*/ 58 h 59"/>
                    <a:gd name="T8" fmla="*/ 1 w 118"/>
                    <a:gd name="T9" fmla="*/ 59 h 59"/>
                  </a:gdLst>
                  <a:ahLst/>
                  <a:cxnLst>
                    <a:cxn ang="0">
                      <a:pos x="T0" y="T1"/>
                    </a:cxn>
                    <a:cxn ang="0">
                      <a:pos x="T2" y="T3"/>
                    </a:cxn>
                    <a:cxn ang="0">
                      <a:pos x="T4" y="T5"/>
                    </a:cxn>
                    <a:cxn ang="0">
                      <a:pos x="T6" y="T7"/>
                    </a:cxn>
                    <a:cxn ang="0">
                      <a:pos x="T8" y="T9"/>
                    </a:cxn>
                  </a:cxnLst>
                  <a:rect l="0" t="0" r="r" b="b"/>
                  <a:pathLst>
                    <a:path w="118" h="59">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grpSp>
        </p:grpSp>
        <p:sp>
          <p:nvSpPr>
            <p:cNvPr id="478" name="文本框 49">
              <a:extLst>
                <a:ext uri="{FF2B5EF4-FFF2-40B4-BE49-F238E27FC236}">
                  <a16:creationId xmlns:a16="http://schemas.microsoft.com/office/drawing/2014/main" id="{4BFE5051-1220-49D7-9D20-F43D6C68989D}"/>
                </a:ext>
              </a:extLst>
            </p:cNvPr>
            <p:cNvSpPr txBox="1">
              <a:spLocks noChangeArrowheads="1"/>
            </p:cNvSpPr>
            <p:nvPr/>
          </p:nvSpPr>
          <p:spPr bwMode="auto">
            <a:xfrm>
              <a:off x="1201473" y="4453706"/>
              <a:ext cx="1820863" cy="880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lgn="ctr"/>
              <a:r>
                <a:rPr lang="en-US" altLang="zh-CN" sz="3600" dirty="0">
                  <a:solidFill>
                    <a:srgbClr val="595959"/>
                  </a:solidFill>
                  <a:latin typeface="方正静蕾简体"/>
                  <a:ea typeface="方正静蕾简体"/>
                  <a:cs typeface="+mn-ea"/>
                  <a:sym typeface="+mn-lt"/>
                </a:rPr>
                <a:t>03</a:t>
              </a:r>
              <a:endParaRPr lang="zh-CN" altLang="en-US" sz="3600" dirty="0">
                <a:solidFill>
                  <a:srgbClr val="595959"/>
                </a:solidFill>
                <a:latin typeface="+mn-lt"/>
                <a:ea typeface="+mn-ea"/>
                <a:cs typeface="+mn-ea"/>
                <a:sym typeface="+mn-lt"/>
              </a:endParaRPr>
            </a:p>
          </p:txBody>
        </p:sp>
      </p:grpSp>
      <p:sp>
        <p:nvSpPr>
          <p:cNvPr id="568" name="TextBox 1">
            <a:extLst>
              <a:ext uri="{FF2B5EF4-FFF2-40B4-BE49-F238E27FC236}">
                <a16:creationId xmlns:a16="http://schemas.microsoft.com/office/drawing/2014/main" id="{B63822FE-9064-41EF-89DC-A33140096048}"/>
              </a:ext>
            </a:extLst>
          </p:cNvPr>
          <p:cNvSpPr txBox="1"/>
          <p:nvPr/>
        </p:nvSpPr>
        <p:spPr>
          <a:xfrm>
            <a:off x="641292" y="4208693"/>
            <a:ext cx="7681133" cy="715581"/>
          </a:xfrm>
          <a:prstGeom prst="rect">
            <a:avLst/>
          </a:prstGeom>
          <a:noFill/>
        </p:spPr>
        <p:txBody>
          <a:bodyPr wrap="square" rtlCol="0">
            <a:spAutoFit/>
          </a:bodyPr>
          <a:lstStyle/>
          <a:p>
            <a:pPr marL="285750" indent="-285750">
              <a:buFont typeface="Wingdings" pitchFamily="2" charset="2"/>
              <a:buChar char="u"/>
            </a:pPr>
            <a:r>
              <a:rPr lang="zh-CN" altLang="en-US" dirty="0">
                <a:latin typeface="微软雅黑" pitchFamily="34" charset="-122"/>
                <a:ea typeface="微软雅黑" pitchFamily="34" charset="-122"/>
              </a:rPr>
              <a:t>综合以上的方法，为了进一步提高火灾检测的准确性，我们分别给各个指标设定阈值，若检测到数据超过当前的阈值时，利用</a:t>
            </a:r>
            <a:r>
              <a:rPr lang="en-US" altLang="zh-CN" dirty="0">
                <a:latin typeface="微软雅黑" pitchFamily="34" charset="-122"/>
                <a:ea typeface="微软雅黑" pitchFamily="34" charset="-122"/>
              </a:rPr>
              <a:t>if</a:t>
            </a:r>
            <a:r>
              <a:rPr lang="zh-CN" altLang="en-US" dirty="0">
                <a:latin typeface="微软雅黑" pitchFamily="34" charset="-122"/>
                <a:ea typeface="微软雅黑" pitchFamily="34" charset="-122"/>
              </a:rPr>
              <a:t>函数进行“</a:t>
            </a:r>
            <a:r>
              <a:rPr lang="en-US" altLang="zh-CN" dirty="0">
                <a:latin typeface="微软雅黑" pitchFamily="34" charset="-122"/>
                <a:ea typeface="微软雅黑" pitchFamily="34" charset="-122"/>
              </a:rPr>
              <a:t>+1</a:t>
            </a:r>
            <a:r>
              <a:rPr lang="zh-CN" altLang="en-US" dirty="0">
                <a:latin typeface="微软雅黑" pitchFamily="34" charset="-122"/>
                <a:ea typeface="微软雅黑" pitchFamily="34" charset="-122"/>
              </a:rPr>
              <a:t>”的叠加方法，如若这几个判断指标中有四个超过阈值，即返回值为    </a:t>
            </a:r>
            <a:r>
              <a:rPr lang="en-US" altLang="zh-CN" dirty="0">
                <a:latin typeface="微软雅黑" pitchFamily="34" charset="-122"/>
                <a:ea typeface="微软雅黑" pitchFamily="34" charset="-122"/>
              </a:rPr>
              <a:t>4</a:t>
            </a:r>
            <a:r>
              <a:rPr lang="zh-CN" altLang="en-US" dirty="0">
                <a:latin typeface="微软雅黑" pitchFamily="34" charset="-122"/>
                <a:ea typeface="微软雅黑" pitchFamily="34" charset="-122"/>
              </a:rPr>
              <a:t>，则报警。</a:t>
            </a:r>
          </a:p>
        </p:txBody>
      </p:sp>
      <mc:AlternateContent xmlns:mc="http://schemas.openxmlformats.org/markup-compatibility/2006" xmlns:a14="http://schemas.microsoft.com/office/drawing/2010/main">
        <mc:Choice Requires="a14">
          <p:sp>
            <p:nvSpPr>
              <p:cNvPr id="569" name="文本框 568">
                <a:extLst>
                  <a:ext uri="{FF2B5EF4-FFF2-40B4-BE49-F238E27FC236}">
                    <a16:creationId xmlns:a16="http://schemas.microsoft.com/office/drawing/2014/main" id="{AD992FB9-1BB4-40F5-9882-F0D2928C91F5}"/>
                  </a:ext>
                </a:extLst>
              </p:cNvPr>
              <p:cNvSpPr txBox="1"/>
              <p:nvPr/>
            </p:nvSpPr>
            <p:spPr>
              <a:xfrm>
                <a:off x="210796" y="4618368"/>
                <a:ext cx="4592096" cy="3000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mtClean="0">
                          <a:latin typeface="Cambria Math" panose="02040503050406030204" pitchFamily="18" charset="0"/>
                        </a:rPr>
                        <m:t>≥</m:t>
                      </m:r>
                    </m:oMath>
                  </m:oMathPara>
                </a14:m>
                <a:endParaRPr lang="zh-CN" altLang="en-US" dirty="0"/>
              </a:p>
            </p:txBody>
          </p:sp>
        </mc:Choice>
        <mc:Fallback xmlns="">
          <p:sp>
            <p:nvSpPr>
              <p:cNvPr id="569" name="文本框 568">
                <a:extLst>
                  <a:ext uri="{FF2B5EF4-FFF2-40B4-BE49-F238E27FC236}">
                    <a16:creationId xmlns:a16="http://schemas.microsoft.com/office/drawing/2014/main" id="{AD992FB9-1BB4-40F5-9882-F0D2928C91F5}"/>
                  </a:ext>
                </a:extLst>
              </p:cNvPr>
              <p:cNvSpPr txBox="1">
                <a:spLocks noRot="1" noChangeAspect="1" noMove="1" noResize="1" noEditPoints="1" noAdjustHandles="1" noChangeArrowheads="1" noChangeShapeType="1" noTextEdit="1"/>
              </p:cNvSpPr>
              <p:nvPr/>
            </p:nvSpPr>
            <p:spPr>
              <a:xfrm>
                <a:off x="210796" y="4618368"/>
                <a:ext cx="4592096" cy="300082"/>
              </a:xfrm>
              <a:prstGeom prst="rect">
                <a:avLst/>
              </a:prstGeom>
              <a:blipFill>
                <a:blip r:embed="rId2"/>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288"/>
                                        </p:tgtEl>
                                        <p:attrNameLst>
                                          <p:attrName>style.visibility</p:attrName>
                                        </p:attrNameLst>
                                      </p:cBhvr>
                                      <p:to>
                                        <p:strVal val="visible"/>
                                      </p:to>
                                    </p:set>
                                    <p:anim calcmode="lin" valueType="num">
                                      <p:cBhvr additive="base">
                                        <p:cTn id="20" dur="500" fill="hold"/>
                                        <p:tgtEl>
                                          <p:spTgt spid="288"/>
                                        </p:tgtEl>
                                        <p:attrNameLst>
                                          <p:attrName>ppt_x</p:attrName>
                                        </p:attrNameLst>
                                      </p:cBhvr>
                                      <p:tavLst>
                                        <p:tav tm="0">
                                          <p:val>
                                            <p:strVal val="#ppt_x"/>
                                          </p:val>
                                        </p:tav>
                                        <p:tav tm="100000">
                                          <p:val>
                                            <p:strVal val="#ppt_x"/>
                                          </p:val>
                                        </p:tav>
                                      </p:tavLst>
                                    </p:anim>
                                    <p:anim calcmode="lin" valueType="num">
                                      <p:cBhvr additive="base">
                                        <p:cTn id="21" dur="500" fill="hold"/>
                                        <p:tgtEl>
                                          <p:spTgt spid="288"/>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290"/>
                                        </p:tgtEl>
                                        <p:attrNameLst>
                                          <p:attrName>style.visibility</p:attrName>
                                        </p:attrNameLst>
                                      </p:cBhvr>
                                      <p:to>
                                        <p:strVal val="visible"/>
                                      </p:to>
                                    </p:set>
                                    <p:animEffect transition="in" filter="barn(inVertical)">
                                      <p:cBhvr>
                                        <p:cTn id="26" dur="500"/>
                                        <p:tgtEl>
                                          <p:spTgt spid="290"/>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289"/>
                                        </p:tgtEl>
                                        <p:attrNameLst>
                                          <p:attrName>style.visibility</p:attrName>
                                        </p:attrNameLst>
                                      </p:cBhvr>
                                      <p:to>
                                        <p:strVal val="visible"/>
                                      </p:to>
                                    </p:set>
                                    <p:animEffect transition="in" filter="barn(inVertical)">
                                      <p:cBhvr>
                                        <p:cTn id="29" dur="500"/>
                                        <p:tgtEl>
                                          <p:spTgt spid="28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383"/>
                                        </p:tgtEl>
                                        <p:attrNameLst>
                                          <p:attrName>style.visibility</p:attrName>
                                        </p:attrNameLst>
                                      </p:cBhvr>
                                      <p:to>
                                        <p:strVal val="visible"/>
                                      </p:to>
                                    </p:set>
                                    <p:animEffect transition="in" filter="wipe(down)">
                                      <p:cBhvr>
                                        <p:cTn id="34" dur="500"/>
                                        <p:tgtEl>
                                          <p:spTgt spid="383"/>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382"/>
                                        </p:tgtEl>
                                        <p:attrNameLst>
                                          <p:attrName>style.visibility</p:attrName>
                                        </p:attrNameLst>
                                      </p:cBhvr>
                                      <p:to>
                                        <p:strVal val="visible"/>
                                      </p:to>
                                    </p:set>
                                    <p:animEffect transition="in" filter="wipe(down)">
                                      <p:cBhvr>
                                        <p:cTn id="37" dur="500"/>
                                        <p:tgtEl>
                                          <p:spTgt spid="382"/>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nodeType="clickEffect">
                                  <p:stCondLst>
                                    <p:cond delay="0"/>
                                  </p:stCondLst>
                                  <p:childTnLst>
                                    <p:set>
                                      <p:cBhvr>
                                        <p:cTn id="41" dur="1" fill="hold">
                                          <p:stCondLst>
                                            <p:cond delay="0"/>
                                          </p:stCondLst>
                                        </p:cTn>
                                        <p:tgtEl>
                                          <p:spTgt spid="476"/>
                                        </p:tgtEl>
                                        <p:attrNameLst>
                                          <p:attrName>style.visibility</p:attrName>
                                        </p:attrNameLst>
                                      </p:cBhvr>
                                      <p:to>
                                        <p:strVal val="visible"/>
                                      </p:to>
                                    </p:set>
                                    <p:animEffect transition="in" filter="circle(in)">
                                      <p:cBhvr>
                                        <p:cTn id="42" dur="2000"/>
                                        <p:tgtEl>
                                          <p:spTgt spid="476"/>
                                        </p:tgtEl>
                                      </p:cBhvr>
                                    </p:animEffect>
                                  </p:childTnLst>
                                </p:cTn>
                              </p:par>
                              <p:par>
                                <p:cTn id="43" presetID="6" presetClass="entr" presetSubtype="16" fill="hold" grpId="0" nodeType="withEffect">
                                  <p:stCondLst>
                                    <p:cond delay="0"/>
                                  </p:stCondLst>
                                  <p:childTnLst>
                                    <p:set>
                                      <p:cBhvr>
                                        <p:cTn id="44" dur="1" fill="hold">
                                          <p:stCondLst>
                                            <p:cond delay="0"/>
                                          </p:stCondLst>
                                        </p:cTn>
                                        <p:tgtEl>
                                          <p:spTgt spid="475"/>
                                        </p:tgtEl>
                                        <p:attrNameLst>
                                          <p:attrName>style.visibility</p:attrName>
                                        </p:attrNameLst>
                                      </p:cBhvr>
                                      <p:to>
                                        <p:strVal val="visible"/>
                                      </p:to>
                                    </p:set>
                                    <p:animEffect transition="in" filter="circle(in)">
                                      <p:cBhvr>
                                        <p:cTn id="45" dur="2000"/>
                                        <p:tgtEl>
                                          <p:spTgt spid="475"/>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568"/>
                                        </p:tgtEl>
                                        <p:attrNameLst>
                                          <p:attrName>style.visibility</p:attrName>
                                        </p:attrNameLst>
                                      </p:cBhvr>
                                      <p:to>
                                        <p:strVal val="visible"/>
                                      </p:to>
                                    </p:set>
                                    <p:animEffect transition="in" filter="randombar(horizontal)">
                                      <p:cBhvr>
                                        <p:cTn id="50" dur="500"/>
                                        <p:tgtEl>
                                          <p:spTgt spid="568"/>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569"/>
                                        </p:tgtEl>
                                        <p:attrNameLst>
                                          <p:attrName>style.visibility</p:attrName>
                                        </p:attrNameLst>
                                      </p:cBhvr>
                                      <p:to>
                                        <p:strVal val="visible"/>
                                      </p:to>
                                    </p:set>
                                    <p:animEffect transition="in" filter="randombar(horizontal)">
                                      <p:cBhvr>
                                        <p:cTn id="53" dur="500"/>
                                        <p:tgtEl>
                                          <p:spTgt spid="5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animBg="1"/>
      <p:bldP spid="6" grpId="0"/>
      <p:bldP spid="288" grpId="0"/>
      <p:bldP spid="289" grpId="0"/>
      <p:bldP spid="382" grpId="0"/>
      <p:bldP spid="475" grpId="0"/>
      <p:bldP spid="568" grpId="0"/>
      <p:bldP spid="56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8"/>
          <p:cNvSpPr/>
          <p:nvPr/>
        </p:nvSpPr>
        <p:spPr bwMode="auto">
          <a:xfrm>
            <a:off x="0" y="0"/>
            <a:ext cx="925195" cy="890270"/>
          </a:xfrm>
          <a:custGeom>
            <a:avLst/>
            <a:gdLst>
              <a:gd name="T0" fmla="*/ 0 w 993531"/>
              <a:gd name="T1" fmla="*/ 0 h 1011115"/>
              <a:gd name="T2" fmla="*/ 993775 w 993531"/>
              <a:gd name="T3" fmla="*/ 0 h 1011115"/>
              <a:gd name="T4" fmla="*/ 496888 w 993531"/>
              <a:gd name="T5" fmla="*/ 1011237 h 1011115"/>
              <a:gd name="T6" fmla="*/ 0 60000 65536"/>
              <a:gd name="T7" fmla="*/ 0 60000 65536"/>
              <a:gd name="T8" fmla="*/ 0 60000 65536"/>
              <a:gd name="T9" fmla="*/ 0 w 993531"/>
              <a:gd name="T10" fmla="*/ 0 h 1011115"/>
              <a:gd name="T11" fmla="*/ 993531 w 993531"/>
              <a:gd name="T12" fmla="*/ 1011115 h 1011115"/>
            </a:gdLst>
            <a:ahLst/>
            <a:cxnLst>
              <a:cxn ang="T6">
                <a:pos x="T0" y="T1"/>
              </a:cxn>
              <a:cxn ang="T7">
                <a:pos x="T2" y="T3"/>
              </a:cxn>
              <a:cxn ang="T8">
                <a:pos x="T4" y="T5"/>
              </a:cxn>
            </a:cxnLst>
            <a:rect l="T9" t="T10" r="T11" b="T12"/>
            <a:pathLst>
              <a:path w="993531" h="1011115">
                <a:moveTo>
                  <a:pt x="0" y="0"/>
                </a:moveTo>
                <a:lnTo>
                  <a:pt x="993531" y="0"/>
                </a:lnTo>
                <a:lnTo>
                  <a:pt x="496766" y="1011115"/>
                </a:lnTo>
                <a:lnTo>
                  <a:pt x="0" y="0"/>
                </a:lnTo>
                <a:close/>
              </a:path>
            </a:pathLst>
          </a:custGeom>
          <a:solidFill>
            <a:schemeClr val="bg1">
              <a:lumMod val="85000"/>
            </a:schemeClr>
          </a:solidFill>
          <a:ln w="12700" algn="ctr">
            <a:noFill/>
            <a:miter lim="800000"/>
          </a:ln>
        </p:spPr>
        <p:txBody>
          <a:bodyPr tIns="0" bIns="360000" anchor="ctr"/>
          <a:lstStyle/>
          <a:p>
            <a:pPr algn="ctr" eaLnBrk="1" hangingPunct="1">
              <a:spcBef>
                <a:spcPts val="2400"/>
              </a:spcBef>
              <a:buClr>
                <a:schemeClr val="accent1"/>
              </a:buClr>
              <a:buSzPct val="60000"/>
            </a:pPr>
            <a:r>
              <a:rPr lang="en-US" altLang="zh-CN" sz="3200" b="1" dirty="0">
                <a:solidFill>
                  <a:schemeClr val="accent2">
                    <a:lumMod val="50000"/>
                  </a:schemeClr>
                </a:solidFill>
                <a:latin typeface="微软雅黑" panose="020B0503020204020204" pitchFamily="34" charset="-122"/>
                <a:ea typeface="微软雅黑" panose="020B0503020204020204" pitchFamily="34" charset="-122"/>
                <a:cs typeface="Arial Unicode MS" panose="020B0604020202020204" pitchFamily="34" charset="-122"/>
              </a:rPr>
              <a:t>03</a:t>
            </a:r>
            <a:endParaRPr lang="zh-CN" altLang="en-US" sz="3200" b="1" dirty="0">
              <a:solidFill>
                <a:schemeClr val="accent2">
                  <a:lumMod val="50000"/>
                </a:scheme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 name="文本框 1"/>
          <p:cNvSpPr txBox="1"/>
          <p:nvPr/>
        </p:nvSpPr>
        <p:spPr>
          <a:xfrm>
            <a:off x="1023620" y="93980"/>
            <a:ext cx="4424680" cy="398780"/>
          </a:xfrm>
          <a:prstGeom prst="rect">
            <a:avLst/>
          </a:prstGeom>
          <a:noFill/>
        </p:spPr>
        <p:txBody>
          <a:bodyPr wrap="square" rtlCol="0" anchor="t">
            <a:spAutoFit/>
          </a:bodyPr>
          <a:lstStyle/>
          <a:p>
            <a:r>
              <a:rPr lang="zh-CN" altLang="en-US" sz="2000" dirty="0">
                <a:solidFill>
                  <a:srgbClr val="1B4171"/>
                </a:solidFill>
                <a:sym typeface="+mn-ea"/>
              </a:rPr>
              <a:t>功能验收</a:t>
            </a:r>
            <a:r>
              <a:rPr lang="en-US" altLang="zh-CN" sz="2000" dirty="0">
                <a:solidFill>
                  <a:srgbClr val="1B4171"/>
                </a:solidFill>
                <a:sym typeface="+mn-ea"/>
              </a:rPr>
              <a:t>--</a:t>
            </a:r>
            <a:r>
              <a:rPr lang="zh-CN" altLang="en-US" sz="2000" dirty="0">
                <a:solidFill>
                  <a:srgbClr val="1B4171"/>
                </a:solidFill>
                <a:sym typeface="+mn-ea"/>
              </a:rPr>
              <a:t>代码展示</a:t>
            </a:r>
          </a:p>
        </p:txBody>
      </p:sp>
      <p:sp>
        <p:nvSpPr>
          <p:cNvPr id="5" name="矩形 4"/>
          <p:cNvSpPr/>
          <p:nvPr/>
        </p:nvSpPr>
        <p:spPr>
          <a:xfrm>
            <a:off x="-635" y="1390015"/>
            <a:ext cx="925195" cy="2472690"/>
          </a:xfrm>
          <a:prstGeom prst="rect">
            <a:avLst/>
          </a:prstGeom>
          <a:solidFill>
            <a:srgbClr val="BFBF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216466" y="1280795"/>
            <a:ext cx="492443" cy="2190750"/>
          </a:xfrm>
          <a:prstGeom prst="rect">
            <a:avLst/>
          </a:prstGeom>
          <a:noFill/>
        </p:spPr>
        <p:txBody>
          <a:bodyPr vert="eaVert" wrap="square" rtlCol="0">
            <a:spAutoFit/>
          </a:bodyPr>
          <a:lstStyle/>
          <a:p>
            <a:r>
              <a:rPr lang="en-US" altLang="zh-CN" sz="2000" dirty="0"/>
              <a:t>   </a:t>
            </a:r>
            <a:r>
              <a:rPr lang="en-US" altLang="zh-CN" sz="2000" spc="200" dirty="0"/>
              <a:t>     </a:t>
            </a:r>
            <a:r>
              <a:rPr lang="zh-CN" altLang="en-US" sz="2000" spc="200" dirty="0"/>
              <a:t>报警系统</a:t>
            </a:r>
          </a:p>
        </p:txBody>
      </p:sp>
      <p:pic>
        <p:nvPicPr>
          <p:cNvPr id="7" name="Picture 2">
            <a:extLst>
              <a:ext uri="{FF2B5EF4-FFF2-40B4-BE49-F238E27FC236}">
                <a16:creationId xmlns:a16="http://schemas.microsoft.com/office/drawing/2014/main" id="{1B65CE29-12E6-4D11-933E-46EBC673D7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4815"/>
          <a:stretch/>
        </p:blipFill>
        <p:spPr bwMode="auto">
          <a:xfrm>
            <a:off x="965654" y="538652"/>
            <a:ext cx="3295697" cy="425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a:extLst>
              <a:ext uri="{FF2B5EF4-FFF2-40B4-BE49-F238E27FC236}">
                <a16:creationId xmlns:a16="http://schemas.microsoft.com/office/drawing/2014/main" id="{64A5556C-2F39-49BE-B971-3F0B71F31A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380" b="5503"/>
          <a:stretch/>
        </p:blipFill>
        <p:spPr bwMode="auto">
          <a:xfrm>
            <a:off x="4303081" y="521508"/>
            <a:ext cx="1946476" cy="4209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a:extLst>
              <a:ext uri="{FF2B5EF4-FFF2-40B4-BE49-F238E27FC236}">
                <a16:creationId xmlns:a16="http://schemas.microsoft.com/office/drawing/2014/main" id="{E361F316-E128-44A5-BD7A-F93EB4D596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06"/>
          <a:stretch/>
        </p:blipFill>
        <p:spPr bwMode="auto">
          <a:xfrm>
            <a:off x="6310697" y="538652"/>
            <a:ext cx="2490083" cy="4209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8866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heel(1)">
                                      <p:cBhvr>
                                        <p:cTn id="15" dur="20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randombar(horizont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circle(in)">
                                      <p:cBhvr>
                                        <p:cTn id="25" dur="20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animBg="1"/>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8"/>
          <p:cNvSpPr/>
          <p:nvPr/>
        </p:nvSpPr>
        <p:spPr bwMode="auto">
          <a:xfrm>
            <a:off x="0" y="0"/>
            <a:ext cx="925195" cy="890270"/>
          </a:xfrm>
          <a:custGeom>
            <a:avLst/>
            <a:gdLst>
              <a:gd name="T0" fmla="*/ 0 w 993531"/>
              <a:gd name="T1" fmla="*/ 0 h 1011115"/>
              <a:gd name="T2" fmla="*/ 993775 w 993531"/>
              <a:gd name="T3" fmla="*/ 0 h 1011115"/>
              <a:gd name="T4" fmla="*/ 496888 w 993531"/>
              <a:gd name="T5" fmla="*/ 1011237 h 1011115"/>
              <a:gd name="T6" fmla="*/ 0 60000 65536"/>
              <a:gd name="T7" fmla="*/ 0 60000 65536"/>
              <a:gd name="T8" fmla="*/ 0 60000 65536"/>
              <a:gd name="T9" fmla="*/ 0 w 993531"/>
              <a:gd name="T10" fmla="*/ 0 h 1011115"/>
              <a:gd name="T11" fmla="*/ 993531 w 993531"/>
              <a:gd name="T12" fmla="*/ 1011115 h 1011115"/>
            </a:gdLst>
            <a:ahLst/>
            <a:cxnLst>
              <a:cxn ang="T6">
                <a:pos x="T0" y="T1"/>
              </a:cxn>
              <a:cxn ang="T7">
                <a:pos x="T2" y="T3"/>
              </a:cxn>
              <a:cxn ang="T8">
                <a:pos x="T4" y="T5"/>
              </a:cxn>
            </a:cxnLst>
            <a:rect l="T9" t="T10" r="T11" b="T12"/>
            <a:pathLst>
              <a:path w="993531" h="1011115">
                <a:moveTo>
                  <a:pt x="0" y="0"/>
                </a:moveTo>
                <a:lnTo>
                  <a:pt x="993531" y="0"/>
                </a:lnTo>
                <a:lnTo>
                  <a:pt x="496766" y="1011115"/>
                </a:lnTo>
                <a:lnTo>
                  <a:pt x="0" y="0"/>
                </a:lnTo>
                <a:close/>
              </a:path>
            </a:pathLst>
          </a:custGeom>
          <a:solidFill>
            <a:schemeClr val="bg1">
              <a:lumMod val="85000"/>
            </a:schemeClr>
          </a:solidFill>
          <a:ln w="12700" algn="ctr">
            <a:noFill/>
            <a:miter lim="800000"/>
          </a:ln>
        </p:spPr>
        <p:txBody>
          <a:bodyPr tIns="0" bIns="360000" anchor="ctr"/>
          <a:lstStyle/>
          <a:p>
            <a:pPr algn="ctr" eaLnBrk="1" hangingPunct="1">
              <a:spcBef>
                <a:spcPts val="2400"/>
              </a:spcBef>
              <a:buClr>
                <a:schemeClr val="accent1"/>
              </a:buClr>
              <a:buSzPct val="60000"/>
            </a:pPr>
            <a:r>
              <a:rPr lang="en-US" altLang="zh-CN" sz="3200" b="1" dirty="0">
                <a:solidFill>
                  <a:schemeClr val="accent2">
                    <a:lumMod val="50000"/>
                  </a:schemeClr>
                </a:solidFill>
                <a:latin typeface="微软雅黑" panose="020B0503020204020204" pitchFamily="34" charset="-122"/>
                <a:ea typeface="微软雅黑" panose="020B0503020204020204" pitchFamily="34" charset="-122"/>
                <a:cs typeface="Arial Unicode MS" panose="020B0604020202020204" pitchFamily="34" charset="-122"/>
              </a:rPr>
              <a:t>03</a:t>
            </a:r>
            <a:endParaRPr lang="zh-CN" altLang="en-US" sz="3200" b="1" dirty="0">
              <a:solidFill>
                <a:schemeClr val="accent2">
                  <a:lumMod val="50000"/>
                </a:scheme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 name="文本框 1"/>
          <p:cNvSpPr txBox="1"/>
          <p:nvPr/>
        </p:nvSpPr>
        <p:spPr>
          <a:xfrm>
            <a:off x="1023620" y="93980"/>
            <a:ext cx="4424680" cy="398780"/>
          </a:xfrm>
          <a:prstGeom prst="rect">
            <a:avLst/>
          </a:prstGeom>
          <a:noFill/>
        </p:spPr>
        <p:txBody>
          <a:bodyPr wrap="square" rtlCol="0" anchor="t">
            <a:spAutoFit/>
          </a:bodyPr>
          <a:lstStyle/>
          <a:p>
            <a:r>
              <a:rPr lang="zh-CN" altLang="en-US" sz="2000" dirty="0">
                <a:solidFill>
                  <a:srgbClr val="1B4171"/>
                </a:solidFill>
                <a:sym typeface="+mn-ea"/>
              </a:rPr>
              <a:t>功能验收</a:t>
            </a:r>
            <a:r>
              <a:rPr lang="en-US" altLang="zh-CN" sz="2000" dirty="0">
                <a:solidFill>
                  <a:srgbClr val="1B4171"/>
                </a:solidFill>
                <a:sym typeface="+mn-ea"/>
              </a:rPr>
              <a:t>--</a:t>
            </a:r>
            <a:r>
              <a:rPr lang="zh-CN" altLang="en-US" sz="2000" dirty="0">
                <a:solidFill>
                  <a:srgbClr val="1B4171"/>
                </a:solidFill>
                <a:sym typeface="+mn-ea"/>
              </a:rPr>
              <a:t>硬件设计</a:t>
            </a:r>
          </a:p>
        </p:txBody>
      </p:sp>
      <p:cxnSp>
        <p:nvCxnSpPr>
          <p:cNvPr id="6" name="直接连接符 5"/>
          <p:cNvCxnSpPr/>
          <p:nvPr/>
        </p:nvCxnSpPr>
        <p:spPr>
          <a:xfrm>
            <a:off x="918210" y="2618105"/>
            <a:ext cx="6422390" cy="21590"/>
          </a:xfrm>
          <a:prstGeom prst="line">
            <a:avLst/>
          </a:prstGeom>
          <a:ln w="2222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2955769" y="1438267"/>
            <a:ext cx="560287" cy="560287"/>
          </a:xfrm>
          <a:prstGeom prst="ellipse">
            <a:avLst/>
          </a:prstGeom>
          <a:solidFill>
            <a:schemeClr val="bg1">
              <a:lumMod val="85000"/>
            </a:schemeClr>
          </a:solidFill>
          <a:ln w="222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2"/>
              </a:solidFill>
              <a:latin typeface="微软雅黑" panose="020B0503020204020204" pitchFamily="34" charset="-122"/>
              <a:ea typeface="微软雅黑" panose="020B0503020204020204" pitchFamily="34" charset="-122"/>
              <a:cs typeface="+mn-ea"/>
              <a:sym typeface="+mn-lt"/>
            </a:endParaRPr>
          </a:p>
        </p:txBody>
      </p:sp>
      <p:cxnSp>
        <p:nvCxnSpPr>
          <p:cNvPr id="28" name="直接箭头连接符 27"/>
          <p:cNvCxnSpPr/>
          <p:nvPr/>
        </p:nvCxnSpPr>
        <p:spPr>
          <a:xfrm flipH="1" flipV="1">
            <a:off x="3235171" y="1998522"/>
            <a:ext cx="1112" cy="617034"/>
          </a:xfrm>
          <a:prstGeom prst="straightConnector1">
            <a:avLst/>
          </a:prstGeom>
          <a:ln w="22225">
            <a:solidFill>
              <a:schemeClr val="tx1"/>
            </a:solidFill>
            <a:prstDash val="solid"/>
            <a:headEnd type="oval"/>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H="1" flipV="1">
            <a:off x="5151601" y="2001062"/>
            <a:ext cx="1112" cy="617034"/>
          </a:xfrm>
          <a:prstGeom prst="straightConnector1">
            <a:avLst/>
          </a:prstGeom>
          <a:ln w="22225">
            <a:solidFill>
              <a:schemeClr val="tx1"/>
            </a:solidFill>
            <a:prstDash val="solid"/>
            <a:headEnd type="oval"/>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H="1" flipV="1">
            <a:off x="2194406" y="2618282"/>
            <a:ext cx="1112" cy="617034"/>
          </a:xfrm>
          <a:prstGeom prst="straightConnector1">
            <a:avLst/>
          </a:prstGeom>
          <a:ln w="22225">
            <a:solidFill>
              <a:schemeClr val="tx1"/>
            </a:solidFill>
            <a:prstDash val="solid"/>
            <a:headEnd type="oval"/>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H="1" flipV="1">
            <a:off x="4237201" y="2615742"/>
            <a:ext cx="1112" cy="617034"/>
          </a:xfrm>
          <a:prstGeom prst="straightConnector1">
            <a:avLst/>
          </a:prstGeom>
          <a:ln w="22225">
            <a:solidFill>
              <a:schemeClr val="tx1"/>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4872199" y="1440807"/>
            <a:ext cx="560287" cy="560287"/>
          </a:xfrm>
          <a:prstGeom prst="ellipse">
            <a:avLst/>
          </a:prstGeom>
          <a:solidFill>
            <a:schemeClr val="bg1">
              <a:lumMod val="85000"/>
            </a:schemeClr>
          </a:solidFill>
          <a:ln w="222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14" name="椭圆 13"/>
          <p:cNvSpPr/>
          <p:nvPr/>
        </p:nvSpPr>
        <p:spPr>
          <a:xfrm>
            <a:off x="1915004" y="3235317"/>
            <a:ext cx="560287" cy="560287"/>
          </a:xfrm>
          <a:prstGeom prst="ellipse">
            <a:avLst/>
          </a:prstGeom>
          <a:solidFill>
            <a:schemeClr val="bg1">
              <a:lumMod val="85000"/>
            </a:schemeClr>
          </a:solidFill>
          <a:ln w="222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15" name="椭圆 14"/>
          <p:cNvSpPr/>
          <p:nvPr/>
        </p:nvSpPr>
        <p:spPr>
          <a:xfrm>
            <a:off x="3957799" y="3235317"/>
            <a:ext cx="560287" cy="560287"/>
          </a:xfrm>
          <a:prstGeom prst="ellipse">
            <a:avLst/>
          </a:prstGeom>
          <a:solidFill>
            <a:schemeClr val="bg1">
              <a:lumMod val="85000"/>
            </a:schemeClr>
          </a:solidFill>
          <a:ln w="222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22" name="Freeform 448"/>
          <p:cNvSpPr>
            <a:spLocks noEditPoints="1"/>
          </p:cNvSpPr>
          <p:nvPr/>
        </p:nvSpPr>
        <p:spPr bwMode="auto">
          <a:xfrm>
            <a:off x="2024511" y="3355050"/>
            <a:ext cx="341846" cy="319988"/>
          </a:xfrm>
          <a:custGeom>
            <a:avLst/>
            <a:gdLst>
              <a:gd name="T0" fmla="*/ 183 w 195"/>
              <a:gd name="T1" fmla="*/ 0 h 183"/>
              <a:gd name="T2" fmla="*/ 11 w 195"/>
              <a:gd name="T3" fmla="*/ 0 h 183"/>
              <a:gd name="T4" fmla="*/ 0 w 195"/>
              <a:gd name="T5" fmla="*/ 12 h 183"/>
              <a:gd name="T6" fmla="*/ 0 w 195"/>
              <a:gd name="T7" fmla="*/ 138 h 183"/>
              <a:gd name="T8" fmla="*/ 11 w 195"/>
              <a:gd name="T9" fmla="*/ 150 h 183"/>
              <a:gd name="T10" fmla="*/ 89 w 195"/>
              <a:gd name="T11" fmla="*/ 150 h 183"/>
              <a:gd name="T12" fmla="*/ 89 w 195"/>
              <a:gd name="T13" fmla="*/ 168 h 183"/>
              <a:gd name="T14" fmla="*/ 38 w 195"/>
              <a:gd name="T15" fmla="*/ 168 h 183"/>
              <a:gd name="T16" fmla="*/ 34 w 195"/>
              <a:gd name="T17" fmla="*/ 171 h 183"/>
              <a:gd name="T18" fmla="*/ 26 w 195"/>
              <a:gd name="T19" fmla="*/ 180 h 183"/>
              <a:gd name="T20" fmla="*/ 29 w 195"/>
              <a:gd name="T21" fmla="*/ 183 h 183"/>
              <a:gd name="T22" fmla="*/ 167 w 195"/>
              <a:gd name="T23" fmla="*/ 183 h 183"/>
              <a:gd name="T24" fmla="*/ 170 w 195"/>
              <a:gd name="T25" fmla="*/ 180 h 183"/>
              <a:gd name="T26" fmla="*/ 161 w 195"/>
              <a:gd name="T27" fmla="*/ 171 h 183"/>
              <a:gd name="T28" fmla="*/ 157 w 195"/>
              <a:gd name="T29" fmla="*/ 168 h 183"/>
              <a:gd name="T30" fmla="*/ 107 w 195"/>
              <a:gd name="T31" fmla="*/ 168 h 183"/>
              <a:gd name="T32" fmla="*/ 107 w 195"/>
              <a:gd name="T33" fmla="*/ 150 h 183"/>
              <a:gd name="T34" fmla="*/ 183 w 195"/>
              <a:gd name="T35" fmla="*/ 150 h 183"/>
              <a:gd name="T36" fmla="*/ 195 w 195"/>
              <a:gd name="T37" fmla="*/ 138 h 183"/>
              <a:gd name="T38" fmla="*/ 195 w 195"/>
              <a:gd name="T39" fmla="*/ 12 h 183"/>
              <a:gd name="T40" fmla="*/ 183 w 195"/>
              <a:gd name="T41" fmla="*/ 0 h 183"/>
              <a:gd name="T42" fmla="*/ 182 w 195"/>
              <a:gd name="T43" fmla="*/ 127 h 183"/>
              <a:gd name="T44" fmla="*/ 175 w 195"/>
              <a:gd name="T45" fmla="*/ 135 h 183"/>
              <a:gd name="T46" fmla="*/ 135 w 195"/>
              <a:gd name="T47" fmla="*/ 135 h 183"/>
              <a:gd name="T48" fmla="*/ 132 w 195"/>
              <a:gd name="T49" fmla="*/ 134 h 183"/>
              <a:gd name="T50" fmla="*/ 68 w 195"/>
              <a:gd name="T51" fmla="*/ 134 h 183"/>
              <a:gd name="T52" fmla="*/ 64 w 195"/>
              <a:gd name="T53" fmla="*/ 135 h 183"/>
              <a:gd name="T54" fmla="*/ 20 w 195"/>
              <a:gd name="T55" fmla="*/ 135 h 183"/>
              <a:gd name="T56" fmla="*/ 13 w 195"/>
              <a:gd name="T57" fmla="*/ 127 h 183"/>
              <a:gd name="T58" fmla="*/ 13 w 195"/>
              <a:gd name="T59" fmla="*/ 21 h 183"/>
              <a:gd name="T60" fmla="*/ 20 w 195"/>
              <a:gd name="T61" fmla="*/ 14 h 183"/>
              <a:gd name="T62" fmla="*/ 175 w 195"/>
              <a:gd name="T63" fmla="*/ 14 h 183"/>
              <a:gd name="T64" fmla="*/ 182 w 195"/>
              <a:gd name="T65" fmla="*/ 21 h 183"/>
              <a:gd name="T66" fmla="*/ 182 w 195"/>
              <a:gd name="T67" fmla="*/ 12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5" h="183">
                <a:moveTo>
                  <a:pt x="183" y="0"/>
                </a:moveTo>
                <a:cubicBezTo>
                  <a:pt x="11" y="0"/>
                  <a:pt x="11" y="0"/>
                  <a:pt x="11" y="0"/>
                </a:cubicBezTo>
                <a:cubicBezTo>
                  <a:pt x="5" y="0"/>
                  <a:pt x="0" y="5"/>
                  <a:pt x="0" y="12"/>
                </a:cubicBezTo>
                <a:cubicBezTo>
                  <a:pt x="0" y="138"/>
                  <a:pt x="0" y="138"/>
                  <a:pt x="0" y="138"/>
                </a:cubicBezTo>
                <a:cubicBezTo>
                  <a:pt x="0" y="144"/>
                  <a:pt x="5" y="150"/>
                  <a:pt x="11" y="150"/>
                </a:cubicBezTo>
                <a:cubicBezTo>
                  <a:pt x="89" y="150"/>
                  <a:pt x="89" y="150"/>
                  <a:pt x="89" y="150"/>
                </a:cubicBezTo>
                <a:cubicBezTo>
                  <a:pt x="89" y="168"/>
                  <a:pt x="89" y="168"/>
                  <a:pt x="89" y="168"/>
                </a:cubicBezTo>
                <a:cubicBezTo>
                  <a:pt x="38" y="168"/>
                  <a:pt x="38" y="168"/>
                  <a:pt x="38" y="168"/>
                </a:cubicBezTo>
                <a:cubicBezTo>
                  <a:pt x="37" y="168"/>
                  <a:pt x="34" y="169"/>
                  <a:pt x="34" y="171"/>
                </a:cubicBezTo>
                <a:cubicBezTo>
                  <a:pt x="26" y="180"/>
                  <a:pt x="26" y="180"/>
                  <a:pt x="26" y="180"/>
                </a:cubicBezTo>
                <a:cubicBezTo>
                  <a:pt x="26" y="181"/>
                  <a:pt x="28" y="183"/>
                  <a:pt x="29" y="183"/>
                </a:cubicBezTo>
                <a:cubicBezTo>
                  <a:pt x="167" y="183"/>
                  <a:pt x="167" y="183"/>
                  <a:pt x="167" y="183"/>
                </a:cubicBezTo>
                <a:cubicBezTo>
                  <a:pt x="169" y="183"/>
                  <a:pt x="170" y="181"/>
                  <a:pt x="170" y="180"/>
                </a:cubicBezTo>
                <a:cubicBezTo>
                  <a:pt x="161" y="171"/>
                  <a:pt x="161" y="171"/>
                  <a:pt x="161" y="171"/>
                </a:cubicBezTo>
                <a:cubicBezTo>
                  <a:pt x="161" y="169"/>
                  <a:pt x="158" y="168"/>
                  <a:pt x="157" y="168"/>
                </a:cubicBezTo>
                <a:cubicBezTo>
                  <a:pt x="107" y="168"/>
                  <a:pt x="107" y="168"/>
                  <a:pt x="107" y="168"/>
                </a:cubicBezTo>
                <a:cubicBezTo>
                  <a:pt x="107" y="150"/>
                  <a:pt x="107" y="150"/>
                  <a:pt x="107" y="150"/>
                </a:cubicBezTo>
                <a:cubicBezTo>
                  <a:pt x="183" y="150"/>
                  <a:pt x="183" y="150"/>
                  <a:pt x="183" y="150"/>
                </a:cubicBezTo>
                <a:cubicBezTo>
                  <a:pt x="190" y="150"/>
                  <a:pt x="195" y="144"/>
                  <a:pt x="195" y="138"/>
                </a:cubicBezTo>
                <a:cubicBezTo>
                  <a:pt x="195" y="12"/>
                  <a:pt x="195" y="12"/>
                  <a:pt x="195" y="12"/>
                </a:cubicBezTo>
                <a:cubicBezTo>
                  <a:pt x="195" y="5"/>
                  <a:pt x="190" y="0"/>
                  <a:pt x="183" y="0"/>
                </a:cubicBezTo>
                <a:close/>
                <a:moveTo>
                  <a:pt x="182" y="127"/>
                </a:moveTo>
                <a:cubicBezTo>
                  <a:pt x="182" y="131"/>
                  <a:pt x="179" y="135"/>
                  <a:pt x="175" y="135"/>
                </a:cubicBezTo>
                <a:cubicBezTo>
                  <a:pt x="135" y="135"/>
                  <a:pt x="135" y="135"/>
                  <a:pt x="135" y="135"/>
                </a:cubicBezTo>
                <a:cubicBezTo>
                  <a:pt x="134" y="134"/>
                  <a:pt x="133" y="134"/>
                  <a:pt x="132" y="134"/>
                </a:cubicBezTo>
                <a:cubicBezTo>
                  <a:pt x="68" y="134"/>
                  <a:pt x="68" y="134"/>
                  <a:pt x="68" y="134"/>
                </a:cubicBezTo>
                <a:cubicBezTo>
                  <a:pt x="67" y="134"/>
                  <a:pt x="65" y="134"/>
                  <a:pt x="64" y="135"/>
                </a:cubicBezTo>
                <a:cubicBezTo>
                  <a:pt x="20" y="135"/>
                  <a:pt x="20" y="135"/>
                  <a:pt x="20" y="135"/>
                </a:cubicBezTo>
                <a:cubicBezTo>
                  <a:pt x="16" y="135"/>
                  <a:pt x="13" y="131"/>
                  <a:pt x="13" y="127"/>
                </a:cubicBezTo>
                <a:cubicBezTo>
                  <a:pt x="13" y="21"/>
                  <a:pt x="13" y="21"/>
                  <a:pt x="13" y="21"/>
                </a:cubicBezTo>
                <a:cubicBezTo>
                  <a:pt x="13" y="17"/>
                  <a:pt x="16" y="14"/>
                  <a:pt x="20" y="14"/>
                </a:cubicBezTo>
                <a:cubicBezTo>
                  <a:pt x="175" y="14"/>
                  <a:pt x="175" y="14"/>
                  <a:pt x="175" y="14"/>
                </a:cubicBezTo>
                <a:cubicBezTo>
                  <a:pt x="179" y="14"/>
                  <a:pt x="182" y="17"/>
                  <a:pt x="182" y="21"/>
                </a:cubicBezTo>
                <a:cubicBezTo>
                  <a:pt x="182" y="127"/>
                  <a:pt x="182" y="127"/>
                  <a:pt x="182" y="127"/>
                </a:cubicBezTo>
                <a:close/>
              </a:path>
            </a:pathLst>
          </a:custGeom>
          <a:solidFill>
            <a:schemeClr val="accent1"/>
          </a:solidFill>
          <a:ln>
            <a:solidFill>
              <a:schemeClr val="accent1"/>
            </a:solidFill>
          </a:ln>
        </p:spPr>
        <p:txBody>
          <a:bodyPr vert="horz" wrap="square" lIns="68580" tIns="34290" rIns="68580" bIns="34290" numCol="1" anchor="t" anchorCtr="0" compatLnSpc="1"/>
          <a:lstStyle/>
          <a:p>
            <a:endParaRPr lang="zh-CN" altLang="en-US" sz="135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18" name="Freeform 58"/>
          <p:cNvSpPr>
            <a:spLocks noEditPoints="1"/>
          </p:cNvSpPr>
          <p:nvPr/>
        </p:nvSpPr>
        <p:spPr bwMode="auto">
          <a:xfrm>
            <a:off x="3068279" y="1554123"/>
            <a:ext cx="334559" cy="334559"/>
          </a:xfrm>
          <a:custGeom>
            <a:avLst/>
            <a:gdLst>
              <a:gd name="T0" fmla="*/ 0 w 124"/>
              <a:gd name="T1" fmla="*/ 62 h 124"/>
              <a:gd name="T2" fmla="*/ 124 w 124"/>
              <a:gd name="T3" fmla="*/ 62 h 124"/>
              <a:gd name="T4" fmla="*/ 116 w 124"/>
              <a:gd name="T5" fmla="*/ 60 h 124"/>
              <a:gd name="T6" fmla="*/ 88 w 124"/>
              <a:gd name="T7" fmla="*/ 35 h 124"/>
              <a:gd name="T8" fmla="*/ 116 w 124"/>
              <a:gd name="T9" fmla="*/ 60 h 124"/>
              <a:gd name="T10" fmla="*/ 44 w 124"/>
              <a:gd name="T11" fmla="*/ 94 h 124"/>
              <a:gd name="T12" fmla="*/ 60 w 124"/>
              <a:gd name="T13" fmla="*/ 116 h 124"/>
              <a:gd name="T14" fmla="*/ 82 w 124"/>
              <a:gd name="T15" fmla="*/ 32 h 124"/>
              <a:gd name="T16" fmla="*/ 64 w 124"/>
              <a:gd name="T17" fmla="*/ 8 h 124"/>
              <a:gd name="T18" fmla="*/ 71 w 124"/>
              <a:gd name="T19" fmla="*/ 8 h 124"/>
              <a:gd name="T20" fmla="*/ 86 w 124"/>
              <a:gd name="T21" fmla="*/ 31 h 124"/>
              <a:gd name="T22" fmla="*/ 60 w 124"/>
              <a:gd name="T23" fmla="*/ 8 h 124"/>
              <a:gd name="T24" fmla="*/ 42 w 124"/>
              <a:gd name="T25" fmla="*/ 32 h 124"/>
              <a:gd name="T26" fmla="*/ 60 w 124"/>
              <a:gd name="T27" fmla="*/ 8 h 124"/>
              <a:gd name="T28" fmla="*/ 25 w 124"/>
              <a:gd name="T29" fmla="*/ 23 h 124"/>
              <a:gd name="T30" fmla="*/ 38 w 124"/>
              <a:gd name="T31" fmla="*/ 31 h 124"/>
              <a:gd name="T32" fmla="*/ 60 w 124"/>
              <a:gd name="T33" fmla="*/ 40 h 124"/>
              <a:gd name="T34" fmla="*/ 36 w 124"/>
              <a:gd name="T35" fmla="*/ 60 h 124"/>
              <a:gd name="T36" fmla="*/ 60 w 124"/>
              <a:gd name="T37" fmla="*/ 64 h 124"/>
              <a:gd name="T38" fmla="*/ 42 w 124"/>
              <a:gd name="T39" fmla="*/ 91 h 124"/>
              <a:gd name="T40" fmla="*/ 60 w 124"/>
              <a:gd name="T41" fmla="*/ 64 h 124"/>
              <a:gd name="T42" fmla="*/ 27 w 124"/>
              <a:gd name="T43" fmla="*/ 103 h 124"/>
              <a:gd name="T44" fmla="*/ 53 w 124"/>
              <a:gd name="T45" fmla="*/ 115 h 124"/>
              <a:gd name="T46" fmla="*/ 64 w 124"/>
              <a:gd name="T47" fmla="*/ 92 h 124"/>
              <a:gd name="T48" fmla="*/ 64 w 124"/>
              <a:gd name="T49" fmla="*/ 116 h 124"/>
              <a:gd name="T50" fmla="*/ 97 w 124"/>
              <a:gd name="T51" fmla="*/ 103 h 124"/>
              <a:gd name="T52" fmla="*/ 85 w 124"/>
              <a:gd name="T53" fmla="*/ 96 h 124"/>
              <a:gd name="T54" fmla="*/ 64 w 124"/>
              <a:gd name="T55" fmla="*/ 88 h 124"/>
              <a:gd name="T56" fmla="*/ 88 w 124"/>
              <a:gd name="T57" fmla="*/ 64 h 124"/>
              <a:gd name="T58" fmla="*/ 64 w 124"/>
              <a:gd name="T59" fmla="*/ 60 h 124"/>
              <a:gd name="T60" fmla="*/ 84 w 124"/>
              <a:gd name="T61" fmla="*/ 36 h 124"/>
              <a:gd name="T62" fmla="*/ 64 w 124"/>
              <a:gd name="T63" fmla="*/ 60 h 124"/>
              <a:gd name="T64" fmla="*/ 37 w 124"/>
              <a:gd name="T65" fmla="*/ 35 h 124"/>
              <a:gd name="T66" fmla="*/ 8 w 124"/>
              <a:gd name="T67" fmla="*/ 60 h 124"/>
              <a:gd name="T68" fmla="*/ 8 w 124"/>
              <a:gd name="T69" fmla="*/ 64 h 124"/>
              <a:gd name="T70" fmla="*/ 38 w 124"/>
              <a:gd name="T71" fmla="*/ 92 h 124"/>
              <a:gd name="T72" fmla="*/ 8 w 124"/>
              <a:gd name="T73" fmla="*/ 64 h 124"/>
              <a:gd name="T74" fmla="*/ 86 w 124"/>
              <a:gd name="T75" fmla="*/ 92 h 124"/>
              <a:gd name="T76" fmla="*/ 116 w 124"/>
              <a:gd name="T77" fmla="*/ 6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4" h="124">
                <a:moveTo>
                  <a:pt x="62" y="0"/>
                </a:moveTo>
                <a:cubicBezTo>
                  <a:pt x="28" y="0"/>
                  <a:pt x="0" y="27"/>
                  <a:pt x="0" y="62"/>
                </a:cubicBezTo>
                <a:cubicBezTo>
                  <a:pt x="0" y="96"/>
                  <a:pt x="28" y="124"/>
                  <a:pt x="62" y="124"/>
                </a:cubicBezTo>
                <a:cubicBezTo>
                  <a:pt x="96" y="124"/>
                  <a:pt x="124" y="96"/>
                  <a:pt x="124" y="62"/>
                </a:cubicBezTo>
                <a:cubicBezTo>
                  <a:pt x="124" y="27"/>
                  <a:pt x="96" y="0"/>
                  <a:pt x="62" y="0"/>
                </a:cubicBezTo>
                <a:moveTo>
                  <a:pt x="116" y="60"/>
                </a:moveTo>
                <a:cubicBezTo>
                  <a:pt x="92" y="60"/>
                  <a:pt x="92" y="60"/>
                  <a:pt x="92" y="60"/>
                </a:cubicBezTo>
                <a:cubicBezTo>
                  <a:pt x="92" y="51"/>
                  <a:pt x="90" y="42"/>
                  <a:pt x="88" y="35"/>
                </a:cubicBezTo>
                <a:cubicBezTo>
                  <a:pt x="93" y="32"/>
                  <a:pt x="98" y="29"/>
                  <a:pt x="103" y="26"/>
                </a:cubicBezTo>
                <a:cubicBezTo>
                  <a:pt x="111" y="35"/>
                  <a:pt x="116" y="47"/>
                  <a:pt x="116" y="60"/>
                </a:cubicBezTo>
                <a:moveTo>
                  <a:pt x="60" y="116"/>
                </a:moveTo>
                <a:cubicBezTo>
                  <a:pt x="53" y="110"/>
                  <a:pt x="48" y="103"/>
                  <a:pt x="44" y="94"/>
                </a:cubicBezTo>
                <a:cubicBezTo>
                  <a:pt x="49" y="93"/>
                  <a:pt x="55" y="92"/>
                  <a:pt x="60" y="92"/>
                </a:cubicBezTo>
                <a:cubicBezTo>
                  <a:pt x="60" y="116"/>
                  <a:pt x="60" y="116"/>
                  <a:pt x="60" y="116"/>
                </a:cubicBezTo>
                <a:close/>
                <a:moveTo>
                  <a:pt x="64" y="8"/>
                </a:moveTo>
                <a:cubicBezTo>
                  <a:pt x="72" y="14"/>
                  <a:pt x="78" y="22"/>
                  <a:pt x="82" y="32"/>
                </a:cubicBezTo>
                <a:cubicBezTo>
                  <a:pt x="77" y="34"/>
                  <a:pt x="71" y="35"/>
                  <a:pt x="64" y="36"/>
                </a:cubicBezTo>
                <a:cubicBezTo>
                  <a:pt x="64" y="8"/>
                  <a:pt x="64" y="8"/>
                  <a:pt x="64" y="8"/>
                </a:cubicBezTo>
                <a:cubicBezTo>
                  <a:pt x="64" y="8"/>
                  <a:pt x="64" y="8"/>
                  <a:pt x="64" y="8"/>
                </a:cubicBezTo>
                <a:moveTo>
                  <a:pt x="71" y="8"/>
                </a:moveTo>
                <a:cubicBezTo>
                  <a:pt x="82" y="10"/>
                  <a:pt x="92" y="15"/>
                  <a:pt x="100" y="23"/>
                </a:cubicBezTo>
                <a:cubicBezTo>
                  <a:pt x="96" y="26"/>
                  <a:pt x="91" y="29"/>
                  <a:pt x="86" y="31"/>
                </a:cubicBezTo>
                <a:cubicBezTo>
                  <a:pt x="82" y="22"/>
                  <a:pt x="77" y="15"/>
                  <a:pt x="71" y="8"/>
                </a:cubicBezTo>
                <a:moveTo>
                  <a:pt x="60" y="8"/>
                </a:moveTo>
                <a:cubicBezTo>
                  <a:pt x="60" y="36"/>
                  <a:pt x="60" y="36"/>
                  <a:pt x="60" y="36"/>
                </a:cubicBezTo>
                <a:cubicBezTo>
                  <a:pt x="54" y="35"/>
                  <a:pt x="48" y="34"/>
                  <a:pt x="42" y="32"/>
                </a:cubicBezTo>
                <a:cubicBezTo>
                  <a:pt x="46" y="22"/>
                  <a:pt x="52" y="14"/>
                  <a:pt x="60" y="8"/>
                </a:cubicBezTo>
                <a:cubicBezTo>
                  <a:pt x="60" y="8"/>
                  <a:pt x="60" y="8"/>
                  <a:pt x="60" y="8"/>
                </a:cubicBezTo>
                <a:moveTo>
                  <a:pt x="38" y="31"/>
                </a:moveTo>
                <a:cubicBezTo>
                  <a:pt x="33" y="29"/>
                  <a:pt x="29" y="26"/>
                  <a:pt x="25" y="23"/>
                </a:cubicBezTo>
                <a:cubicBezTo>
                  <a:pt x="32" y="15"/>
                  <a:pt x="42" y="10"/>
                  <a:pt x="53" y="8"/>
                </a:cubicBezTo>
                <a:cubicBezTo>
                  <a:pt x="47" y="15"/>
                  <a:pt x="42" y="22"/>
                  <a:pt x="38" y="31"/>
                </a:cubicBezTo>
                <a:moveTo>
                  <a:pt x="41" y="36"/>
                </a:moveTo>
                <a:cubicBezTo>
                  <a:pt x="47" y="38"/>
                  <a:pt x="53" y="39"/>
                  <a:pt x="60" y="40"/>
                </a:cubicBezTo>
                <a:cubicBezTo>
                  <a:pt x="60" y="60"/>
                  <a:pt x="60" y="60"/>
                  <a:pt x="60" y="60"/>
                </a:cubicBezTo>
                <a:cubicBezTo>
                  <a:pt x="36" y="60"/>
                  <a:pt x="36" y="60"/>
                  <a:pt x="36" y="60"/>
                </a:cubicBezTo>
                <a:cubicBezTo>
                  <a:pt x="37" y="51"/>
                  <a:pt x="38" y="43"/>
                  <a:pt x="41" y="36"/>
                </a:cubicBezTo>
                <a:moveTo>
                  <a:pt x="60" y="64"/>
                </a:moveTo>
                <a:cubicBezTo>
                  <a:pt x="60" y="88"/>
                  <a:pt x="60" y="88"/>
                  <a:pt x="60" y="88"/>
                </a:cubicBezTo>
                <a:cubicBezTo>
                  <a:pt x="54" y="88"/>
                  <a:pt x="48" y="89"/>
                  <a:pt x="42" y="91"/>
                </a:cubicBezTo>
                <a:cubicBezTo>
                  <a:pt x="39" y="83"/>
                  <a:pt x="37" y="73"/>
                  <a:pt x="36" y="64"/>
                </a:cubicBezTo>
                <a:lnTo>
                  <a:pt x="60" y="64"/>
                </a:lnTo>
                <a:close/>
                <a:moveTo>
                  <a:pt x="53" y="115"/>
                </a:moveTo>
                <a:cubicBezTo>
                  <a:pt x="43" y="113"/>
                  <a:pt x="34" y="109"/>
                  <a:pt x="27" y="103"/>
                </a:cubicBezTo>
                <a:cubicBezTo>
                  <a:pt x="31" y="100"/>
                  <a:pt x="35" y="98"/>
                  <a:pt x="40" y="96"/>
                </a:cubicBezTo>
                <a:cubicBezTo>
                  <a:pt x="43" y="103"/>
                  <a:pt x="48" y="109"/>
                  <a:pt x="53" y="115"/>
                </a:cubicBezTo>
                <a:moveTo>
                  <a:pt x="64" y="116"/>
                </a:moveTo>
                <a:cubicBezTo>
                  <a:pt x="64" y="92"/>
                  <a:pt x="64" y="92"/>
                  <a:pt x="64" y="92"/>
                </a:cubicBezTo>
                <a:cubicBezTo>
                  <a:pt x="70" y="92"/>
                  <a:pt x="76" y="93"/>
                  <a:pt x="81" y="94"/>
                </a:cubicBezTo>
                <a:cubicBezTo>
                  <a:pt x="77" y="103"/>
                  <a:pt x="71" y="110"/>
                  <a:pt x="64" y="116"/>
                </a:cubicBezTo>
                <a:close/>
                <a:moveTo>
                  <a:pt x="85" y="96"/>
                </a:moveTo>
                <a:cubicBezTo>
                  <a:pt x="89" y="98"/>
                  <a:pt x="93" y="100"/>
                  <a:pt x="97" y="103"/>
                </a:cubicBezTo>
                <a:cubicBezTo>
                  <a:pt x="90" y="109"/>
                  <a:pt x="81" y="113"/>
                  <a:pt x="71" y="115"/>
                </a:cubicBezTo>
                <a:cubicBezTo>
                  <a:pt x="76" y="109"/>
                  <a:pt x="81" y="103"/>
                  <a:pt x="85" y="96"/>
                </a:cubicBezTo>
                <a:moveTo>
                  <a:pt x="82" y="91"/>
                </a:moveTo>
                <a:cubicBezTo>
                  <a:pt x="77" y="89"/>
                  <a:pt x="71" y="88"/>
                  <a:pt x="64" y="88"/>
                </a:cubicBezTo>
                <a:cubicBezTo>
                  <a:pt x="64" y="64"/>
                  <a:pt x="64" y="64"/>
                  <a:pt x="64" y="64"/>
                </a:cubicBezTo>
                <a:cubicBezTo>
                  <a:pt x="88" y="64"/>
                  <a:pt x="88" y="64"/>
                  <a:pt x="88" y="64"/>
                </a:cubicBezTo>
                <a:cubicBezTo>
                  <a:pt x="88" y="73"/>
                  <a:pt x="86" y="83"/>
                  <a:pt x="82" y="91"/>
                </a:cubicBezTo>
                <a:moveTo>
                  <a:pt x="64" y="60"/>
                </a:moveTo>
                <a:cubicBezTo>
                  <a:pt x="64" y="40"/>
                  <a:pt x="64" y="40"/>
                  <a:pt x="64" y="40"/>
                </a:cubicBezTo>
                <a:cubicBezTo>
                  <a:pt x="71" y="39"/>
                  <a:pt x="78" y="38"/>
                  <a:pt x="84" y="36"/>
                </a:cubicBezTo>
                <a:cubicBezTo>
                  <a:pt x="86" y="43"/>
                  <a:pt x="88" y="51"/>
                  <a:pt x="88" y="60"/>
                </a:cubicBezTo>
                <a:lnTo>
                  <a:pt x="64" y="60"/>
                </a:lnTo>
                <a:close/>
                <a:moveTo>
                  <a:pt x="22" y="26"/>
                </a:moveTo>
                <a:cubicBezTo>
                  <a:pt x="27" y="29"/>
                  <a:pt x="32" y="32"/>
                  <a:pt x="37" y="35"/>
                </a:cubicBezTo>
                <a:cubicBezTo>
                  <a:pt x="34" y="42"/>
                  <a:pt x="33" y="51"/>
                  <a:pt x="32" y="60"/>
                </a:cubicBezTo>
                <a:cubicBezTo>
                  <a:pt x="8" y="60"/>
                  <a:pt x="8" y="60"/>
                  <a:pt x="8" y="60"/>
                </a:cubicBezTo>
                <a:cubicBezTo>
                  <a:pt x="9" y="47"/>
                  <a:pt x="14" y="35"/>
                  <a:pt x="22" y="26"/>
                </a:cubicBezTo>
                <a:moveTo>
                  <a:pt x="8" y="64"/>
                </a:moveTo>
                <a:cubicBezTo>
                  <a:pt x="32" y="64"/>
                  <a:pt x="32" y="64"/>
                  <a:pt x="32" y="64"/>
                </a:cubicBezTo>
                <a:cubicBezTo>
                  <a:pt x="33" y="74"/>
                  <a:pt x="35" y="83"/>
                  <a:pt x="38" y="92"/>
                </a:cubicBezTo>
                <a:cubicBezTo>
                  <a:pt x="33" y="94"/>
                  <a:pt x="29" y="97"/>
                  <a:pt x="24" y="100"/>
                </a:cubicBezTo>
                <a:cubicBezTo>
                  <a:pt x="15" y="91"/>
                  <a:pt x="9" y="78"/>
                  <a:pt x="8" y="64"/>
                </a:cubicBezTo>
                <a:moveTo>
                  <a:pt x="100" y="100"/>
                </a:moveTo>
                <a:cubicBezTo>
                  <a:pt x="96" y="97"/>
                  <a:pt x="91" y="94"/>
                  <a:pt x="86" y="92"/>
                </a:cubicBezTo>
                <a:cubicBezTo>
                  <a:pt x="90" y="83"/>
                  <a:pt x="92" y="74"/>
                  <a:pt x="92" y="64"/>
                </a:cubicBezTo>
                <a:cubicBezTo>
                  <a:pt x="116" y="64"/>
                  <a:pt x="116" y="64"/>
                  <a:pt x="116" y="64"/>
                </a:cubicBezTo>
                <a:cubicBezTo>
                  <a:pt x="116" y="78"/>
                  <a:pt x="110" y="91"/>
                  <a:pt x="100" y="100"/>
                </a:cubicBezTo>
              </a:path>
            </a:pathLst>
          </a:custGeom>
          <a:solidFill>
            <a:schemeClr val="accent1"/>
          </a:solidFill>
          <a:ln>
            <a:solidFill>
              <a:schemeClr val="accent1"/>
            </a:solidFill>
          </a:ln>
        </p:spPr>
        <p:txBody>
          <a:bodyPr vert="horz" wrap="square" lIns="68580" tIns="34290" rIns="68580" bIns="34290" numCol="1" anchor="t" anchorCtr="0" compatLnSpc="1"/>
          <a:lstStyle/>
          <a:p>
            <a:endParaRPr lang="zh-CN" altLang="en-US" sz="1350">
              <a:solidFill>
                <a:schemeClr val="tx2"/>
              </a:solidFill>
              <a:latin typeface="微软雅黑" panose="020B0503020204020204" pitchFamily="34" charset="-122"/>
              <a:ea typeface="微软雅黑" panose="020B0503020204020204" pitchFamily="34" charset="-122"/>
              <a:cs typeface="+mn-ea"/>
              <a:sym typeface="+mn-lt"/>
            </a:endParaRPr>
          </a:p>
        </p:txBody>
      </p:sp>
      <p:grpSp>
        <p:nvGrpSpPr>
          <p:cNvPr id="19" name="组合 18"/>
          <p:cNvGrpSpPr/>
          <p:nvPr/>
        </p:nvGrpSpPr>
        <p:grpSpPr>
          <a:xfrm>
            <a:off x="4067078" y="3374066"/>
            <a:ext cx="341749" cy="341749"/>
            <a:chOff x="1539875" y="3062288"/>
            <a:chExt cx="811213" cy="811213"/>
          </a:xfrm>
          <a:solidFill>
            <a:schemeClr val="accent1"/>
          </a:solidFill>
        </p:grpSpPr>
        <p:sp>
          <p:nvSpPr>
            <p:cNvPr id="20" name="Freeform 47"/>
            <p:cNvSpPr>
              <a:spLocks noEditPoints="1"/>
            </p:cNvSpPr>
            <p:nvPr/>
          </p:nvSpPr>
          <p:spPr bwMode="auto">
            <a:xfrm>
              <a:off x="1795463" y="3062288"/>
              <a:ext cx="300038" cy="811213"/>
            </a:xfrm>
            <a:custGeom>
              <a:avLst/>
              <a:gdLst>
                <a:gd name="T0" fmla="*/ 40 w 80"/>
                <a:gd name="T1" fmla="*/ 199 h 216"/>
                <a:gd name="T2" fmla="*/ 10 w 80"/>
                <a:gd name="T3" fmla="*/ 180 h 216"/>
                <a:gd name="T4" fmla="*/ 70 w 80"/>
                <a:gd name="T5" fmla="*/ 180 h 216"/>
                <a:gd name="T6" fmla="*/ 77 w 80"/>
                <a:gd name="T7" fmla="*/ 145 h 216"/>
                <a:gd name="T8" fmla="*/ 65 w 80"/>
                <a:gd name="T9" fmla="*/ 168 h 216"/>
                <a:gd name="T10" fmla="*/ 77 w 80"/>
                <a:gd name="T11" fmla="*/ 145 h 216"/>
                <a:gd name="T12" fmla="*/ 8 w 80"/>
                <a:gd name="T13" fmla="*/ 172 h 216"/>
                <a:gd name="T14" fmla="*/ 10 w 80"/>
                <a:gd name="T15" fmla="*/ 146 h 216"/>
                <a:gd name="T16" fmla="*/ 79 w 80"/>
                <a:gd name="T17" fmla="*/ 124 h 216"/>
                <a:gd name="T18" fmla="*/ 71 w 80"/>
                <a:gd name="T19" fmla="*/ 139 h 216"/>
                <a:gd name="T20" fmla="*/ 79 w 80"/>
                <a:gd name="T21" fmla="*/ 124 h 216"/>
                <a:gd name="T22" fmla="*/ 2 w 80"/>
                <a:gd name="T23" fmla="*/ 138 h 216"/>
                <a:gd name="T24" fmla="*/ 8 w 80"/>
                <a:gd name="T25" fmla="*/ 132 h 216"/>
                <a:gd name="T26" fmla="*/ 7 w 80"/>
                <a:gd name="T27" fmla="*/ 94 h 216"/>
                <a:gd name="T28" fmla="*/ 0 w 80"/>
                <a:gd name="T29" fmla="*/ 108 h 216"/>
                <a:gd name="T30" fmla="*/ 7 w 80"/>
                <a:gd name="T31" fmla="*/ 122 h 216"/>
                <a:gd name="T32" fmla="*/ 7 w 80"/>
                <a:gd name="T33" fmla="*/ 94 h 216"/>
                <a:gd name="T34" fmla="*/ 73 w 80"/>
                <a:gd name="T35" fmla="*/ 108 h 216"/>
                <a:gd name="T36" fmla="*/ 80 w 80"/>
                <a:gd name="T37" fmla="*/ 114 h 216"/>
                <a:gd name="T38" fmla="*/ 80 w 80"/>
                <a:gd name="T39" fmla="*/ 102 h 216"/>
                <a:gd name="T40" fmla="*/ 71 w 80"/>
                <a:gd name="T41" fmla="*/ 77 h 216"/>
                <a:gd name="T42" fmla="*/ 79 w 80"/>
                <a:gd name="T43" fmla="*/ 92 h 216"/>
                <a:gd name="T44" fmla="*/ 71 w 80"/>
                <a:gd name="T45" fmla="*/ 77 h 216"/>
                <a:gd name="T46" fmla="*/ 2 w 80"/>
                <a:gd name="T47" fmla="*/ 78 h 216"/>
                <a:gd name="T48" fmla="*/ 8 w 80"/>
                <a:gd name="T49" fmla="*/ 84 h 216"/>
                <a:gd name="T50" fmla="*/ 72 w 80"/>
                <a:gd name="T51" fmla="*/ 44 h 216"/>
                <a:gd name="T52" fmla="*/ 70 w 80"/>
                <a:gd name="T53" fmla="*/ 70 h 216"/>
                <a:gd name="T54" fmla="*/ 72 w 80"/>
                <a:gd name="T55" fmla="*/ 44 h 216"/>
                <a:gd name="T56" fmla="*/ 2 w 80"/>
                <a:gd name="T57" fmla="*/ 71 h 216"/>
                <a:gd name="T58" fmla="*/ 15 w 80"/>
                <a:gd name="T59" fmla="*/ 48 h 216"/>
                <a:gd name="T60" fmla="*/ 40 w 80"/>
                <a:gd name="T61" fmla="*/ 0 h 216"/>
                <a:gd name="T62" fmla="*/ 18 w 80"/>
                <a:gd name="T63" fmla="*/ 40 h 216"/>
                <a:gd name="T64" fmla="*/ 62 w 80"/>
                <a:gd name="T65" fmla="*/ 40 h 216"/>
                <a:gd name="T66" fmla="*/ 40 w 80"/>
                <a:gd name="T6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 h="216">
                  <a:moveTo>
                    <a:pt x="62" y="176"/>
                  </a:moveTo>
                  <a:cubicBezTo>
                    <a:pt x="56" y="190"/>
                    <a:pt x="48" y="199"/>
                    <a:pt x="40" y="199"/>
                  </a:cubicBezTo>
                  <a:cubicBezTo>
                    <a:pt x="31" y="199"/>
                    <a:pt x="24" y="190"/>
                    <a:pt x="18" y="176"/>
                  </a:cubicBezTo>
                  <a:cubicBezTo>
                    <a:pt x="15" y="177"/>
                    <a:pt x="13" y="179"/>
                    <a:pt x="10" y="180"/>
                  </a:cubicBezTo>
                  <a:cubicBezTo>
                    <a:pt x="17" y="202"/>
                    <a:pt x="28" y="216"/>
                    <a:pt x="40" y="216"/>
                  </a:cubicBezTo>
                  <a:cubicBezTo>
                    <a:pt x="52" y="216"/>
                    <a:pt x="62" y="202"/>
                    <a:pt x="70" y="180"/>
                  </a:cubicBezTo>
                  <a:cubicBezTo>
                    <a:pt x="67" y="179"/>
                    <a:pt x="65" y="177"/>
                    <a:pt x="62" y="176"/>
                  </a:cubicBezTo>
                  <a:moveTo>
                    <a:pt x="77" y="145"/>
                  </a:moveTo>
                  <a:cubicBezTo>
                    <a:pt x="75" y="146"/>
                    <a:pt x="73" y="146"/>
                    <a:pt x="70" y="146"/>
                  </a:cubicBezTo>
                  <a:cubicBezTo>
                    <a:pt x="69" y="154"/>
                    <a:pt x="67" y="162"/>
                    <a:pt x="65" y="168"/>
                  </a:cubicBezTo>
                  <a:cubicBezTo>
                    <a:pt x="67" y="170"/>
                    <a:pt x="70" y="171"/>
                    <a:pt x="72" y="172"/>
                  </a:cubicBezTo>
                  <a:cubicBezTo>
                    <a:pt x="74" y="164"/>
                    <a:pt x="76" y="155"/>
                    <a:pt x="77" y="145"/>
                  </a:cubicBezTo>
                  <a:moveTo>
                    <a:pt x="2" y="145"/>
                  </a:moveTo>
                  <a:cubicBezTo>
                    <a:pt x="4" y="155"/>
                    <a:pt x="5" y="164"/>
                    <a:pt x="8" y="172"/>
                  </a:cubicBezTo>
                  <a:cubicBezTo>
                    <a:pt x="10" y="171"/>
                    <a:pt x="12" y="170"/>
                    <a:pt x="15" y="168"/>
                  </a:cubicBezTo>
                  <a:cubicBezTo>
                    <a:pt x="13" y="162"/>
                    <a:pt x="11" y="154"/>
                    <a:pt x="10" y="146"/>
                  </a:cubicBezTo>
                  <a:cubicBezTo>
                    <a:pt x="7" y="146"/>
                    <a:pt x="5" y="146"/>
                    <a:pt x="2" y="145"/>
                  </a:cubicBezTo>
                  <a:moveTo>
                    <a:pt x="79" y="124"/>
                  </a:moveTo>
                  <a:cubicBezTo>
                    <a:pt x="77" y="127"/>
                    <a:pt x="75" y="130"/>
                    <a:pt x="72" y="132"/>
                  </a:cubicBezTo>
                  <a:cubicBezTo>
                    <a:pt x="72" y="135"/>
                    <a:pt x="72" y="137"/>
                    <a:pt x="71" y="139"/>
                  </a:cubicBezTo>
                  <a:cubicBezTo>
                    <a:pt x="74" y="139"/>
                    <a:pt x="76" y="139"/>
                    <a:pt x="78" y="138"/>
                  </a:cubicBezTo>
                  <a:cubicBezTo>
                    <a:pt x="79" y="134"/>
                    <a:pt x="79" y="129"/>
                    <a:pt x="79" y="124"/>
                  </a:cubicBezTo>
                  <a:moveTo>
                    <a:pt x="0" y="124"/>
                  </a:moveTo>
                  <a:cubicBezTo>
                    <a:pt x="1" y="129"/>
                    <a:pt x="1" y="134"/>
                    <a:pt x="2" y="138"/>
                  </a:cubicBezTo>
                  <a:cubicBezTo>
                    <a:pt x="4" y="139"/>
                    <a:pt x="6" y="139"/>
                    <a:pt x="9" y="139"/>
                  </a:cubicBezTo>
                  <a:cubicBezTo>
                    <a:pt x="8" y="137"/>
                    <a:pt x="8" y="135"/>
                    <a:pt x="8" y="132"/>
                  </a:cubicBezTo>
                  <a:cubicBezTo>
                    <a:pt x="5" y="130"/>
                    <a:pt x="3" y="127"/>
                    <a:pt x="0" y="124"/>
                  </a:cubicBezTo>
                  <a:moveTo>
                    <a:pt x="7" y="94"/>
                  </a:moveTo>
                  <a:cubicBezTo>
                    <a:pt x="5" y="97"/>
                    <a:pt x="2" y="100"/>
                    <a:pt x="0" y="102"/>
                  </a:cubicBezTo>
                  <a:cubicBezTo>
                    <a:pt x="0" y="104"/>
                    <a:pt x="0" y="106"/>
                    <a:pt x="0" y="108"/>
                  </a:cubicBezTo>
                  <a:cubicBezTo>
                    <a:pt x="0" y="110"/>
                    <a:pt x="0" y="112"/>
                    <a:pt x="0" y="114"/>
                  </a:cubicBezTo>
                  <a:cubicBezTo>
                    <a:pt x="2" y="116"/>
                    <a:pt x="5" y="119"/>
                    <a:pt x="7" y="122"/>
                  </a:cubicBezTo>
                  <a:cubicBezTo>
                    <a:pt x="7" y="117"/>
                    <a:pt x="7" y="113"/>
                    <a:pt x="7" y="108"/>
                  </a:cubicBezTo>
                  <a:cubicBezTo>
                    <a:pt x="7" y="103"/>
                    <a:pt x="7" y="99"/>
                    <a:pt x="7" y="94"/>
                  </a:cubicBezTo>
                  <a:moveTo>
                    <a:pt x="73" y="94"/>
                  </a:moveTo>
                  <a:cubicBezTo>
                    <a:pt x="73" y="99"/>
                    <a:pt x="73" y="103"/>
                    <a:pt x="73" y="108"/>
                  </a:cubicBezTo>
                  <a:cubicBezTo>
                    <a:pt x="73" y="113"/>
                    <a:pt x="73" y="117"/>
                    <a:pt x="73" y="122"/>
                  </a:cubicBezTo>
                  <a:cubicBezTo>
                    <a:pt x="75" y="119"/>
                    <a:pt x="78" y="116"/>
                    <a:pt x="80" y="114"/>
                  </a:cubicBezTo>
                  <a:cubicBezTo>
                    <a:pt x="80" y="112"/>
                    <a:pt x="80" y="110"/>
                    <a:pt x="80" y="108"/>
                  </a:cubicBezTo>
                  <a:cubicBezTo>
                    <a:pt x="80" y="106"/>
                    <a:pt x="80" y="104"/>
                    <a:pt x="80" y="102"/>
                  </a:cubicBezTo>
                  <a:cubicBezTo>
                    <a:pt x="78" y="100"/>
                    <a:pt x="75" y="97"/>
                    <a:pt x="73" y="94"/>
                  </a:cubicBezTo>
                  <a:moveTo>
                    <a:pt x="71" y="77"/>
                  </a:moveTo>
                  <a:cubicBezTo>
                    <a:pt x="72" y="79"/>
                    <a:pt x="72" y="81"/>
                    <a:pt x="72" y="84"/>
                  </a:cubicBezTo>
                  <a:cubicBezTo>
                    <a:pt x="75" y="86"/>
                    <a:pt x="77" y="89"/>
                    <a:pt x="79" y="92"/>
                  </a:cubicBezTo>
                  <a:cubicBezTo>
                    <a:pt x="79" y="87"/>
                    <a:pt x="79" y="82"/>
                    <a:pt x="78" y="78"/>
                  </a:cubicBezTo>
                  <a:cubicBezTo>
                    <a:pt x="76" y="77"/>
                    <a:pt x="74" y="77"/>
                    <a:pt x="71" y="77"/>
                  </a:cubicBezTo>
                  <a:moveTo>
                    <a:pt x="9" y="77"/>
                  </a:moveTo>
                  <a:cubicBezTo>
                    <a:pt x="6" y="77"/>
                    <a:pt x="4" y="77"/>
                    <a:pt x="2" y="78"/>
                  </a:cubicBezTo>
                  <a:cubicBezTo>
                    <a:pt x="1" y="82"/>
                    <a:pt x="1" y="87"/>
                    <a:pt x="0" y="92"/>
                  </a:cubicBezTo>
                  <a:cubicBezTo>
                    <a:pt x="3" y="89"/>
                    <a:pt x="5" y="86"/>
                    <a:pt x="8" y="84"/>
                  </a:cubicBezTo>
                  <a:cubicBezTo>
                    <a:pt x="8" y="81"/>
                    <a:pt x="8" y="79"/>
                    <a:pt x="9" y="77"/>
                  </a:cubicBezTo>
                  <a:moveTo>
                    <a:pt x="72" y="44"/>
                  </a:moveTo>
                  <a:cubicBezTo>
                    <a:pt x="70" y="45"/>
                    <a:pt x="67" y="46"/>
                    <a:pt x="65" y="48"/>
                  </a:cubicBezTo>
                  <a:cubicBezTo>
                    <a:pt x="67" y="54"/>
                    <a:pt x="69" y="62"/>
                    <a:pt x="70" y="70"/>
                  </a:cubicBezTo>
                  <a:cubicBezTo>
                    <a:pt x="73" y="70"/>
                    <a:pt x="75" y="70"/>
                    <a:pt x="77" y="71"/>
                  </a:cubicBezTo>
                  <a:cubicBezTo>
                    <a:pt x="76" y="61"/>
                    <a:pt x="74" y="52"/>
                    <a:pt x="72" y="44"/>
                  </a:cubicBezTo>
                  <a:moveTo>
                    <a:pt x="8" y="44"/>
                  </a:moveTo>
                  <a:cubicBezTo>
                    <a:pt x="5" y="52"/>
                    <a:pt x="4" y="61"/>
                    <a:pt x="2" y="71"/>
                  </a:cubicBezTo>
                  <a:cubicBezTo>
                    <a:pt x="5" y="70"/>
                    <a:pt x="7" y="70"/>
                    <a:pt x="10" y="70"/>
                  </a:cubicBezTo>
                  <a:cubicBezTo>
                    <a:pt x="11" y="62"/>
                    <a:pt x="13" y="54"/>
                    <a:pt x="15" y="48"/>
                  </a:cubicBezTo>
                  <a:cubicBezTo>
                    <a:pt x="12" y="46"/>
                    <a:pt x="10" y="45"/>
                    <a:pt x="8" y="44"/>
                  </a:cubicBezTo>
                  <a:moveTo>
                    <a:pt x="40" y="0"/>
                  </a:moveTo>
                  <a:cubicBezTo>
                    <a:pt x="28" y="0"/>
                    <a:pt x="17" y="14"/>
                    <a:pt x="10" y="36"/>
                  </a:cubicBezTo>
                  <a:cubicBezTo>
                    <a:pt x="13" y="37"/>
                    <a:pt x="15" y="39"/>
                    <a:pt x="18" y="40"/>
                  </a:cubicBezTo>
                  <a:cubicBezTo>
                    <a:pt x="24" y="26"/>
                    <a:pt x="31" y="17"/>
                    <a:pt x="40" y="17"/>
                  </a:cubicBezTo>
                  <a:cubicBezTo>
                    <a:pt x="48" y="17"/>
                    <a:pt x="56" y="26"/>
                    <a:pt x="62" y="40"/>
                  </a:cubicBezTo>
                  <a:cubicBezTo>
                    <a:pt x="65" y="39"/>
                    <a:pt x="67" y="37"/>
                    <a:pt x="70" y="36"/>
                  </a:cubicBezTo>
                  <a:cubicBezTo>
                    <a:pt x="62" y="14"/>
                    <a:pt x="52" y="0"/>
                    <a:pt x="40" y="0"/>
                  </a:cubicBezTo>
                </a:path>
              </a:pathLst>
            </a:custGeom>
            <a:grpFill/>
            <a:ln>
              <a:solidFill>
                <a:schemeClr val="accent1"/>
              </a:solidFill>
            </a:ln>
          </p:spPr>
          <p:txBody>
            <a:bodyPr vert="horz" wrap="square" lIns="68580" tIns="34290" rIns="68580" bIns="34290" numCol="1" anchor="t" anchorCtr="0" compatLnSpc="1"/>
            <a:lstStyle/>
            <a:p>
              <a:endParaRPr lang="zh-CN" altLang="en-US" sz="135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23" name="Freeform 48"/>
            <p:cNvSpPr>
              <a:spLocks noEditPoints="1"/>
            </p:cNvSpPr>
            <p:nvPr/>
          </p:nvSpPr>
          <p:spPr bwMode="auto">
            <a:xfrm>
              <a:off x="1539875" y="3317875"/>
              <a:ext cx="811213" cy="300038"/>
            </a:xfrm>
            <a:custGeom>
              <a:avLst/>
              <a:gdLst>
                <a:gd name="T0" fmla="*/ 108 w 216"/>
                <a:gd name="T1" fmla="*/ 73 h 80"/>
                <a:gd name="T2" fmla="*/ 102 w 216"/>
                <a:gd name="T3" fmla="*/ 80 h 80"/>
                <a:gd name="T4" fmla="*/ 114 w 216"/>
                <a:gd name="T5" fmla="*/ 80 h 80"/>
                <a:gd name="T6" fmla="*/ 48 w 216"/>
                <a:gd name="T7" fmla="*/ 65 h 80"/>
                <a:gd name="T8" fmla="*/ 70 w 216"/>
                <a:gd name="T9" fmla="*/ 77 h 80"/>
                <a:gd name="T10" fmla="*/ 92 w 216"/>
                <a:gd name="T11" fmla="*/ 79 h 80"/>
                <a:gd name="T12" fmla="*/ 77 w 216"/>
                <a:gd name="T13" fmla="*/ 71 h 80"/>
                <a:gd name="T14" fmla="*/ 48 w 216"/>
                <a:gd name="T15" fmla="*/ 65 h 80"/>
                <a:gd name="T16" fmla="*/ 146 w 216"/>
                <a:gd name="T17" fmla="*/ 70 h 80"/>
                <a:gd name="T18" fmla="*/ 132 w 216"/>
                <a:gd name="T19" fmla="*/ 72 h 80"/>
                <a:gd name="T20" fmla="*/ 138 w 216"/>
                <a:gd name="T21" fmla="*/ 78 h 80"/>
                <a:gd name="T22" fmla="*/ 172 w 216"/>
                <a:gd name="T23" fmla="*/ 72 h 80"/>
                <a:gd name="T24" fmla="*/ 180 w 216"/>
                <a:gd name="T25" fmla="*/ 10 h 80"/>
                <a:gd name="T26" fmla="*/ 199 w 216"/>
                <a:gd name="T27" fmla="*/ 40 h 80"/>
                <a:gd name="T28" fmla="*/ 180 w 216"/>
                <a:gd name="T29" fmla="*/ 70 h 80"/>
                <a:gd name="T30" fmla="*/ 180 w 216"/>
                <a:gd name="T31" fmla="*/ 10 h 80"/>
                <a:gd name="T32" fmla="*/ 0 w 216"/>
                <a:gd name="T33" fmla="*/ 40 h 80"/>
                <a:gd name="T34" fmla="*/ 40 w 216"/>
                <a:gd name="T35" fmla="*/ 62 h 80"/>
                <a:gd name="T36" fmla="*/ 40 w 216"/>
                <a:gd name="T37" fmla="*/ 18 h 80"/>
                <a:gd name="T38" fmla="*/ 124 w 216"/>
                <a:gd name="T39" fmla="*/ 1 h 80"/>
                <a:gd name="T40" fmla="*/ 139 w 216"/>
                <a:gd name="T41" fmla="*/ 9 h 80"/>
                <a:gd name="T42" fmla="*/ 168 w 216"/>
                <a:gd name="T43" fmla="*/ 15 h 80"/>
                <a:gd name="T44" fmla="*/ 145 w 216"/>
                <a:gd name="T45" fmla="*/ 3 h 80"/>
                <a:gd name="T46" fmla="*/ 124 w 216"/>
                <a:gd name="T47" fmla="*/ 1 h 80"/>
                <a:gd name="T48" fmla="*/ 78 w 216"/>
                <a:gd name="T49" fmla="*/ 2 h 80"/>
                <a:gd name="T50" fmla="*/ 44 w 216"/>
                <a:gd name="T51" fmla="*/ 8 h 80"/>
                <a:gd name="T52" fmla="*/ 70 w 216"/>
                <a:gd name="T53" fmla="*/ 10 h 80"/>
                <a:gd name="T54" fmla="*/ 84 w 216"/>
                <a:gd name="T55" fmla="*/ 8 h 80"/>
                <a:gd name="T56" fmla="*/ 108 w 216"/>
                <a:gd name="T57" fmla="*/ 0 h 80"/>
                <a:gd name="T58" fmla="*/ 94 w 216"/>
                <a:gd name="T59" fmla="*/ 7 h 80"/>
                <a:gd name="T60" fmla="*/ 122 w 216"/>
                <a:gd name="T61" fmla="*/ 7 h 80"/>
                <a:gd name="T62" fmla="*/ 108 w 216"/>
                <a:gd name="T6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6" h="80">
                  <a:moveTo>
                    <a:pt x="122" y="73"/>
                  </a:moveTo>
                  <a:cubicBezTo>
                    <a:pt x="117" y="73"/>
                    <a:pt x="113" y="73"/>
                    <a:pt x="108" y="73"/>
                  </a:cubicBezTo>
                  <a:cubicBezTo>
                    <a:pt x="103" y="73"/>
                    <a:pt x="99" y="73"/>
                    <a:pt x="94" y="73"/>
                  </a:cubicBezTo>
                  <a:cubicBezTo>
                    <a:pt x="97" y="75"/>
                    <a:pt x="100" y="78"/>
                    <a:pt x="102" y="80"/>
                  </a:cubicBezTo>
                  <a:cubicBezTo>
                    <a:pt x="104" y="80"/>
                    <a:pt x="106" y="80"/>
                    <a:pt x="108" y="80"/>
                  </a:cubicBezTo>
                  <a:cubicBezTo>
                    <a:pt x="110" y="80"/>
                    <a:pt x="112" y="80"/>
                    <a:pt x="114" y="80"/>
                  </a:cubicBezTo>
                  <a:cubicBezTo>
                    <a:pt x="116" y="78"/>
                    <a:pt x="119" y="75"/>
                    <a:pt x="122" y="73"/>
                  </a:cubicBezTo>
                  <a:moveTo>
                    <a:pt x="48" y="65"/>
                  </a:moveTo>
                  <a:cubicBezTo>
                    <a:pt x="46" y="67"/>
                    <a:pt x="45" y="70"/>
                    <a:pt x="44" y="72"/>
                  </a:cubicBezTo>
                  <a:cubicBezTo>
                    <a:pt x="52" y="74"/>
                    <a:pt x="61" y="76"/>
                    <a:pt x="70" y="77"/>
                  </a:cubicBezTo>
                  <a:cubicBezTo>
                    <a:pt x="73" y="78"/>
                    <a:pt x="75" y="78"/>
                    <a:pt x="78" y="78"/>
                  </a:cubicBezTo>
                  <a:cubicBezTo>
                    <a:pt x="82" y="79"/>
                    <a:pt x="87" y="79"/>
                    <a:pt x="92" y="79"/>
                  </a:cubicBezTo>
                  <a:cubicBezTo>
                    <a:pt x="89" y="77"/>
                    <a:pt x="86" y="75"/>
                    <a:pt x="84" y="72"/>
                  </a:cubicBezTo>
                  <a:cubicBezTo>
                    <a:pt x="81" y="72"/>
                    <a:pt x="79" y="72"/>
                    <a:pt x="77" y="71"/>
                  </a:cubicBezTo>
                  <a:cubicBezTo>
                    <a:pt x="74" y="71"/>
                    <a:pt x="72" y="71"/>
                    <a:pt x="70" y="70"/>
                  </a:cubicBezTo>
                  <a:cubicBezTo>
                    <a:pt x="62" y="69"/>
                    <a:pt x="54" y="67"/>
                    <a:pt x="48" y="65"/>
                  </a:cubicBezTo>
                  <a:moveTo>
                    <a:pt x="168" y="65"/>
                  </a:moveTo>
                  <a:cubicBezTo>
                    <a:pt x="162" y="67"/>
                    <a:pt x="154" y="69"/>
                    <a:pt x="146" y="70"/>
                  </a:cubicBezTo>
                  <a:cubicBezTo>
                    <a:pt x="144" y="71"/>
                    <a:pt x="142" y="71"/>
                    <a:pt x="139" y="71"/>
                  </a:cubicBezTo>
                  <a:cubicBezTo>
                    <a:pt x="137" y="72"/>
                    <a:pt x="135" y="72"/>
                    <a:pt x="132" y="72"/>
                  </a:cubicBezTo>
                  <a:cubicBezTo>
                    <a:pt x="129" y="75"/>
                    <a:pt x="127" y="77"/>
                    <a:pt x="124" y="79"/>
                  </a:cubicBezTo>
                  <a:cubicBezTo>
                    <a:pt x="129" y="79"/>
                    <a:pt x="134" y="79"/>
                    <a:pt x="138" y="78"/>
                  </a:cubicBezTo>
                  <a:cubicBezTo>
                    <a:pt x="141" y="78"/>
                    <a:pt x="143" y="78"/>
                    <a:pt x="145" y="77"/>
                  </a:cubicBezTo>
                  <a:cubicBezTo>
                    <a:pt x="155" y="76"/>
                    <a:pt x="164" y="74"/>
                    <a:pt x="172" y="72"/>
                  </a:cubicBezTo>
                  <a:cubicBezTo>
                    <a:pt x="171" y="70"/>
                    <a:pt x="169" y="67"/>
                    <a:pt x="168" y="65"/>
                  </a:cubicBezTo>
                  <a:moveTo>
                    <a:pt x="180" y="10"/>
                  </a:moveTo>
                  <a:cubicBezTo>
                    <a:pt x="179" y="13"/>
                    <a:pt x="177" y="15"/>
                    <a:pt x="176" y="18"/>
                  </a:cubicBezTo>
                  <a:cubicBezTo>
                    <a:pt x="190" y="24"/>
                    <a:pt x="199" y="31"/>
                    <a:pt x="199" y="40"/>
                  </a:cubicBezTo>
                  <a:cubicBezTo>
                    <a:pt x="199" y="49"/>
                    <a:pt x="190" y="56"/>
                    <a:pt x="176" y="62"/>
                  </a:cubicBezTo>
                  <a:cubicBezTo>
                    <a:pt x="177" y="65"/>
                    <a:pt x="179" y="67"/>
                    <a:pt x="180" y="70"/>
                  </a:cubicBezTo>
                  <a:cubicBezTo>
                    <a:pt x="202" y="63"/>
                    <a:pt x="216" y="52"/>
                    <a:pt x="216" y="40"/>
                  </a:cubicBezTo>
                  <a:cubicBezTo>
                    <a:pt x="216" y="28"/>
                    <a:pt x="202" y="17"/>
                    <a:pt x="180" y="10"/>
                  </a:cubicBezTo>
                  <a:moveTo>
                    <a:pt x="36" y="10"/>
                  </a:moveTo>
                  <a:cubicBezTo>
                    <a:pt x="14" y="17"/>
                    <a:pt x="0" y="28"/>
                    <a:pt x="0" y="40"/>
                  </a:cubicBezTo>
                  <a:cubicBezTo>
                    <a:pt x="0" y="52"/>
                    <a:pt x="14" y="63"/>
                    <a:pt x="36" y="70"/>
                  </a:cubicBezTo>
                  <a:cubicBezTo>
                    <a:pt x="37" y="67"/>
                    <a:pt x="39" y="65"/>
                    <a:pt x="40" y="62"/>
                  </a:cubicBezTo>
                  <a:cubicBezTo>
                    <a:pt x="26" y="56"/>
                    <a:pt x="17" y="49"/>
                    <a:pt x="17" y="40"/>
                  </a:cubicBezTo>
                  <a:cubicBezTo>
                    <a:pt x="17" y="31"/>
                    <a:pt x="26" y="24"/>
                    <a:pt x="40" y="18"/>
                  </a:cubicBezTo>
                  <a:cubicBezTo>
                    <a:pt x="39" y="15"/>
                    <a:pt x="37" y="13"/>
                    <a:pt x="36" y="10"/>
                  </a:cubicBezTo>
                  <a:moveTo>
                    <a:pt x="124" y="1"/>
                  </a:moveTo>
                  <a:cubicBezTo>
                    <a:pt x="127" y="3"/>
                    <a:pt x="129" y="5"/>
                    <a:pt x="132" y="8"/>
                  </a:cubicBezTo>
                  <a:cubicBezTo>
                    <a:pt x="135" y="8"/>
                    <a:pt x="137" y="8"/>
                    <a:pt x="139" y="9"/>
                  </a:cubicBezTo>
                  <a:cubicBezTo>
                    <a:pt x="142" y="9"/>
                    <a:pt x="144" y="9"/>
                    <a:pt x="146" y="10"/>
                  </a:cubicBezTo>
                  <a:cubicBezTo>
                    <a:pt x="154" y="11"/>
                    <a:pt x="162" y="13"/>
                    <a:pt x="168" y="15"/>
                  </a:cubicBezTo>
                  <a:cubicBezTo>
                    <a:pt x="169" y="13"/>
                    <a:pt x="171" y="10"/>
                    <a:pt x="172" y="8"/>
                  </a:cubicBezTo>
                  <a:cubicBezTo>
                    <a:pt x="164" y="6"/>
                    <a:pt x="155" y="4"/>
                    <a:pt x="145" y="3"/>
                  </a:cubicBezTo>
                  <a:cubicBezTo>
                    <a:pt x="143" y="2"/>
                    <a:pt x="141" y="2"/>
                    <a:pt x="138" y="2"/>
                  </a:cubicBezTo>
                  <a:cubicBezTo>
                    <a:pt x="134" y="1"/>
                    <a:pt x="129" y="1"/>
                    <a:pt x="124" y="1"/>
                  </a:cubicBezTo>
                  <a:moveTo>
                    <a:pt x="92" y="1"/>
                  </a:moveTo>
                  <a:cubicBezTo>
                    <a:pt x="87" y="1"/>
                    <a:pt x="82" y="1"/>
                    <a:pt x="78" y="2"/>
                  </a:cubicBezTo>
                  <a:cubicBezTo>
                    <a:pt x="75" y="2"/>
                    <a:pt x="73" y="2"/>
                    <a:pt x="70" y="3"/>
                  </a:cubicBezTo>
                  <a:cubicBezTo>
                    <a:pt x="61" y="4"/>
                    <a:pt x="52" y="6"/>
                    <a:pt x="44" y="8"/>
                  </a:cubicBezTo>
                  <a:cubicBezTo>
                    <a:pt x="45" y="10"/>
                    <a:pt x="46" y="13"/>
                    <a:pt x="48" y="15"/>
                  </a:cubicBezTo>
                  <a:cubicBezTo>
                    <a:pt x="54" y="13"/>
                    <a:pt x="62" y="11"/>
                    <a:pt x="70" y="10"/>
                  </a:cubicBezTo>
                  <a:cubicBezTo>
                    <a:pt x="72" y="9"/>
                    <a:pt x="74" y="9"/>
                    <a:pt x="77" y="9"/>
                  </a:cubicBezTo>
                  <a:cubicBezTo>
                    <a:pt x="79" y="8"/>
                    <a:pt x="81" y="8"/>
                    <a:pt x="84" y="8"/>
                  </a:cubicBezTo>
                  <a:cubicBezTo>
                    <a:pt x="86" y="5"/>
                    <a:pt x="89" y="3"/>
                    <a:pt x="92" y="1"/>
                  </a:cubicBezTo>
                  <a:moveTo>
                    <a:pt x="108" y="0"/>
                  </a:moveTo>
                  <a:cubicBezTo>
                    <a:pt x="106" y="0"/>
                    <a:pt x="104" y="0"/>
                    <a:pt x="102" y="0"/>
                  </a:cubicBezTo>
                  <a:cubicBezTo>
                    <a:pt x="100" y="2"/>
                    <a:pt x="97" y="5"/>
                    <a:pt x="94" y="7"/>
                  </a:cubicBezTo>
                  <a:cubicBezTo>
                    <a:pt x="99" y="7"/>
                    <a:pt x="103" y="7"/>
                    <a:pt x="108" y="7"/>
                  </a:cubicBezTo>
                  <a:cubicBezTo>
                    <a:pt x="113" y="7"/>
                    <a:pt x="117" y="7"/>
                    <a:pt x="122" y="7"/>
                  </a:cubicBezTo>
                  <a:cubicBezTo>
                    <a:pt x="119" y="5"/>
                    <a:pt x="116" y="2"/>
                    <a:pt x="114" y="0"/>
                  </a:cubicBezTo>
                  <a:cubicBezTo>
                    <a:pt x="112" y="0"/>
                    <a:pt x="110" y="0"/>
                    <a:pt x="108" y="0"/>
                  </a:cubicBezTo>
                </a:path>
              </a:pathLst>
            </a:custGeom>
            <a:grpFill/>
            <a:ln>
              <a:solidFill>
                <a:schemeClr val="accent1"/>
              </a:solidFill>
            </a:ln>
          </p:spPr>
          <p:txBody>
            <a:bodyPr vert="horz" wrap="square" lIns="68580" tIns="34290" rIns="68580" bIns="34290" numCol="1" anchor="t" anchorCtr="0" compatLnSpc="1"/>
            <a:lstStyle/>
            <a:p>
              <a:endParaRPr lang="zh-CN" altLang="en-US" sz="135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24" name="Freeform 49"/>
            <p:cNvSpPr>
              <a:spLocks noEditPoints="1"/>
            </p:cNvSpPr>
            <p:nvPr/>
          </p:nvSpPr>
          <p:spPr bwMode="auto">
            <a:xfrm>
              <a:off x="1625600" y="3160713"/>
              <a:ext cx="639763" cy="615950"/>
            </a:xfrm>
            <a:custGeom>
              <a:avLst/>
              <a:gdLst>
                <a:gd name="T0" fmla="*/ 17 w 170"/>
                <a:gd name="T1" fmla="*/ 104 h 164"/>
                <a:gd name="T2" fmla="*/ 8 w 170"/>
                <a:gd name="T3" fmla="*/ 159 h 164"/>
                <a:gd name="T4" fmla="*/ 55 w 170"/>
                <a:gd name="T5" fmla="*/ 154 h 164"/>
                <a:gd name="T6" fmla="*/ 85 w 170"/>
                <a:gd name="T7" fmla="*/ 135 h 164"/>
                <a:gd name="T8" fmla="*/ 60 w 170"/>
                <a:gd name="T9" fmla="*/ 142 h 164"/>
                <a:gd name="T10" fmla="*/ 33 w 170"/>
                <a:gd name="T11" fmla="*/ 150 h 164"/>
                <a:gd name="T12" fmla="*/ 21 w 170"/>
                <a:gd name="T13" fmla="*/ 114 h 164"/>
                <a:gd name="T14" fmla="*/ 36 w 170"/>
                <a:gd name="T15" fmla="*/ 88 h 164"/>
                <a:gd name="T16" fmla="*/ 129 w 170"/>
                <a:gd name="T17" fmla="*/ 82 h 164"/>
                <a:gd name="T18" fmla="*/ 118 w 170"/>
                <a:gd name="T19" fmla="*/ 96 h 164"/>
                <a:gd name="T20" fmla="*/ 99 w 170"/>
                <a:gd name="T21" fmla="*/ 115 h 164"/>
                <a:gd name="T22" fmla="*/ 85 w 170"/>
                <a:gd name="T23" fmla="*/ 126 h 164"/>
                <a:gd name="T24" fmla="*/ 101 w 170"/>
                <a:gd name="T25" fmla="*/ 121 h 164"/>
                <a:gd name="T26" fmla="*/ 113 w 170"/>
                <a:gd name="T27" fmla="*/ 110 h 164"/>
                <a:gd name="T28" fmla="*/ 124 w 170"/>
                <a:gd name="T29" fmla="*/ 98 h 164"/>
                <a:gd name="T30" fmla="*/ 129 w 170"/>
                <a:gd name="T31" fmla="*/ 82 h 164"/>
                <a:gd name="T32" fmla="*/ 69 w 170"/>
                <a:gd name="T33" fmla="*/ 43 h 164"/>
                <a:gd name="T34" fmla="*/ 57 w 170"/>
                <a:gd name="T35" fmla="*/ 54 h 164"/>
                <a:gd name="T36" fmla="*/ 45 w 170"/>
                <a:gd name="T37" fmla="*/ 66 h 164"/>
                <a:gd name="T38" fmla="*/ 41 w 170"/>
                <a:gd name="T39" fmla="*/ 82 h 164"/>
                <a:gd name="T40" fmla="*/ 52 w 170"/>
                <a:gd name="T41" fmla="*/ 68 h 164"/>
                <a:gd name="T42" fmla="*/ 71 w 170"/>
                <a:gd name="T43" fmla="*/ 49 h 164"/>
                <a:gd name="T44" fmla="*/ 85 w 170"/>
                <a:gd name="T45" fmla="*/ 38 h 164"/>
                <a:gd name="T46" fmla="*/ 147 w 170"/>
                <a:gd name="T47" fmla="*/ 0 h 164"/>
                <a:gd name="T48" fmla="*/ 107 w 170"/>
                <a:gd name="T49" fmla="*/ 14 h 164"/>
                <a:gd name="T50" fmla="*/ 91 w 170"/>
                <a:gd name="T51" fmla="*/ 33 h 164"/>
                <a:gd name="T52" fmla="*/ 117 w 170"/>
                <a:gd name="T53" fmla="*/ 18 h 164"/>
                <a:gd name="T54" fmla="*/ 149 w 170"/>
                <a:gd name="T55" fmla="*/ 18 h 164"/>
                <a:gd name="T56" fmla="*/ 145 w 170"/>
                <a:gd name="T57" fmla="*/ 57 h 164"/>
                <a:gd name="T58" fmla="*/ 138 w 170"/>
                <a:gd name="T59" fmla="*/ 82 h 164"/>
                <a:gd name="T60" fmla="*/ 157 w 170"/>
                <a:gd name="T61" fmla="*/ 52 h 164"/>
                <a:gd name="T62" fmla="*/ 147 w 170"/>
                <a:gd name="T6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0" h="164">
                  <a:moveTo>
                    <a:pt x="32" y="82"/>
                  </a:moveTo>
                  <a:cubicBezTo>
                    <a:pt x="26" y="90"/>
                    <a:pt x="21" y="97"/>
                    <a:pt x="17" y="104"/>
                  </a:cubicBezTo>
                  <a:cubicBezTo>
                    <a:pt x="16" y="107"/>
                    <a:pt x="14" y="109"/>
                    <a:pt x="13" y="112"/>
                  </a:cubicBezTo>
                  <a:cubicBezTo>
                    <a:pt x="2" y="133"/>
                    <a:pt x="0" y="150"/>
                    <a:pt x="8" y="159"/>
                  </a:cubicBezTo>
                  <a:cubicBezTo>
                    <a:pt x="12" y="162"/>
                    <a:pt x="17" y="164"/>
                    <a:pt x="23" y="164"/>
                  </a:cubicBezTo>
                  <a:cubicBezTo>
                    <a:pt x="32" y="164"/>
                    <a:pt x="43" y="160"/>
                    <a:pt x="55" y="154"/>
                  </a:cubicBezTo>
                  <a:cubicBezTo>
                    <a:pt x="58" y="153"/>
                    <a:pt x="60" y="151"/>
                    <a:pt x="63" y="150"/>
                  </a:cubicBezTo>
                  <a:cubicBezTo>
                    <a:pt x="70" y="146"/>
                    <a:pt x="77" y="141"/>
                    <a:pt x="85" y="135"/>
                  </a:cubicBezTo>
                  <a:cubicBezTo>
                    <a:pt x="83" y="134"/>
                    <a:pt x="81" y="132"/>
                    <a:pt x="79" y="131"/>
                  </a:cubicBezTo>
                  <a:cubicBezTo>
                    <a:pt x="73" y="135"/>
                    <a:pt x="66" y="139"/>
                    <a:pt x="60" y="142"/>
                  </a:cubicBezTo>
                  <a:cubicBezTo>
                    <a:pt x="57" y="144"/>
                    <a:pt x="55" y="145"/>
                    <a:pt x="53" y="146"/>
                  </a:cubicBezTo>
                  <a:cubicBezTo>
                    <a:pt x="45" y="149"/>
                    <a:pt x="38" y="150"/>
                    <a:pt x="33" y="150"/>
                  </a:cubicBezTo>
                  <a:cubicBezTo>
                    <a:pt x="28" y="150"/>
                    <a:pt x="24" y="149"/>
                    <a:pt x="21" y="146"/>
                  </a:cubicBezTo>
                  <a:cubicBezTo>
                    <a:pt x="15" y="140"/>
                    <a:pt x="15" y="129"/>
                    <a:pt x="21" y="114"/>
                  </a:cubicBezTo>
                  <a:cubicBezTo>
                    <a:pt x="22" y="112"/>
                    <a:pt x="23" y="109"/>
                    <a:pt x="25" y="107"/>
                  </a:cubicBezTo>
                  <a:cubicBezTo>
                    <a:pt x="28" y="101"/>
                    <a:pt x="32" y="94"/>
                    <a:pt x="36" y="88"/>
                  </a:cubicBezTo>
                  <a:cubicBezTo>
                    <a:pt x="35" y="86"/>
                    <a:pt x="33" y="84"/>
                    <a:pt x="32" y="82"/>
                  </a:cubicBezTo>
                  <a:moveTo>
                    <a:pt x="129" y="82"/>
                  </a:moveTo>
                  <a:cubicBezTo>
                    <a:pt x="128" y="84"/>
                    <a:pt x="126" y="86"/>
                    <a:pt x="125" y="88"/>
                  </a:cubicBezTo>
                  <a:cubicBezTo>
                    <a:pt x="123" y="90"/>
                    <a:pt x="120" y="93"/>
                    <a:pt x="118" y="96"/>
                  </a:cubicBezTo>
                  <a:cubicBezTo>
                    <a:pt x="115" y="99"/>
                    <a:pt x="112" y="102"/>
                    <a:pt x="109" y="106"/>
                  </a:cubicBezTo>
                  <a:cubicBezTo>
                    <a:pt x="105" y="109"/>
                    <a:pt x="102" y="112"/>
                    <a:pt x="99" y="115"/>
                  </a:cubicBezTo>
                  <a:cubicBezTo>
                    <a:pt x="96" y="117"/>
                    <a:pt x="93" y="120"/>
                    <a:pt x="91" y="122"/>
                  </a:cubicBezTo>
                  <a:cubicBezTo>
                    <a:pt x="89" y="123"/>
                    <a:pt x="87" y="125"/>
                    <a:pt x="85" y="126"/>
                  </a:cubicBezTo>
                  <a:cubicBezTo>
                    <a:pt x="87" y="128"/>
                    <a:pt x="89" y="129"/>
                    <a:pt x="91" y="131"/>
                  </a:cubicBezTo>
                  <a:cubicBezTo>
                    <a:pt x="94" y="128"/>
                    <a:pt x="98" y="125"/>
                    <a:pt x="101" y="121"/>
                  </a:cubicBezTo>
                  <a:cubicBezTo>
                    <a:pt x="104" y="119"/>
                    <a:pt x="106" y="117"/>
                    <a:pt x="109" y="114"/>
                  </a:cubicBezTo>
                  <a:cubicBezTo>
                    <a:pt x="110" y="113"/>
                    <a:pt x="112" y="112"/>
                    <a:pt x="113" y="110"/>
                  </a:cubicBezTo>
                  <a:cubicBezTo>
                    <a:pt x="115" y="109"/>
                    <a:pt x="116" y="108"/>
                    <a:pt x="117" y="106"/>
                  </a:cubicBezTo>
                  <a:cubicBezTo>
                    <a:pt x="120" y="104"/>
                    <a:pt x="122" y="101"/>
                    <a:pt x="124" y="98"/>
                  </a:cubicBezTo>
                  <a:cubicBezTo>
                    <a:pt x="128" y="95"/>
                    <a:pt x="131" y="91"/>
                    <a:pt x="133" y="88"/>
                  </a:cubicBezTo>
                  <a:cubicBezTo>
                    <a:pt x="132" y="86"/>
                    <a:pt x="131" y="84"/>
                    <a:pt x="129" y="82"/>
                  </a:cubicBezTo>
                  <a:moveTo>
                    <a:pt x="79" y="33"/>
                  </a:moveTo>
                  <a:cubicBezTo>
                    <a:pt x="76" y="36"/>
                    <a:pt x="72" y="39"/>
                    <a:pt x="69" y="43"/>
                  </a:cubicBezTo>
                  <a:cubicBezTo>
                    <a:pt x="66" y="45"/>
                    <a:pt x="63" y="47"/>
                    <a:pt x="61" y="50"/>
                  </a:cubicBezTo>
                  <a:cubicBezTo>
                    <a:pt x="59" y="51"/>
                    <a:pt x="58" y="52"/>
                    <a:pt x="57" y="54"/>
                  </a:cubicBezTo>
                  <a:cubicBezTo>
                    <a:pt x="55" y="55"/>
                    <a:pt x="54" y="57"/>
                    <a:pt x="53" y="58"/>
                  </a:cubicBezTo>
                  <a:cubicBezTo>
                    <a:pt x="50" y="60"/>
                    <a:pt x="48" y="63"/>
                    <a:pt x="45" y="66"/>
                  </a:cubicBezTo>
                  <a:cubicBezTo>
                    <a:pt x="42" y="69"/>
                    <a:pt x="39" y="73"/>
                    <a:pt x="36" y="76"/>
                  </a:cubicBezTo>
                  <a:cubicBezTo>
                    <a:pt x="38" y="78"/>
                    <a:pt x="39" y="80"/>
                    <a:pt x="41" y="82"/>
                  </a:cubicBezTo>
                  <a:cubicBezTo>
                    <a:pt x="42" y="80"/>
                    <a:pt x="44" y="78"/>
                    <a:pt x="45" y="76"/>
                  </a:cubicBezTo>
                  <a:cubicBezTo>
                    <a:pt x="47" y="74"/>
                    <a:pt x="50" y="71"/>
                    <a:pt x="52" y="68"/>
                  </a:cubicBezTo>
                  <a:cubicBezTo>
                    <a:pt x="55" y="65"/>
                    <a:pt x="58" y="62"/>
                    <a:pt x="61" y="58"/>
                  </a:cubicBezTo>
                  <a:cubicBezTo>
                    <a:pt x="65" y="55"/>
                    <a:pt x="68" y="52"/>
                    <a:pt x="71" y="49"/>
                  </a:cubicBezTo>
                  <a:cubicBezTo>
                    <a:pt x="74" y="47"/>
                    <a:pt x="77" y="44"/>
                    <a:pt x="79" y="42"/>
                  </a:cubicBezTo>
                  <a:cubicBezTo>
                    <a:pt x="81" y="41"/>
                    <a:pt x="83" y="39"/>
                    <a:pt x="85" y="38"/>
                  </a:cubicBezTo>
                  <a:cubicBezTo>
                    <a:pt x="83" y="36"/>
                    <a:pt x="81" y="35"/>
                    <a:pt x="79" y="33"/>
                  </a:cubicBezTo>
                  <a:moveTo>
                    <a:pt x="147" y="0"/>
                  </a:moveTo>
                  <a:cubicBezTo>
                    <a:pt x="138" y="0"/>
                    <a:pt x="127" y="4"/>
                    <a:pt x="115" y="10"/>
                  </a:cubicBezTo>
                  <a:cubicBezTo>
                    <a:pt x="112" y="11"/>
                    <a:pt x="110" y="13"/>
                    <a:pt x="107" y="14"/>
                  </a:cubicBezTo>
                  <a:cubicBezTo>
                    <a:pt x="100" y="18"/>
                    <a:pt x="92" y="23"/>
                    <a:pt x="85" y="29"/>
                  </a:cubicBezTo>
                  <a:cubicBezTo>
                    <a:pt x="87" y="30"/>
                    <a:pt x="89" y="32"/>
                    <a:pt x="91" y="33"/>
                  </a:cubicBezTo>
                  <a:cubicBezTo>
                    <a:pt x="97" y="29"/>
                    <a:pt x="104" y="25"/>
                    <a:pt x="110" y="22"/>
                  </a:cubicBezTo>
                  <a:cubicBezTo>
                    <a:pt x="112" y="20"/>
                    <a:pt x="115" y="19"/>
                    <a:pt x="117" y="18"/>
                  </a:cubicBezTo>
                  <a:cubicBezTo>
                    <a:pt x="125" y="15"/>
                    <a:pt x="131" y="14"/>
                    <a:pt x="137" y="14"/>
                  </a:cubicBezTo>
                  <a:cubicBezTo>
                    <a:pt x="142" y="14"/>
                    <a:pt x="146" y="15"/>
                    <a:pt x="149" y="18"/>
                  </a:cubicBezTo>
                  <a:cubicBezTo>
                    <a:pt x="155" y="24"/>
                    <a:pt x="154" y="35"/>
                    <a:pt x="149" y="50"/>
                  </a:cubicBezTo>
                  <a:cubicBezTo>
                    <a:pt x="148" y="52"/>
                    <a:pt x="146" y="55"/>
                    <a:pt x="145" y="57"/>
                  </a:cubicBezTo>
                  <a:cubicBezTo>
                    <a:pt x="142" y="63"/>
                    <a:pt x="138" y="70"/>
                    <a:pt x="133" y="76"/>
                  </a:cubicBezTo>
                  <a:cubicBezTo>
                    <a:pt x="135" y="78"/>
                    <a:pt x="136" y="80"/>
                    <a:pt x="138" y="82"/>
                  </a:cubicBezTo>
                  <a:cubicBezTo>
                    <a:pt x="144" y="74"/>
                    <a:pt x="149" y="67"/>
                    <a:pt x="153" y="60"/>
                  </a:cubicBezTo>
                  <a:cubicBezTo>
                    <a:pt x="154" y="57"/>
                    <a:pt x="156" y="55"/>
                    <a:pt x="157" y="52"/>
                  </a:cubicBezTo>
                  <a:cubicBezTo>
                    <a:pt x="168" y="31"/>
                    <a:pt x="170" y="14"/>
                    <a:pt x="162" y="5"/>
                  </a:cubicBezTo>
                  <a:cubicBezTo>
                    <a:pt x="158" y="2"/>
                    <a:pt x="153" y="0"/>
                    <a:pt x="147" y="0"/>
                  </a:cubicBezTo>
                </a:path>
              </a:pathLst>
            </a:custGeom>
            <a:grpFill/>
            <a:ln>
              <a:solidFill>
                <a:schemeClr val="accent1"/>
              </a:solidFill>
            </a:ln>
          </p:spPr>
          <p:txBody>
            <a:bodyPr vert="horz" wrap="square" lIns="68580" tIns="34290" rIns="68580" bIns="34290" numCol="1" anchor="t" anchorCtr="0" compatLnSpc="1"/>
            <a:lstStyle/>
            <a:p>
              <a:endParaRPr lang="zh-CN" altLang="en-US" sz="135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25" name="Freeform 50"/>
            <p:cNvSpPr>
              <a:spLocks noEditPoints="1"/>
            </p:cNvSpPr>
            <p:nvPr/>
          </p:nvSpPr>
          <p:spPr bwMode="auto">
            <a:xfrm>
              <a:off x="1625600" y="3160713"/>
              <a:ext cx="639763" cy="615950"/>
            </a:xfrm>
            <a:custGeom>
              <a:avLst/>
              <a:gdLst>
                <a:gd name="T0" fmla="*/ 21 w 170"/>
                <a:gd name="T1" fmla="*/ 50 h 164"/>
                <a:gd name="T2" fmla="*/ 21 w 170"/>
                <a:gd name="T3" fmla="*/ 18 h 164"/>
                <a:gd name="T4" fmla="*/ 33 w 170"/>
                <a:gd name="T5" fmla="*/ 14 h 164"/>
                <a:gd name="T6" fmla="*/ 53 w 170"/>
                <a:gd name="T7" fmla="*/ 18 h 164"/>
                <a:gd name="T8" fmla="*/ 60 w 170"/>
                <a:gd name="T9" fmla="*/ 22 h 164"/>
                <a:gd name="T10" fmla="*/ 79 w 170"/>
                <a:gd name="T11" fmla="*/ 33 h 164"/>
                <a:gd name="T12" fmla="*/ 85 w 170"/>
                <a:gd name="T13" fmla="*/ 38 h 164"/>
                <a:gd name="T14" fmla="*/ 91 w 170"/>
                <a:gd name="T15" fmla="*/ 42 h 164"/>
                <a:gd name="T16" fmla="*/ 99 w 170"/>
                <a:gd name="T17" fmla="*/ 49 h 164"/>
                <a:gd name="T18" fmla="*/ 109 w 170"/>
                <a:gd name="T19" fmla="*/ 58 h 164"/>
                <a:gd name="T20" fmla="*/ 118 w 170"/>
                <a:gd name="T21" fmla="*/ 68 h 164"/>
                <a:gd name="T22" fmla="*/ 125 w 170"/>
                <a:gd name="T23" fmla="*/ 76 h 164"/>
                <a:gd name="T24" fmla="*/ 129 w 170"/>
                <a:gd name="T25" fmla="*/ 82 h 164"/>
                <a:gd name="T26" fmla="*/ 133 w 170"/>
                <a:gd name="T27" fmla="*/ 88 h 164"/>
                <a:gd name="T28" fmla="*/ 145 w 170"/>
                <a:gd name="T29" fmla="*/ 107 h 164"/>
                <a:gd name="T30" fmla="*/ 149 w 170"/>
                <a:gd name="T31" fmla="*/ 114 h 164"/>
                <a:gd name="T32" fmla="*/ 149 w 170"/>
                <a:gd name="T33" fmla="*/ 146 h 164"/>
                <a:gd name="T34" fmla="*/ 137 w 170"/>
                <a:gd name="T35" fmla="*/ 150 h 164"/>
                <a:gd name="T36" fmla="*/ 117 w 170"/>
                <a:gd name="T37" fmla="*/ 146 h 164"/>
                <a:gd name="T38" fmla="*/ 110 w 170"/>
                <a:gd name="T39" fmla="*/ 142 h 164"/>
                <a:gd name="T40" fmla="*/ 91 w 170"/>
                <a:gd name="T41" fmla="*/ 131 h 164"/>
                <a:gd name="T42" fmla="*/ 85 w 170"/>
                <a:gd name="T43" fmla="*/ 126 h 164"/>
                <a:gd name="T44" fmla="*/ 79 w 170"/>
                <a:gd name="T45" fmla="*/ 122 h 164"/>
                <a:gd name="T46" fmla="*/ 71 w 170"/>
                <a:gd name="T47" fmla="*/ 115 h 164"/>
                <a:gd name="T48" fmla="*/ 61 w 170"/>
                <a:gd name="T49" fmla="*/ 106 h 164"/>
                <a:gd name="T50" fmla="*/ 52 w 170"/>
                <a:gd name="T51" fmla="*/ 96 h 164"/>
                <a:gd name="T52" fmla="*/ 45 w 170"/>
                <a:gd name="T53" fmla="*/ 88 h 164"/>
                <a:gd name="T54" fmla="*/ 41 w 170"/>
                <a:gd name="T55" fmla="*/ 82 h 164"/>
                <a:gd name="T56" fmla="*/ 36 w 170"/>
                <a:gd name="T57" fmla="*/ 76 h 164"/>
                <a:gd name="T58" fmla="*/ 25 w 170"/>
                <a:gd name="T59" fmla="*/ 57 h 164"/>
                <a:gd name="T60" fmla="*/ 21 w 170"/>
                <a:gd name="T61" fmla="*/ 50 h 164"/>
                <a:gd name="T62" fmla="*/ 23 w 170"/>
                <a:gd name="T63" fmla="*/ 0 h 164"/>
                <a:gd name="T64" fmla="*/ 8 w 170"/>
                <a:gd name="T65" fmla="*/ 5 h 164"/>
                <a:gd name="T66" fmla="*/ 13 w 170"/>
                <a:gd name="T67" fmla="*/ 52 h 164"/>
                <a:gd name="T68" fmla="*/ 17 w 170"/>
                <a:gd name="T69" fmla="*/ 60 h 164"/>
                <a:gd name="T70" fmla="*/ 32 w 170"/>
                <a:gd name="T71" fmla="*/ 82 h 164"/>
                <a:gd name="T72" fmla="*/ 36 w 170"/>
                <a:gd name="T73" fmla="*/ 88 h 164"/>
                <a:gd name="T74" fmla="*/ 45 w 170"/>
                <a:gd name="T75" fmla="*/ 98 h 164"/>
                <a:gd name="T76" fmla="*/ 53 w 170"/>
                <a:gd name="T77" fmla="*/ 106 h 164"/>
                <a:gd name="T78" fmla="*/ 57 w 170"/>
                <a:gd name="T79" fmla="*/ 110 h 164"/>
                <a:gd name="T80" fmla="*/ 61 w 170"/>
                <a:gd name="T81" fmla="*/ 114 h 164"/>
                <a:gd name="T82" fmla="*/ 69 w 170"/>
                <a:gd name="T83" fmla="*/ 121 h 164"/>
                <a:gd name="T84" fmla="*/ 79 w 170"/>
                <a:gd name="T85" fmla="*/ 131 h 164"/>
                <a:gd name="T86" fmla="*/ 85 w 170"/>
                <a:gd name="T87" fmla="*/ 135 h 164"/>
                <a:gd name="T88" fmla="*/ 107 w 170"/>
                <a:gd name="T89" fmla="*/ 150 h 164"/>
                <a:gd name="T90" fmla="*/ 115 w 170"/>
                <a:gd name="T91" fmla="*/ 154 h 164"/>
                <a:gd name="T92" fmla="*/ 147 w 170"/>
                <a:gd name="T93" fmla="*/ 164 h 164"/>
                <a:gd name="T94" fmla="*/ 162 w 170"/>
                <a:gd name="T95" fmla="*/ 159 h 164"/>
                <a:gd name="T96" fmla="*/ 157 w 170"/>
                <a:gd name="T97" fmla="*/ 112 h 164"/>
                <a:gd name="T98" fmla="*/ 153 w 170"/>
                <a:gd name="T99" fmla="*/ 104 h 164"/>
                <a:gd name="T100" fmla="*/ 138 w 170"/>
                <a:gd name="T101" fmla="*/ 82 h 164"/>
                <a:gd name="T102" fmla="*/ 133 w 170"/>
                <a:gd name="T103" fmla="*/ 76 h 164"/>
                <a:gd name="T104" fmla="*/ 124 w 170"/>
                <a:gd name="T105" fmla="*/ 66 h 164"/>
                <a:gd name="T106" fmla="*/ 117 w 170"/>
                <a:gd name="T107" fmla="*/ 58 h 164"/>
                <a:gd name="T108" fmla="*/ 113 w 170"/>
                <a:gd name="T109" fmla="*/ 54 h 164"/>
                <a:gd name="T110" fmla="*/ 109 w 170"/>
                <a:gd name="T111" fmla="*/ 50 h 164"/>
                <a:gd name="T112" fmla="*/ 101 w 170"/>
                <a:gd name="T113" fmla="*/ 43 h 164"/>
                <a:gd name="T114" fmla="*/ 91 w 170"/>
                <a:gd name="T115" fmla="*/ 33 h 164"/>
                <a:gd name="T116" fmla="*/ 85 w 170"/>
                <a:gd name="T117" fmla="*/ 29 h 164"/>
                <a:gd name="T118" fmla="*/ 63 w 170"/>
                <a:gd name="T119" fmla="*/ 14 h 164"/>
                <a:gd name="T120" fmla="*/ 55 w 170"/>
                <a:gd name="T121" fmla="*/ 10 h 164"/>
                <a:gd name="T122" fmla="*/ 23 w 170"/>
                <a:gd name="T12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 h="164">
                  <a:moveTo>
                    <a:pt x="21" y="50"/>
                  </a:moveTo>
                  <a:cubicBezTo>
                    <a:pt x="15" y="35"/>
                    <a:pt x="15" y="24"/>
                    <a:pt x="21" y="18"/>
                  </a:cubicBezTo>
                  <a:cubicBezTo>
                    <a:pt x="24" y="15"/>
                    <a:pt x="28" y="14"/>
                    <a:pt x="33" y="14"/>
                  </a:cubicBezTo>
                  <a:cubicBezTo>
                    <a:pt x="38" y="14"/>
                    <a:pt x="45" y="15"/>
                    <a:pt x="53" y="18"/>
                  </a:cubicBezTo>
                  <a:cubicBezTo>
                    <a:pt x="55" y="19"/>
                    <a:pt x="57" y="20"/>
                    <a:pt x="60" y="22"/>
                  </a:cubicBezTo>
                  <a:cubicBezTo>
                    <a:pt x="66" y="25"/>
                    <a:pt x="73" y="29"/>
                    <a:pt x="79" y="33"/>
                  </a:cubicBezTo>
                  <a:cubicBezTo>
                    <a:pt x="81" y="35"/>
                    <a:pt x="83" y="36"/>
                    <a:pt x="85" y="38"/>
                  </a:cubicBezTo>
                  <a:cubicBezTo>
                    <a:pt x="87" y="39"/>
                    <a:pt x="89" y="41"/>
                    <a:pt x="91" y="42"/>
                  </a:cubicBezTo>
                  <a:cubicBezTo>
                    <a:pt x="93" y="44"/>
                    <a:pt x="96" y="47"/>
                    <a:pt x="99" y="49"/>
                  </a:cubicBezTo>
                  <a:cubicBezTo>
                    <a:pt x="102" y="52"/>
                    <a:pt x="105" y="55"/>
                    <a:pt x="109" y="58"/>
                  </a:cubicBezTo>
                  <a:cubicBezTo>
                    <a:pt x="112" y="62"/>
                    <a:pt x="115" y="65"/>
                    <a:pt x="118" y="68"/>
                  </a:cubicBezTo>
                  <a:cubicBezTo>
                    <a:pt x="120" y="71"/>
                    <a:pt x="123" y="74"/>
                    <a:pt x="125" y="76"/>
                  </a:cubicBezTo>
                  <a:cubicBezTo>
                    <a:pt x="126" y="78"/>
                    <a:pt x="128" y="80"/>
                    <a:pt x="129" y="82"/>
                  </a:cubicBezTo>
                  <a:cubicBezTo>
                    <a:pt x="131" y="84"/>
                    <a:pt x="132" y="86"/>
                    <a:pt x="133" y="88"/>
                  </a:cubicBezTo>
                  <a:cubicBezTo>
                    <a:pt x="138" y="94"/>
                    <a:pt x="142" y="101"/>
                    <a:pt x="145" y="107"/>
                  </a:cubicBezTo>
                  <a:cubicBezTo>
                    <a:pt x="146" y="109"/>
                    <a:pt x="148" y="112"/>
                    <a:pt x="149" y="114"/>
                  </a:cubicBezTo>
                  <a:cubicBezTo>
                    <a:pt x="154" y="129"/>
                    <a:pt x="155" y="140"/>
                    <a:pt x="149" y="146"/>
                  </a:cubicBezTo>
                  <a:cubicBezTo>
                    <a:pt x="146" y="149"/>
                    <a:pt x="142" y="150"/>
                    <a:pt x="137" y="150"/>
                  </a:cubicBezTo>
                  <a:cubicBezTo>
                    <a:pt x="131" y="150"/>
                    <a:pt x="125" y="149"/>
                    <a:pt x="117" y="146"/>
                  </a:cubicBezTo>
                  <a:cubicBezTo>
                    <a:pt x="115" y="145"/>
                    <a:pt x="112" y="144"/>
                    <a:pt x="110" y="142"/>
                  </a:cubicBezTo>
                  <a:cubicBezTo>
                    <a:pt x="104" y="139"/>
                    <a:pt x="97" y="135"/>
                    <a:pt x="91" y="131"/>
                  </a:cubicBezTo>
                  <a:cubicBezTo>
                    <a:pt x="89" y="129"/>
                    <a:pt x="87" y="128"/>
                    <a:pt x="85" y="126"/>
                  </a:cubicBezTo>
                  <a:cubicBezTo>
                    <a:pt x="83" y="125"/>
                    <a:pt x="81" y="123"/>
                    <a:pt x="79" y="122"/>
                  </a:cubicBezTo>
                  <a:cubicBezTo>
                    <a:pt x="77" y="120"/>
                    <a:pt x="74" y="117"/>
                    <a:pt x="71" y="115"/>
                  </a:cubicBezTo>
                  <a:cubicBezTo>
                    <a:pt x="68" y="112"/>
                    <a:pt x="65" y="109"/>
                    <a:pt x="61" y="106"/>
                  </a:cubicBezTo>
                  <a:cubicBezTo>
                    <a:pt x="58" y="102"/>
                    <a:pt x="55" y="99"/>
                    <a:pt x="52" y="96"/>
                  </a:cubicBezTo>
                  <a:cubicBezTo>
                    <a:pt x="50" y="93"/>
                    <a:pt x="47" y="90"/>
                    <a:pt x="45" y="88"/>
                  </a:cubicBezTo>
                  <a:cubicBezTo>
                    <a:pt x="44" y="86"/>
                    <a:pt x="42" y="84"/>
                    <a:pt x="41" y="82"/>
                  </a:cubicBezTo>
                  <a:cubicBezTo>
                    <a:pt x="39" y="80"/>
                    <a:pt x="38" y="78"/>
                    <a:pt x="36" y="76"/>
                  </a:cubicBezTo>
                  <a:cubicBezTo>
                    <a:pt x="32" y="70"/>
                    <a:pt x="28" y="63"/>
                    <a:pt x="25" y="57"/>
                  </a:cubicBezTo>
                  <a:cubicBezTo>
                    <a:pt x="23" y="55"/>
                    <a:pt x="22" y="52"/>
                    <a:pt x="21" y="50"/>
                  </a:cubicBezTo>
                  <a:moveTo>
                    <a:pt x="23" y="0"/>
                  </a:moveTo>
                  <a:cubicBezTo>
                    <a:pt x="17" y="0"/>
                    <a:pt x="12" y="2"/>
                    <a:pt x="8" y="5"/>
                  </a:cubicBezTo>
                  <a:cubicBezTo>
                    <a:pt x="0" y="14"/>
                    <a:pt x="2" y="31"/>
                    <a:pt x="13" y="52"/>
                  </a:cubicBezTo>
                  <a:cubicBezTo>
                    <a:pt x="14" y="55"/>
                    <a:pt x="16" y="57"/>
                    <a:pt x="17" y="60"/>
                  </a:cubicBezTo>
                  <a:cubicBezTo>
                    <a:pt x="21" y="67"/>
                    <a:pt x="26" y="74"/>
                    <a:pt x="32" y="82"/>
                  </a:cubicBezTo>
                  <a:cubicBezTo>
                    <a:pt x="33" y="84"/>
                    <a:pt x="35" y="86"/>
                    <a:pt x="36" y="88"/>
                  </a:cubicBezTo>
                  <a:cubicBezTo>
                    <a:pt x="39" y="91"/>
                    <a:pt x="42" y="95"/>
                    <a:pt x="45" y="98"/>
                  </a:cubicBezTo>
                  <a:cubicBezTo>
                    <a:pt x="48" y="101"/>
                    <a:pt x="50" y="104"/>
                    <a:pt x="53" y="106"/>
                  </a:cubicBezTo>
                  <a:cubicBezTo>
                    <a:pt x="54" y="108"/>
                    <a:pt x="55" y="109"/>
                    <a:pt x="57" y="110"/>
                  </a:cubicBezTo>
                  <a:cubicBezTo>
                    <a:pt x="58" y="112"/>
                    <a:pt x="59" y="113"/>
                    <a:pt x="61" y="114"/>
                  </a:cubicBezTo>
                  <a:cubicBezTo>
                    <a:pt x="63" y="117"/>
                    <a:pt x="66" y="119"/>
                    <a:pt x="69" y="121"/>
                  </a:cubicBezTo>
                  <a:cubicBezTo>
                    <a:pt x="72" y="125"/>
                    <a:pt x="76" y="128"/>
                    <a:pt x="79" y="131"/>
                  </a:cubicBezTo>
                  <a:cubicBezTo>
                    <a:pt x="81" y="132"/>
                    <a:pt x="83" y="134"/>
                    <a:pt x="85" y="135"/>
                  </a:cubicBezTo>
                  <a:cubicBezTo>
                    <a:pt x="92" y="141"/>
                    <a:pt x="100" y="146"/>
                    <a:pt x="107" y="150"/>
                  </a:cubicBezTo>
                  <a:cubicBezTo>
                    <a:pt x="110" y="151"/>
                    <a:pt x="112" y="153"/>
                    <a:pt x="115" y="154"/>
                  </a:cubicBezTo>
                  <a:cubicBezTo>
                    <a:pt x="127" y="160"/>
                    <a:pt x="138" y="164"/>
                    <a:pt x="147" y="164"/>
                  </a:cubicBezTo>
                  <a:cubicBezTo>
                    <a:pt x="153" y="164"/>
                    <a:pt x="158" y="162"/>
                    <a:pt x="162" y="159"/>
                  </a:cubicBezTo>
                  <a:cubicBezTo>
                    <a:pt x="170" y="150"/>
                    <a:pt x="168" y="133"/>
                    <a:pt x="157" y="112"/>
                  </a:cubicBezTo>
                  <a:cubicBezTo>
                    <a:pt x="156" y="109"/>
                    <a:pt x="154" y="107"/>
                    <a:pt x="153" y="104"/>
                  </a:cubicBezTo>
                  <a:cubicBezTo>
                    <a:pt x="149" y="97"/>
                    <a:pt x="144" y="90"/>
                    <a:pt x="138" y="82"/>
                  </a:cubicBezTo>
                  <a:cubicBezTo>
                    <a:pt x="136" y="80"/>
                    <a:pt x="135" y="78"/>
                    <a:pt x="133" y="76"/>
                  </a:cubicBezTo>
                  <a:cubicBezTo>
                    <a:pt x="131" y="73"/>
                    <a:pt x="128" y="69"/>
                    <a:pt x="124" y="66"/>
                  </a:cubicBezTo>
                  <a:cubicBezTo>
                    <a:pt x="122" y="63"/>
                    <a:pt x="120" y="60"/>
                    <a:pt x="117" y="58"/>
                  </a:cubicBezTo>
                  <a:cubicBezTo>
                    <a:pt x="116" y="57"/>
                    <a:pt x="115" y="55"/>
                    <a:pt x="113" y="54"/>
                  </a:cubicBezTo>
                  <a:cubicBezTo>
                    <a:pt x="112" y="52"/>
                    <a:pt x="110" y="51"/>
                    <a:pt x="109" y="50"/>
                  </a:cubicBezTo>
                  <a:cubicBezTo>
                    <a:pt x="106" y="47"/>
                    <a:pt x="104" y="45"/>
                    <a:pt x="101" y="43"/>
                  </a:cubicBezTo>
                  <a:cubicBezTo>
                    <a:pt x="98" y="39"/>
                    <a:pt x="94" y="36"/>
                    <a:pt x="91" y="33"/>
                  </a:cubicBezTo>
                  <a:cubicBezTo>
                    <a:pt x="89" y="32"/>
                    <a:pt x="87" y="30"/>
                    <a:pt x="85" y="29"/>
                  </a:cubicBezTo>
                  <a:cubicBezTo>
                    <a:pt x="77" y="23"/>
                    <a:pt x="70" y="18"/>
                    <a:pt x="63" y="14"/>
                  </a:cubicBezTo>
                  <a:cubicBezTo>
                    <a:pt x="60" y="13"/>
                    <a:pt x="58" y="11"/>
                    <a:pt x="55" y="10"/>
                  </a:cubicBezTo>
                  <a:cubicBezTo>
                    <a:pt x="43" y="4"/>
                    <a:pt x="32" y="0"/>
                    <a:pt x="23" y="0"/>
                  </a:cubicBezTo>
                </a:path>
              </a:pathLst>
            </a:custGeom>
            <a:grpFill/>
            <a:ln>
              <a:solidFill>
                <a:schemeClr val="accent1"/>
              </a:solidFill>
            </a:ln>
          </p:spPr>
          <p:txBody>
            <a:bodyPr vert="horz" wrap="square" lIns="68580" tIns="34290" rIns="68580" bIns="34290" numCol="1" anchor="t" anchorCtr="0" compatLnSpc="1"/>
            <a:lstStyle/>
            <a:p>
              <a:endParaRPr lang="zh-CN" altLang="en-US" sz="135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26" name="Oval 51"/>
            <p:cNvSpPr>
              <a:spLocks noChangeArrowheads="1"/>
            </p:cNvSpPr>
            <p:nvPr/>
          </p:nvSpPr>
          <p:spPr bwMode="auto">
            <a:xfrm>
              <a:off x="1881188" y="3403600"/>
              <a:ext cx="128588" cy="128588"/>
            </a:xfrm>
            <a:prstGeom prst="ellipse">
              <a:avLst/>
            </a:prstGeom>
            <a:solidFill>
              <a:schemeClr val="accent1"/>
            </a:solidFill>
            <a:ln>
              <a:solidFill>
                <a:schemeClr val="accent1"/>
              </a:solidFill>
            </a:ln>
          </p:spPr>
          <p:txBody>
            <a:bodyPr vert="horz" wrap="square" lIns="68580" tIns="34290" rIns="68580" bIns="34290" numCol="1" anchor="t" anchorCtr="0" compatLnSpc="1"/>
            <a:lstStyle/>
            <a:p>
              <a:endParaRPr lang="zh-CN" altLang="en-US" sz="1350">
                <a:solidFill>
                  <a:schemeClr val="tx2"/>
                </a:solidFill>
                <a:latin typeface="微软雅黑" panose="020B0503020204020204" pitchFamily="34" charset="-122"/>
                <a:ea typeface="微软雅黑" panose="020B0503020204020204" pitchFamily="34" charset="-122"/>
                <a:cs typeface="+mn-ea"/>
                <a:sym typeface="+mn-lt"/>
              </a:endParaRPr>
            </a:p>
          </p:txBody>
        </p:sp>
      </p:grpSp>
      <p:grpSp>
        <p:nvGrpSpPr>
          <p:cNvPr id="27" name="组合 26"/>
          <p:cNvGrpSpPr/>
          <p:nvPr/>
        </p:nvGrpSpPr>
        <p:grpSpPr>
          <a:xfrm>
            <a:off x="4996922" y="1607812"/>
            <a:ext cx="309565" cy="221118"/>
            <a:chOff x="5419725" y="669925"/>
            <a:chExt cx="866776" cy="619126"/>
          </a:xfrm>
          <a:solidFill>
            <a:schemeClr val="accent1"/>
          </a:solidFill>
        </p:grpSpPr>
        <p:sp>
          <p:nvSpPr>
            <p:cNvPr id="29" name="Freeform 15"/>
            <p:cNvSpPr/>
            <p:nvPr/>
          </p:nvSpPr>
          <p:spPr bwMode="auto">
            <a:xfrm>
              <a:off x="5441950" y="1008063"/>
              <a:ext cx="825500" cy="280988"/>
            </a:xfrm>
            <a:custGeom>
              <a:avLst/>
              <a:gdLst>
                <a:gd name="T0" fmla="*/ 110 w 220"/>
                <a:gd name="T1" fmla="*/ 25 h 75"/>
                <a:gd name="T2" fmla="*/ 81 w 220"/>
                <a:gd name="T3" fmla="*/ 0 h 75"/>
                <a:gd name="T4" fmla="*/ 0 w 220"/>
                <a:gd name="T5" fmla="*/ 70 h 75"/>
                <a:gd name="T6" fmla="*/ 11 w 220"/>
                <a:gd name="T7" fmla="*/ 75 h 75"/>
                <a:gd name="T8" fmla="*/ 209 w 220"/>
                <a:gd name="T9" fmla="*/ 75 h 75"/>
                <a:gd name="T10" fmla="*/ 220 w 220"/>
                <a:gd name="T11" fmla="*/ 70 h 75"/>
                <a:gd name="T12" fmla="*/ 138 w 220"/>
                <a:gd name="T13" fmla="*/ 0 h 75"/>
                <a:gd name="T14" fmla="*/ 110 w 220"/>
                <a:gd name="T15" fmla="*/ 25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 h="75">
                  <a:moveTo>
                    <a:pt x="110" y="25"/>
                  </a:moveTo>
                  <a:cubicBezTo>
                    <a:pt x="81" y="0"/>
                    <a:pt x="81" y="0"/>
                    <a:pt x="81" y="0"/>
                  </a:cubicBezTo>
                  <a:cubicBezTo>
                    <a:pt x="0" y="70"/>
                    <a:pt x="0" y="70"/>
                    <a:pt x="0" y="70"/>
                  </a:cubicBezTo>
                  <a:cubicBezTo>
                    <a:pt x="3" y="73"/>
                    <a:pt x="7" y="75"/>
                    <a:pt x="11" y="75"/>
                  </a:cubicBezTo>
                  <a:cubicBezTo>
                    <a:pt x="209" y="75"/>
                    <a:pt x="209" y="75"/>
                    <a:pt x="209" y="75"/>
                  </a:cubicBezTo>
                  <a:cubicBezTo>
                    <a:pt x="213" y="75"/>
                    <a:pt x="217" y="73"/>
                    <a:pt x="220" y="70"/>
                  </a:cubicBezTo>
                  <a:cubicBezTo>
                    <a:pt x="138" y="0"/>
                    <a:pt x="138" y="0"/>
                    <a:pt x="138" y="0"/>
                  </a:cubicBezTo>
                  <a:lnTo>
                    <a:pt x="110" y="25"/>
                  </a:lnTo>
                  <a:close/>
                </a:path>
              </a:pathLst>
            </a:custGeom>
            <a:grpFill/>
            <a:ln w="9525">
              <a:noFill/>
              <a:round/>
            </a:ln>
          </p:spPr>
          <p:txBody>
            <a:bodyPr vert="horz" wrap="square" lIns="68580" tIns="34290" rIns="68580" bIns="34290" numCol="1" anchor="t" anchorCtr="0" compatLnSpc="1"/>
            <a:lstStyle/>
            <a:p>
              <a:endParaRPr lang="zh-CN" altLang="en-US" sz="135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30" name="Freeform 16"/>
            <p:cNvSpPr/>
            <p:nvPr/>
          </p:nvSpPr>
          <p:spPr bwMode="auto">
            <a:xfrm>
              <a:off x="5441950" y="669925"/>
              <a:ext cx="825500" cy="371475"/>
            </a:xfrm>
            <a:custGeom>
              <a:avLst/>
              <a:gdLst>
                <a:gd name="T0" fmla="*/ 220 w 220"/>
                <a:gd name="T1" fmla="*/ 4 h 99"/>
                <a:gd name="T2" fmla="*/ 209 w 220"/>
                <a:gd name="T3" fmla="*/ 0 h 99"/>
                <a:gd name="T4" fmla="*/ 11 w 220"/>
                <a:gd name="T5" fmla="*/ 0 h 99"/>
                <a:gd name="T6" fmla="*/ 0 w 220"/>
                <a:gd name="T7" fmla="*/ 4 h 99"/>
                <a:gd name="T8" fmla="*/ 110 w 220"/>
                <a:gd name="T9" fmla="*/ 99 h 99"/>
                <a:gd name="T10" fmla="*/ 220 w 220"/>
                <a:gd name="T11" fmla="*/ 4 h 99"/>
              </a:gdLst>
              <a:ahLst/>
              <a:cxnLst>
                <a:cxn ang="0">
                  <a:pos x="T0" y="T1"/>
                </a:cxn>
                <a:cxn ang="0">
                  <a:pos x="T2" y="T3"/>
                </a:cxn>
                <a:cxn ang="0">
                  <a:pos x="T4" y="T5"/>
                </a:cxn>
                <a:cxn ang="0">
                  <a:pos x="T6" y="T7"/>
                </a:cxn>
                <a:cxn ang="0">
                  <a:pos x="T8" y="T9"/>
                </a:cxn>
                <a:cxn ang="0">
                  <a:pos x="T10" y="T11"/>
                </a:cxn>
              </a:cxnLst>
              <a:rect l="0" t="0" r="r" b="b"/>
              <a:pathLst>
                <a:path w="220" h="99">
                  <a:moveTo>
                    <a:pt x="220" y="4"/>
                  </a:moveTo>
                  <a:cubicBezTo>
                    <a:pt x="217" y="1"/>
                    <a:pt x="213" y="0"/>
                    <a:pt x="209" y="0"/>
                  </a:cubicBezTo>
                  <a:cubicBezTo>
                    <a:pt x="11" y="0"/>
                    <a:pt x="11" y="0"/>
                    <a:pt x="11" y="0"/>
                  </a:cubicBezTo>
                  <a:cubicBezTo>
                    <a:pt x="7" y="0"/>
                    <a:pt x="3" y="1"/>
                    <a:pt x="0" y="4"/>
                  </a:cubicBezTo>
                  <a:cubicBezTo>
                    <a:pt x="110" y="99"/>
                    <a:pt x="110" y="99"/>
                    <a:pt x="110" y="99"/>
                  </a:cubicBezTo>
                  <a:lnTo>
                    <a:pt x="220" y="4"/>
                  </a:lnTo>
                  <a:close/>
                </a:path>
              </a:pathLst>
            </a:custGeom>
            <a:grpFill/>
            <a:ln w="9525">
              <a:noFill/>
              <a:round/>
            </a:ln>
          </p:spPr>
          <p:txBody>
            <a:bodyPr vert="horz" wrap="square" lIns="68580" tIns="34290" rIns="68580" bIns="34290" numCol="1" anchor="t" anchorCtr="0" compatLnSpc="1"/>
            <a:lstStyle/>
            <a:p>
              <a:endParaRPr lang="zh-CN" altLang="en-US" sz="135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31" name="Freeform 17"/>
            <p:cNvSpPr/>
            <p:nvPr/>
          </p:nvSpPr>
          <p:spPr bwMode="auto">
            <a:xfrm>
              <a:off x="5419725" y="723900"/>
              <a:ext cx="300038" cy="512763"/>
            </a:xfrm>
            <a:custGeom>
              <a:avLst/>
              <a:gdLst>
                <a:gd name="T0" fmla="*/ 0 w 189"/>
                <a:gd name="T1" fmla="*/ 0 h 323"/>
                <a:gd name="T2" fmla="*/ 0 w 189"/>
                <a:gd name="T3" fmla="*/ 323 h 323"/>
                <a:gd name="T4" fmla="*/ 189 w 189"/>
                <a:gd name="T5" fmla="*/ 163 h 323"/>
                <a:gd name="T6" fmla="*/ 0 w 189"/>
                <a:gd name="T7" fmla="*/ 0 h 323"/>
              </a:gdLst>
              <a:ahLst/>
              <a:cxnLst>
                <a:cxn ang="0">
                  <a:pos x="T0" y="T1"/>
                </a:cxn>
                <a:cxn ang="0">
                  <a:pos x="T2" y="T3"/>
                </a:cxn>
                <a:cxn ang="0">
                  <a:pos x="T4" y="T5"/>
                </a:cxn>
                <a:cxn ang="0">
                  <a:pos x="T6" y="T7"/>
                </a:cxn>
              </a:cxnLst>
              <a:rect l="0" t="0" r="r" b="b"/>
              <a:pathLst>
                <a:path w="189" h="323">
                  <a:moveTo>
                    <a:pt x="0" y="0"/>
                  </a:moveTo>
                  <a:lnTo>
                    <a:pt x="0" y="323"/>
                  </a:lnTo>
                  <a:lnTo>
                    <a:pt x="189" y="163"/>
                  </a:lnTo>
                  <a:lnTo>
                    <a:pt x="0" y="0"/>
                  </a:lnTo>
                  <a:close/>
                </a:path>
              </a:pathLst>
            </a:custGeom>
            <a:grpFill/>
            <a:ln w="9525">
              <a:noFill/>
              <a:round/>
            </a:ln>
          </p:spPr>
          <p:txBody>
            <a:bodyPr vert="horz" wrap="square" lIns="68580" tIns="34290" rIns="68580" bIns="34290" numCol="1" anchor="t" anchorCtr="0" compatLnSpc="1"/>
            <a:lstStyle/>
            <a:p>
              <a:endParaRPr lang="zh-CN" altLang="en-US" sz="135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32" name="Freeform 18"/>
            <p:cNvSpPr/>
            <p:nvPr/>
          </p:nvSpPr>
          <p:spPr bwMode="auto">
            <a:xfrm>
              <a:off x="5986463" y="723900"/>
              <a:ext cx="300038" cy="512763"/>
            </a:xfrm>
            <a:custGeom>
              <a:avLst/>
              <a:gdLst>
                <a:gd name="T0" fmla="*/ 0 w 189"/>
                <a:gd name="T1" fmla="*/ 163 h 323"/>
                <a:gd name="T2" fmla="*/ 189 w 189"/>
                <a:gd name="T3" fmla="*/ 323 h 323"/>
                <a:gd name="T4" fmla="*/ 189 w 189"/>
                <a:gd name="T5" fmla="*/ 0 h 323"/>
                <a:gd name="T6" fmla="*/ 0 w 189"/>
                <a:gd name="T7" fmla="*/ 163 h 323"/>
              </a:gdLst>
              <a:ahLst/>
              <a:cxnLst>
                <a:cxn ang="0">
                  <a:pos x="T0" y="T1"/>
                </a:cxn>
                <a:cxn ang="0">
                  <a:pos x="T2" y="T3"/>
                </a:cxn>
                <a:cxn ang="0">
                  <a:pos x="T4" y="T5"/>
                </a:cxn>
                <a:cxn ang="0">
                  <a:pos x="T6" y="T7"/>
                </a:cxn>
              </a:cxnLst>
              <a:rect l="0" t="0" r="r" b="b"/>
              <a:pathLst>
                <a:path w="189" h="323">
                  <a:moveTo>
                    <a:pt x="0" y="163"/>
                  </a:moveTo>
                  <a:lnTo>
                    <a:pt x="189" y="323"/>
                  </a:lnTo>
                  <a:lnTo>
                    <a:pt x="189" y="0"/>
                  </a:lnTo>
                  <a:lnTo>
                    <a:pt x="0" y="163"/>
                  </a:lnTo>
                  <a:close/>
                </a:path>
              </a:pathLst>
            </a:custGeom>
            <a:grpFill/>
            <a:ln w="9525">
              <a:noFill/>
              <a:round/>
            </a:ln>
          </p:spPr>
          <p:txBody>
            <a:bodyPr vert="horz" wrap="square" lIns="68580" tIns="34290" rIns="68580" bIns="34290" numCol="1" anchor="t" anchorCtr="0" compatLnSpc="1"/>
            <a:lstStyle/>
            <a:p>
              <a:endParaRPr lang="zh-CN" altLang="en-US" sz="1350">
                <a:solidFill>
                  <a:schemeClr val="tx2"/>
                </a:solidFill>
                <a:latin typeface="微软雅黑" panose="020B0503020204020204" pitchFamily="34" charset="-122"/>
                <a:ea typeface="微软雅黑" panose="020B0503020204020204" pitchFamily="34" charset="-122"/>
                <a:cs typeface="+mn-ea"/>
                <a:sym typeface="+mn-lt"/>
              </a:endParaRPr>
            </a:p>
          </p:txBody>
        </p:sp>
      </p:grpSp>
      <p:sp>
        <p:nvSpPr>
          <p:cNvPr id="33" name="泪滴形 32"/>
          <p:cNvSpPr/>
          <p:nvPr/>
        </p:nvSpPr>
        <p:spPr>
          <a:xfrm rot="8100000">
            <a:off x="7328834" y="2491183"/>
            <a:ext cx="274653" cy="274653"/>
          </a:xfrm>
          <a:prstGeom prst="teardrop">
            <a:avLst>
              <a:gd name="adj" fmla="val 122070"/>
            </a:avLst>
          </a:prstGeom>
          <a:solidFill>
            <a:schemeClr val="bg1">
              <a:lumMod val="85000"/>
            </a:schemeClr>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35" name="文本框 34"/>
          <p:cNvSpPr txBox="1"/>
          <p:nvPr/>
        </p:nvSpPr>
        <p:spPr>
          <a:xfrm>
            <a:off x="1023620" y="3795395"/>
            <a:ext cx="1978660" cy="506730"/>
          </a:xfrm>
          <a:prstGeom prst="rect">
            <a:avLst/>
          </a:prstGeom>
          <a:noFill/>
        </p:spPr>
        <p:txBody>
          <a:bodyPr wrap="square" rtlCol="0">
            <a:spAutoFit/>
          </a:bodyPr>
          <a:lstStyle/>
          <a:p>
            <a:r>
              <a:rPr lang="zh-CN" altLang="en-US" dirty="0"/>
              <a:t>分组认识了解确定所需传感器及</a:t>
            </a:r>
            <a:r>
              <a:rPr lang="en-US" altLang="zh-CN" dirty="0" err="1"/>
              <a:t>arduion</a:t>
            </a:r>
            <a:r>
              <a:rPr lang="zh-CN" altLang="en-US" dirty="0"/>
              <a:t>编码</a:t>
            </a:r>
          </a:p>
        </p:txBody>
      </p:sp>
      <p:sp>
        <p:nvSpPr>
          <p:cNvPr id="36" name="文本框 35"/>
          <p:cNvSpPr txBox="1"/>
          <p:nvPr/>
        </p:nvSpPr>
        <p:spPr>
          <a:xfrm>
            <a:off x="2479675" y="996315"/>
            <a:ext cx="1757045" cy="299085"/>
          </a:xfrm>
          <a:prstGeom prst="rect">
            <a:avLst/>
          </a:prstGeom>
          <a:noFill/>
        </p:spPr>
        <p:txBody>
          <a:bodyPr wrap="square" rtlCol="0">
            <a:spAutoFit/>
          </a:bodyPr>
          <a:lstStyle/>
          <a:p>
            <a:r>
              <a:rPr lang="zh-CN" altLang="en-US" dirty="0"/>
              <a:t>画出传感器的电路图</a:t>
            </a:r>
          </a:p>
        </p:txBody>
      </p:sp>
      <p:sp>
        <p:nvSpPr>
          <p:cNvPr id="37" name="文本框 36"/>
          <p:cNvSpPr txBox="1"/>
          <p:nvPr/>
        </p:nvSpPr>
        <p:spPr>
          <a:xfrm>
            <a:off x="3734435" y="3872230"/>
            <a:ext cx="1788160" cy="299085"/>
          </a:xfrm>
          <a:prstGeom prst="rect">
            <a:avLst/>
          </a:prstGeom>
          <a:noFill/>
        </p:spPr>
        <p:txBody>
          <a:bodyPr wrap="square" rtlCol="0">
            <a:spAutoFit/>
          </a:bodyPr>
          <a:lstStyle/>
          <a:p>
            <a:r>
              <a:rPr lang="zh-CN" altLang="en-US" dirty="0"/>
              <a:t>测试传感器连接串口</a:t>
            </a:r>
          </a:p>
        </p:txBody>
      </p:sp>
      <p:sp>
        <p:nvSpPr>
          <p:cNvPr id="39" name="文本框 38"/>
          <p:cNvSpPr txBox="1"/>
          <p:nvPr/>
        </p:nvSpPr>
        <p:spPr>
          <a:xfrm>
            <a:off x="4761230" y="996315"/>
            <a:ext cx="2077085" cy="300082"/>
          </a:xfrm>
          <a:prstGeom prst="rect">
            <a:avLst/>
          </a:prstGeom>
          <a:noFill/>
        </p:spPr>
        <p:txBody>
          <a:bodyPr wrap="square" rtlCol="0">
            <a:spAutoFit/>
          </a:bodyPr>
          <a:lstStyle/>
          <a:p>
            <a:r>
              <a:rPr lang="zh-CN" altLang="en-US" dirty="0"/>
              <a:t>将各个模块组合连接起来</a:t>
            </a:r>
          </a:p>
        </p:txBody>
      </p:sp>
      <p:sp>
        <p:nvSpPr>
          <p:cNvPr id="4" name="文本框 3">
            <a:extLst>
              <a:ext uri="{FF2B5EF4-FFF2-40B4-BE49-F238E27FC236}">
                <a16:creationId xmlns:a16="http://schemas.microsoft.com/office/drawing/2014/main" id="{35D6518A-91DC-48D7-9EF4-B8F63064E9EF}"/>
              </a:ext>
            </a:extLst>
          </p:cNvPr>
          <p:cNvSpPr txBox="1"/>
          <p:nvPr/>
        </p:nvSpPr>
        <p:spPr>
          <a:xfrm>
            <a:off x="6838315" y="3095856"/>
            <a:ext cx="1223412" cy="300082"/>
          </a:xfrm>
          <a:prstGeom prst="rect">
            <a:avLst/>
          </a:prstGeom>
          <a:noFill/>
        </p:spPr>
        <p:txBody>
          <a:bodyPr wrap="none" rtlCol="0">
            <a:spAutoFit/>
          </a:bodyPr>
          <a:lstStyle/>
          <a:p>
            <a:r>
              <a:rPr lang="zh-CN" altLang="en-US" dirty="0"/>
              <a:t>成功完成产品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heel(1)">
                                      <p:cBhvr>
                                        <p:cTn id="17" dur="20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00"/>
                                        <p:tgtEl>
                                          <p:spTgt spid="37"/>
                                        </p:tgtEl>
                                      </p:cBhvr>
                                    </p:animEffect>
                                    <p:anim calcmode="lin" valueType="num">
                                      <p:cBhvr>
                                        <p:cTn id="23" dur="1000" fill="hold"/>
                                        <p:tgtEl>
                                          <p:spTgt spid="37"/>
                                        </p:tgtEl>
                                        <p:attrNameLst>
                                          <p:attrName>ppt_x</p:attrName>
                                        </p:attrNameLst>
                                      </p:cBhvr>
                                      <p:tavLst>
                                        <p:tav tm="0">
                                          <p:val>
                                            <p:strVal val="#ppt_x"/>
                                          </p:val>
                                        </p:tav>
                                        <p:tav tm="100000">
                                          <p:val>
                                            <p:strVal val="#ppt_x"/>
                                          </p:val>
                                        </p:tav>
                                      </p:tavLst>
                                    </p:anim>
                                    <p:anim calcmode="lin" valueType="num">
                                      <p:cBhvr>
                                        <p:cTn id="24"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heel(1)">
                                      <p:cBhvr>
                                        <p:cTn id="29" dur="20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45"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2000"/>
                                        <p:tgtEl>
                                          <p:spTgt spid="4"/>
                                        </p:tgtEl>
                                      </p:cBhvr>
                                    </p:animEffect>
                                    <p:anim calcmode="lin" valueType="num">
                                      <p:cBhvr>
                                        <p:cTn id="35" dur="2000" fill="hold"/>
                                        <p:tgtEl>
                                          <p:spTgt spid="4"/>
                                        </p:tgtEl>
                                        <p:attrNameLst>
                                          <p:attrName>ppt_w</p:attrName>
                                        </p:attrNameLst>
                                      </p:cBhvr>
                                      <p:tavLst>
                                        <p:tav tm="0" fmla="#ppt_w*sin(2.5*pi*$)">
                                          <p:val>
                                            <p:fltVal val="0"/>
                                          </p:val>
                                        </p:tav>
                                        <p:tav tm="100000">
                                          <p:val>
                                            <p:fltVal val="1"/>
                                          </p:val>
                                        </p:tav>
                                      </p:tavLst>
                                    </p:anim>
                                    <p:anim calcmode="lin" valueType="num">
                                      <p:cBhvr>
                                        <p:cTn id="36"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5" grpId="0"/>
      <p:bldP spid="36" grpId="0"/>
      <p:bldP spid="37" grpId="0"/>
      <p:bldP spid="39" grpId="0"/>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8"/>
          <p:cNvSpPr/>
          <p:nvPr/>
        </p:nvSpPr>
        <p:spPr bwMode="auto">
          <a:xfrm>
            <a:off x="0" y="0"/>
            <a:ext cx="925195" cy="890270"/>
          </a:xfrm>
          <a:custGeom>
            <a:avLst/>
            <a:gdLst>
              <a:gd name="T0" fmla="*/ 0 w 993531"/>
              <a:gd name="T1" fmla="*/ 0 h 1011115"/>
              <a:gd name="T2" fmla="*/ 993775 w 993531"/>
              <a:gd name="T3" fmla="*/ 0 h 1011115"/>
              <a:gd name="T4" fmla="*/ 496888 w 993531"/>
              <a:gd name="T5" fmla="*/ 1011237 h 1011115"/>
              <a:gd name="T6" fmla="*/ 0 60000 65536"/>
              <a:gd name="T7" fmla="*/ 0 60000 65536"/>
              <a:gd name="T8" fmla="*/ 0 60000 65536"/>
              <a:gd name="T9" fmla="*/ 0 w 993531"/>
              <a:gd name="T10" fmla="*/ 0 h 1011115"/>
              <a:gd name="T11" fmla="*/ 993531 w 993531"/>
              <a:gd name="T12" fmla="*/ 1011115 h 1011115"/>
            </a:gdLst>
            <a:ahLst/>
            <a:cxnLst>
              <a:cxn ang="T6">
                <a:pos x="T0" y="T1"/>
              </a:cxn>
              <a:cxn ang="T7">
                <a:pos x="T2" y="T3"/>
              </a:cxn>
              <a:cxn ang="T8">
                <a:pos x="T4" y="T5"/>
              </a:cxn>
            </a:cxnLst>
            <a:rect l="T9" t="T10" r="T11" b="T12"/>
            <a:pathLst>
              <a:path w="993531" h="1011115">
                <a:moveTo>
                  <a:pt x="0" y="0"/>
                </a:moveTo>
                <a:lnTo>
                  <a:pt x="993531" y="0"/>
                </a:lnTo>
                <a:lnTo>
                  <a:pt x="496766" y="1011115"/>
                </a:lnTo>
                <a:lnTo>
                  <a:pt x="0" y="0"/>
                </a:lnTo>
                <a:close/>
              </a:path>
            </a:pathLst>
          </a:custGeom>
          <a:solidFill>
            <a:schemeClr val="bg1">
              <a:lumMod val="85000"/>
            </a:schemeClr>
          </a:solidFill>
          <a:ln w="12700" algn="ctr">
            <a:noFill/>
            <a:miter lim="800000"/>
          </a:ln>
        </p:spPr>
        <p:txBody>
          <a:bodyPr tIns="0" bIns="360000" anchor="ctr"/>
          <a:lstStyle/>
          <a:p>
            <a:pPr algn="ctr" eaLnBrk="1" hangingPunct="1">
              <a:spcBef>
                <a:spcPts val="2400"/>
              </a:spcBef>
              <a:buClr>
                <a:schemeClr val="accent1"/>
              </a:buClr>
              <a:buSzPct val="60000"/>
            </a:pPr>
            <a:r>
              <a:rPr lang="en-US" altLang="zh-CN" sz="3200" b="1" dirty="0">
                <a:solidFill>
                  <a:schemeClr val="accent2">
                    <a:lumMod val="50000"/>
                  </a:schemeClr>
                </a:solidFill>
                <a:latin typeface="微软雅黑" panose="020B0503020204020204" pitchFamily="34" charset="-122"/>
                <a:ea typeface="微软雅黑" panose="020B0503020204020204" pitchFamily="34" charset="-122"/>
                <a:cs typeface="Arial Unicode MS" panose="020B0604020202020204" pitchFamily="34" charset="-122"/>
              </a:rPr>
              <a:t>03</a:t>
            </a:r>
            <a:endParaRPr lang="zh-CN" altLang="en-US" sz="3200" b="1" dirty="0">
              <a:solidFill>
                <a:schemeClr val="accent2">
                  <a:lumMod val="50000"/>
                </a:scheme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 name="文本框 1"/>
          <p:cNvSpPr txBox="1"/>
          <p:nvPr/>
        </p:nvSpPr>
        <p:spPr>
          <a:xfrm>
            <a:off x="1023620" y="93980"/>
            <a:ext cx="4424680" cy="398780"/>
          </a:xfrm>
          <a:prstGeom prst="rect">
            <a:avLst/>
          </a:prstGeom>
          <a:noFill/>
        </p:spPr>
        <p:txBody>
          <a:bodyPr wrap="square" rtlCol="0" anchor="t">
            <a:spAutoFit/>
          </a:bodyPr>
          <a:lstStyle/>
          <a:p>
            <a:r>
              <a:rPr lang="zh-CN" altLang="en-US" sz="2000" dirty="0">
                <a:solidFill>
                  <a:srgbClr val="1B4171"/>
                </a:solidFill>
                <a:sym typeface="+mn-ea"/>
              </a:rPr>
              <a:t>功能验收</a:t>
            </a:r>
            <a:r>
              <a:rPr lang="en-US" altLang="zh-CN" sz="2000" dirty="0">
                <a:solidFill>
                  <a:srgbClr val="1B4171"/>
                </a:solidFill>
                <a:sym typeface="+mn-ea"/>
              </a:rPr>
              <a:t>--</a:t>
            </a:r>
            <a:r>
              <a:rPr lang="zh-CN" altLang="en-US" sz="2000" dirty="0">
                <a:solidFill>
                  <a:srgbClr val="1B4171"/>
                </a:solidFill>
                <a:sym typeface="+mn-ea"/>
              </a:rPr>
              <a:t>成果展示</a:t>
            </a:r>
          </a:p>
        </p:txBody>
      </p:sp>
      <p:pic>
        <p:nvPicPr>
          <p:cNvPr id="5" name="图片 4">
            <a:extLst>
              <a:ext uri="{FF2B5EF4-FFF2-40B4-BE49-F238E27FC236}">
                <a16:creationId xmlns:a16="http://schemas.microsoft.com/office/drawing/2014/main" id="{DABE6F28-2D0C-4161-8C6E-E7F5D33514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1609" y="613317"/>
            <a:ext cx="5550927" cy="41689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8"/>
          <p:cNvSpPr/>
          <p:nvPr/>
        </p:nvSpPr>
        <p:spPr bwMode="auto">
          <a:xfrm>
            <a:off x="0" y="0"/>
            <a:ext cx="925195" cy="890270"/>
          </a:xfrm>
          <a:custGeom>
            <a:avLst/>
            <a:gdLst>
              <a:gd name="T0" fmla="*/ 0 w 993531"/>
              <a:gd name="T1" fmla="*/ 0 h 1011115"/>
              <a:gd name="T2" fmla="*/ 993775 w 993531"/>
              <a:gd name="T3" fmla="*/ 0 h 1011115"/>
              <a:gd name="T4" fmla="*/ 496888 w 993531"/>
              <a:gd name="T5" fmla="*/ 1011237 h 1011115"/>
              <a:gd name="T6" fmla="*/ 0 60000 65536"/>
              <a:gd name="T7" fmla="*/ 0 60000 65536"/>
              <a:gd name="T8" fmla="*/ 0 60000 65536"/>
              <a:gd name="T9" fmla="*/ 0 w 993531"/>
              <a:gd name="T10" fmla="*/ 0 h 1011115"/>
              <a:gd name="T11" fmla="*/ 993531 w 993531"/>
              <a:gd name="T12" fmla="*/ 1011115 h 1011115"/>
            </a:gdLst>
            <a:ahLst/>
            <a:cxnLst>
              <a:cxn ang="T6">
                <a:pos x="T0" y="T1"/>
              </a:cxn>
              <a:cxn ang="T7">
                <a:pos x="T2" y="T3"/>
              </a:cxn>
              <a:cxn ang="T8">
                <a:pos x="T4" y="T5"/>
              </a:cxn>
            </a:cxnLst>
            <a:rect l="T9" t="T10" r="T11" b="T12"/>
            <a:pathLst>
              <a:path w="993531" h="1011115">
                <a:moveTo>
                  <a:pt x="0" y="0"/>
                </a:moveTo>
                <a:lnTo>
                  <a:pt x="993531" y="0"/>
                </a:lnTo>
                <a:lnTo>
                  <a:pt x="496766" y="1011115"/>
                </a:lnTo>
                <a:lnTo>
                  <a:pt x="0" y="0"/>
                </a:lnTo>
                <a:close/>
              </a:path>
            </a:pathLst>
          </a:custGeom>
          <a:solidFill>
            <a:schemeClr val="bg1">
              <a:lumMod val="85000"/>
            </a:schemeClr>
          </a:solidFill>
          <a:ln w="12700" algn="ctr">
            <a:noFill/>
            <a:miter lim="800000"/>
          </a:ln>
        </p:spPr>
        <p:txBody>
          <a:bodyPr tIns="0" bIns="360000" anchor="ctr"/>
          <a:lstStyle/>
          <a:p>
            <a:pPr algn="ctr" eaLnBrk="1" hangingPunct="1">
              <a:spcBef>
                <a:spcPts val="2400"/>
              </a:spcBef>
              <a:buClr>
                <a:schemeClr val="accent1"/>
              </a:buClr>
              <a:buSzPct val="60000"/>
            </a:pPr>
            <a:r>
              <a:rPr lang="en-US" altLang="zh-CN" sz="3200" b="1" dirty="0">
                <a:solidFill>
                  <a:schemeClr val="accent2">
                    <a:lumMod val="50000"/>
                  </a:schemeClr>
                </a:solidFill>
                <a:latin typeface="微软雅黑" panose="020B0503020204020204" pitchFamily="34" charset="-122"/>
                <a:ea typeface="微软雅黑" panose="020B0503020204020204" pitchFamily="34" charset="-122"/>
                <a:cs typeface="Arial Unicode MS" panose="020B0604020202020204" pitchFamily="34" charset="-122"/>
              </a:rPr>
              <a:t>03</a:t>
            </a:r>
            <a:endParaRPr lang="zh-CN" altLang="en-US" sz="3200" b="1" dirty="0">
              <a:solidFill>
                <a:schemeClr val="accent2">
                  <a:lumMod val="50000"/>
                </a:scheme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 name="文本框 1"/>
          <p:cNvSpPr txBox="1"/>
          <p:nvPr/>
        </p:nvSpPr>
        <p:spPr>
          <a:xfrm>
            <a:off x="1023620" y="93980"/>
            <a:ext cx="4424680" cy="398780"/>
          </a:xfrm>
          <a:prstGeom prst="rect">
            <a:avLst/>
          </a:prstGeom>
          <a:noFill/>
        </p:spPr>
        <p:txBody>
          <a:bodyPr wrap="square" rtlCol="0" anchor="t">
            <a:spAutoFit/>
          </a:bodyPr>
          <a:lstStyle/>
          <a:p>
            <a:r>
              <a:rPr lang="zh-CN" altLang="en-US" sz="2000" dirty="0">
                <a:solidFill>
                  <a:srgbClr val="1B4171"/>
                </a:solidFill>
                <a:sym typeface="+mn-ea"/>
              </a:rPr>
              <a:t>功能验收</a:t>
            </a:r>
            <a:r>
              <a:rPr lang="en-US" altLang="zh-CN" sz="2000" dirty="0">
                <a:solidFill>
                  <a:srgbClr val="1B4171"/>
                </a:solidFill>
                <a:sym typeface="+mn-ea"/>
              </a:rPr>
              <a:t>--</a:t>
            </a:r>
            <a:r>
              <a:rPr lang="zh-CN" altLang="en-US" sz="2000" dirty="0">
                <a:solidFill>
                  <a:srgbClr val="1B4171"/>
                </a:solidFill>
                <a:sym typeface="+mn-ea"/>
              </a:rPr>
              <a:t>成果展示</a:t>
            </a:r>
          </a:p>
        </p:txBody>
      </p:sp>
      <p:pic>
        <p:nvPicPr>
          <p:cNvPr id="5" name="图片 4">
            <a:extLst>
              <a:ext uri="{FF2B5EF4-FFF2-40B4-BE49-F238E27FC236}">
                <a16:creationId xmlns:a16="http://schemas.microsoft.com/office/drawing/2014/main" id="{151734B3-1C96-4539-9D5A-2808F3D454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1703636" y="637726"/>
            <a:ext cx="5736727" cy="43085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8"/>
          <p:cNvSpPr/>
          <p:nvPr/>
        </p:nvSpPr>
        <p:spPr bwMode="auto">
          <a:xfrm>
            <a:off x="0" y="0"/>
            <a:ext cx="925195" cy="890270"/>
          </a:xfrm>
          <a:custGeom>
            <a:avLst/>
            <a:gdLst>
              <a:gd name="T0" fmla="*/ 0 w 993531"/>
              <a:gd name="T1" fmla="*/ 0 h 1011115"/>
              <a:gd name="T2" fmla="*/ 993775 w 993531"/>
              <a:gd name="T3" fmla="*/ 0 h 1011115"/>
              <a:gd name="T4" fmla="*/ 496888 w 993531"/>
              <a:gd name="T5" fmla="*/ 1011237 h 1011115"/>
              <a:gd name="T6" fmla="*/ 0 60000 65536"/>
              <a:gd name="T7" fmla="*/ 0 60000 65536"/>
              <a:gd name="T8" fmla="*/ 0 60000 65536"/>
              <a:gd name="T9" fmla="*/ 0 w 993531"/>
              <a:gd name="T10" fmla="*/ 0 h 1011115"/>
              <a:gd name="T11" fmla="*/ 993531 w 993531"/>
              <a:gd name="T12" fmla="*/ 1011115 h 1011115"/>
            </a:gdLst>
            <a:ahLst/>
            <a:cxnLst>
              <a:cxn ang="T6">
                <a:pos x="T0" y="T1"/>
              </a:cxn>
              <a:cxn ang="T7">
                <a:pos x="T2" y="T3"/>
              </a:cxn>
              <a:cxn ang="T8">
                <a:pos x="T4" y="T5"/>
              </a:cxn>
            </a:cxnLst>
            <a:rect l="T9" t="T10" r="T11" b="T12"/>
            <a:pathLst>
              <a:path w="993531" h="1011115">
                <a:moveTo>
                  <a:pt x="0" y="0"/>
                </a:moveTo>
                <a:lnTo>
                  <a:pt x="993531" y="0"/>
                </a:lnTo>
                <a:lnTo>
                  <a:pt x="496766" y="1011115"/>
                </a:lnTo>
                <a:lnTo>
                  <a:pt x="0" y="0"/>
                </a:lnTo>
                <a:close/>
              </a:path>
            </a:pathLst>
          </a:custGeom>
          <a:solidFill>
            <a:schemeClr val="bg1">
              <a:lumMod val="85000"/>
            </a:schemeClr>
          </a:solidFill>
          <a:ln w="12700" algn="ctr">
            <a:noFill/>
            <a:miter lim="800000"/>
          </a:ln>
        </p:spPr>
        <p:txBody>
          <a:bodyPr tIns="0" bIns="360000" anchor="ctr"/>
          <a:lstStyle/>
          <a:p>
            <a:pPr algn="ctr" eaLnBrk="1" hangingPunct="1">
              <a:spcBef>
                <a:spcPts val="2400"/>
              </a:spcBef>
              <a:buClr>
                <a:schemeClr val="accent1"/>
              </a:buClr>
              <a:buSzPct val="60000"/>
            </a:pPr>
            <a:r>
              <a:rPr lang="en-US" altLang="zh-CN" sz="3200" b="1" dirty="0">
                <a:solidFill>
                  <a:schemeClr val="accent2">
                    <a:lumMod val="50000"/>
                  </a:schemeClr>
                </a:solidFill>
                <a:latin typeface="微软雅黑" panose="020B0503020204020204" pitchFamily="34" charset="-122"/>
                <a:ea typeface="微软雅黑" panose="020B0503020204020204" pitchFamily="34" charset="-122"/>
                <a:cs typeface="Arial Unicode MS" panose="020B0604020202020204" pitchFamily="34" charset="-122"/>
              </a:rPr>
              <a:t>03</a:t>
            </a:r>
            <a:endParaRPr lang="zh-CN" altLang="en-US" sz="3200" b="1" dirty="0">
              <a:solidFill>
                <a:schemeClr val="accent2">
                  <a:lumMod val="50000"/>
                </a:scheme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 name="文本框 1"/>
          <p:cNvSpPr txBox="1"/>
          <p:nvPr/>
        </p:nvSpPr>
        <p:spPr>
          <a:xfrm>
            <a:off x="1023620" y="93980"/>
            <a:ext cx="4424680" cy="398780"/>
          </a:xfrm>
          <a:prstGeom prst="rect">
            <a:avLst/>
          </a:prstGeom>
          <a:noFill/>
        </p:spPr>
        <p:txBody>
          <a:bodyPr wrap="square" rtlCol="0" anchor="t">
            <a:spAutoFit/>
          </a:bodyPr>
          <a:lstStyle/>
          <a:p>
            <a:r>
              <a:rPr lang="zh-CN" altLang="en-US" sz="2000" dirty="0">
                <a:solidFill>
                  <a:srgbClr val="1B4171"/>
                </a:solidFill>
                <a:sym typeface="+mn-ea"/>
              </a:rPr>
              <a:t>功能验收</a:t>
            </a:r>
            <a:r>
              <a:rPr lang="en-US" altLang="zh-CN" sz="2000" dirty="0">
                <a:solidFill>
                  <a:srgbClr val="1B4171"/>
                </a:solidFill>
                <a:sym typeface="+mn-ea"/>
              </a:rPr>
              <a:t>--</a:t>
            </a:r>
            <a:r>
              <a:rPr lang="zh-CN" altLang="en-US" sz="2000" dirty="0">
                <a:solidFill>
                  <a:srgbClr val="1B4171"/>
                </a:solidFill>
                <a:sym typeface="+mn-ea"/>
              </a:rPr>
              <a:t>成果展示</a:t>
            </a:r>
          </a:p>
        </p:txBody>
      </p:sp>
      <p:pic>
        <p:nvPicPr>
          <p:cNvPr id="6" name="图片 5">
            <a:extLst>
              <a:ext uri="{FF2B5EF4-FFF2-40B4-BE49-F238E27FC236}">
                <a16:creationId xmlns:a16="http://schemas.microsoft.com/office/drawing/2014/main" id="{A975977F-33B2-47FA-AE94-1F57D3F15A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7852" y="586472"/>
            <a:ext cx="5788296" cy="4347260"/>
          </a:xfrm>
          <a:prstGeom prst="rect">
            <a:avLst/>
          </a:prstGeom>
        </p:spPr>
      </p:pic>
    </p:spTree>
    <p:extLst>
      <p:ext uri="{BB962C8B-B14F-4D97-AF65-F5344CB8AC3E}">
        <p14:creationId xmlns:p14="http://schemas.microsoft.com/office/powerpoint/2010/main" val="270733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11" name="梯形 10"/>
          <p:cNvSpPr/>
          <p:nvPr/>
        </p:nvSpPr>
        <p:spPr>
          <a:xfrm>
            <a:off x="2674800" y="1857344"/>
            <a:ext cx="1170000" cy="216024"/>
          </a:xfrm>
          <a:prstGeom prst="trapezoid">
            <a:avLst>
              <a:gd name="adj" fmla="val 40432"/>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327150" y="1718635"/>
            <a:ext cx="6934200" cy="1257117"/>
          </a:xfrm>
          <a:prstGeom prst="rect">
            <a:avLst/>
          </a:prstGeom>
          <a:solidFill>
            <a:schemeClr val="bg1">
              <a:lumMod val="95000"/>
            </a:schemeClr>
          </a:solidFill>
          <a:ln w="12700" cap="flat" cmpd="sng" algn="ctr">
            <a:noFill/>
            <a:prstDash val="solid"/>
            <a:miter lim="800000"/>
          </a:ln>
          <a:effectLst/>
        </p:spPr>
        <p:txBody>
          <a:bodyPr lIns="1116000" tIns="0" bIns="36000" anchor="ctr"/>
          <a:lstStyle/>
          <a:p>
            <a:pPr algn="just" eaLnBrk="1" fontAlgn="auto" hangingPunct="1">
              <a:spcBef>
                <a:spcPts val="0"/>
              </a:spcBef>
              <a:spcAft>
                <a:spcPts val="0"/>
              </a:spcAft>
              <a:defRPr/>
            </a:pPr>
            <a:endParaRPr lang="zh-CN" altLang="en-US" sz="3600" b="1" dirty="0">
              <a:solidFill>
                <a:srgbClr val="00A28B"/>
              </a:solidFill>
              <a:latin typeface="华文中宋" panose="02010600040101010101" pitchFamily="2" charset="-122"/>
              <a:ea typeface="华文中宋" panose="02010600040101010101" pitchFamily="2" charset="-122"/>
              <a:cs typeface="+mj-cs"/>
            </a:endParaRPr>
          </a:p>
        </p:txBody>
      </p:sp>
      <p:sp>
        <p:nvSpPr>
          <p:cNvPr id="13" name="任意多边形 8"/>
          <p:cNvSpPr/>
          <p:nvPr/>
        </p:nvSpPr>
        <p:spPr bwMode="auto">
          <a:xfrm>
            <a:off x="1558290" y="1642110"/>
            <a:ext cx="978535" cy="769620"/>
          </a:xfrm>
          <a:custGeom>
            <a:avLst/>
            <a:gdLst>
              <a:gd name="T0" fmla="*/ 0 w 993531"/>
              <a:gd name="T1" fmla="*/ 0 h 1011115"/>
              <a:gd name="T2" fmla="*/ 993775 w 993531"/>
              <a:gd name="T3" fmla="*/ 0 h 1011115"/>
              <a:gd name="T4" fmla="*/ 496888 w 993531"/>
              <a:gd name="T5" fmla="*/ 1011237 h 1011115"/>
              <a:gd name="T6" fmla="*/ 0 60000 65536"/>
              <a:gd name="T7" fmla="*/ 0 60000 65536"/>
              <a:gd name="T8" fmla="*/ 0 60000 65536"/>
              <a:gd name="T9" fmla="*/ 0 w 993531"/>
              <a:gd name="T10" fmla="*/ 0 h 1011115"/>
              <a:gd name="T11" fmla="*/ 993531 w 993531"/>
              <a:gd name="T12" fmla="*/ 1011115 h 1011115"/>
            </a:gdLst>
            <a:ahLst/>
            <a:cxnLst>
              <a:cxn ang="T6">
                <a:pos x="T0" y="T1"/>
              </a:cxn>
              <a:cxn ang="T7">
                <a:pos x="T2" y="T3"/>
              </a:cxn>
              <a:cxn ang="T8">
                <a:pos x="T4" y="T5"/>
              </a:cxn>
            </a:cxnLst>
            <a:rect l="T9" t="T10" r="T11" b="T12"/>
            <a:pathLst>
              <a:path w="993531" h="1011115">
                <a:moveTo>
                  <a:pt x="0" y="0"/>
                </a:moveTo>
                <a:lnTo>
                  <a:pt x="993531" y="0"/>
                </a:lnTo>
                <a:lnTo>
                  <a:pt x="496766" y="1011115"/>
                </a:lnTo>
                <a:lnTo>
                  <a:pt x="0" y="0"/>
                </a:lnTo>
                <a:close/>
              </a:path>
            </a:pathLst>
          </a:custGeom>
          <a:solidFill>
            <a:schemeClr val="bg1">
              <a:lumMod val="85000"/>
            </a:schemeClr>
          </a:solidFill>
          <a:ln w="12700" algn="ctr">
            <a:noFill/>
            <a:miter lim="800000"/>
          </a:ln>
        </p:spPr>
        <p:txBody>
          <a:bodyPr tIns="0" bIns="360000" anchor="ctr"/>
          <a:lstStyle/>
          <a:p>
            <a:pPr algn="ctr" eaLnBrk="1" hangingPunct="1">
              <a:spcBef>
                <a:spcPts val="2400"/>
              </a:spcBef>
              <a:buClr>
                <a:schemeClr val="accent1"/>
              </a:buClr>
              <a:buSzPct val="60000"/>
            </a:pPr>
            <a:r>
              <a:rPr lang="en-US" altLang="zh-CN" sz="3200" b="1" dirty="0">
                <a:solidFill>
                  <a:schemeClr val="accent2">
                    <a:lumMod val="50000"/>
                  </a:schemeClr>
                </a:solidFill>
                <a:latin typeface="微软雅黑" panose="020B0503020204020204" pitchFamily="34" charset="-122"/>
                <a:ea typeface="微软雅黑" panose="020B0503020204020204" pitchFamily="34" charset="-122"/>
                <a:cs typeface="Arial Unicode MS" panose="020B0604020202020204" pitchFamily="34" charset="-122"/>
              </a:rPr>
              <a:t>01</a:t>
            </a:r>
            <a:endParaRPr lang="zh-CN" altLang="en-US" sz="3200" b="1" dirty="0">
              <a:solidFill>
                <a:schemeClr val="accent2">
                  <a:lumMod val="50000"/>
                </a:scheme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4" name="矩形 13"/>
          <p:cNvSpPr/>
          <p:nvPr/>
        </p:nvSpPr>
        <p:spPr>
          <a:xfrm>
            <a:off x="2769870" y="1941830"/>
            <a:ext cx="5010150" cy="768350"/>
          </a:xfrm>
          <a:prstGeom prst="rect">
            <a:avLst/>
          </a:prstGeom>
        </p:spPr>
        <p:txBody>
          <a:bodyPr wrap="square">
            <a:spAutoFit/>
          </a:bodyPr>
          <a:lstStyle/>
          <a:p>
            <a:r>
              <a:rPr lang="zh-CN" altLang="en-US" sz="4000" b="1" dirty="0">
                <a:solidFill>
                  <a:schemeClr val="accent2">
                    <a:lumMod val="50000"/>
                  </a:schemeClr>
                </a:solidFill>
                <a:latin typeface="微软雅黑" panose="020B0503020204020204" pitchFamily="34" charset="-122"/>
                <a:ea typeface="微软雅黑" panose="020B0503020204020204" pitchFamily="34" charset="-122"/>
              </a:rPr>
              <a:t>项目背景及其规划</a:t>
            </a:r>
            <a:r>
              <a:rPr lang="zh-CN" altLang="en-US" sz="4400" b="1" dirty="0">
                <a:solidFill>
                  <a:schemeClr val="accent2">
                    <a:lumMod val="50000"/>
                  </a:schemeClr>
                </a:solidFill>
                <a:latin typeface="微软雅黑" panose="020B0503020204020204" pitchFamily="34" charset="-122"/>
                <a:ea typeface="微软雅黑" panose="020B0503020204020204" pitchFamily="34" charset="-122"/>
              </a:rPr>
              <a:t>    </a:t>
            </a:r>
          </a:p>
        </p:txBody>
      </p:sp>
    </p:spTree>
  </p:cSld>
  <p:clrMapOvr>
    <a:masterClrMapping/>
  </p:clrMapOvr>
  <mc:AlternateContent xmlns:mc="http://schemas.openxmlformats.org/markup-compatibility/2006" xmlns:p14="http://schemas.microsoft.com/office/powerpoint/2010/main">
    <mc:Choice Requires="p14">
      <p:transition spd="slow" p14:dur="900" advTm="0">
        <p14:warp/>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500"/>
                                        <p:tgtEl>
                                          <p:spTgt spid="12"/>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750"/>
                                        <p:tgtEl>
                                          <p:spTgt spid="11"/>
                                        </p:tgtEl>
                                      </p:cBhvr>
                                    </p:animEffect>
                                  </p:childTnLst>
                                </p:cTn>
                              </p:par>
                            </p:childTnLst>
                          </p:cTn>
                        </p:par>
                        <p:par>
                          <p:cTn id="12" fill="hold">
                            <p:stCondLst>
                              <p:cond delay="1250"/>
                            </p:stCondLst>
                            <p:childTnLst>
                              <p:par>
                                <p:cTn id="13" presetID="22" presetClass="entr" presetSubtype="1"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500"/>
                                        <p:tgtEl>
                                          <p:spTgt spid="13"/>
                                        </p:tgtEl>
                                      </p:cBhvr>
                                    </p:animEffect>
                                  </p:childTnLst>
                                </p:cTn>
                              </p:par>
                            </p:childTnLst>
                          </p:cTn>
                        </p:par>
                        <p:par>
                          <p:cTn id="16" fill="hold">
                            <p:stCondLst>
                              <p:cond delay="1750"/>
                            </p:stCondLst>
                            <p:childTnLst>
                              <p:par>
                                <p:cTn id="17" presetID="14" presetClass="entr" presetSubtype="1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randombar(horizontal)">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13" grpId="0" bldLvl="0" animBg="1"/>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11" name="梯形 10"/>
          <p:cNvSpPr/>
          <p:nvPr/>
        </p:nvSpPr>
        <p:spPr>
          <a:xfrm>
            <a:off x="2674800" y="1857344"/>
            <a:ext cx="1170000" cy="216024"/>
          </a:xfrm>
          <a:prstGeom prst="trapezoid">
            <a:avLst>
              <a:gd name="adj" fmla="val 40432"/>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45845" y="1857065"/>
            <a:ext cx="6934200" cy="1257117"/>
          </a:xfrm>
          <a:prstGeom prst="rect">
            <a:avLst/>
          </a:prstGeom>
          <a:solidFill>
            <a:schemeClr val="bg1">
              <a:lumMod val="95000"/>
            </a:schemeClr>
          </a:solidFill>
          <a:ln w="12700" cap="flat" cmpd="sng" algn="ctr">
            <a:noFill/>
            <a:prstDash val="solid"/>
            <a:miter lim="800000"/>
          </a:ln>
          <a:effectLst/>
        </p:spPr>
        <p:txBody>
          <a:bodyPr lIns="1116000" tIns="0" bIns="36000" anchor="ctr"/>
          <a:lstStyle/>
          <a:p>
            <a:pPr algn="just" eaLnBrk="1" fontAlgn="auto" hangingPunct="1">
              <a:spcBef>
                <a:spcPts val="0"/>
              </a:spcBef>
              <a:spcAft>
                <a:spcPts val="0"/>
              </a:spcAft>
              <a:defRPr/>
            </a:pPr>
            <a:endParaRPr lang="zh-CN" altLang="en-US" sz="3600" b="1" dirty="0">
              <a:solidFill>
                <a:srgbClr val="00A28B"/>
              </a:solidFill>
              <a:latin typeface="华文中宋" panose="02010600040101010101" pitchFamily="2" charset="-122"/>
              <a:ea typeface="华文中宋" panose="02010600040101010101" pitchFamily="2" charset="-122"/>
              <a:cs typeface="+mj-cs"/>
            </a:endParaRPr>
          </a:p>
        </p:txBody>
      </p:sp>
      <p:sp>
        <p:nvSpPr>
          <p:cNvPr id="13" name="任意多边形 8"/>
          <p:cNvSpPr/>
          <p:nvPr/>
        </p:nvSpPr>
        <p:spPr bwMode="auto">
          <a:xfrm>
            <a:off x="1416685" y="1774190"/>
            <a:ext cx="1116330" cy="882015"/>
          </a:xfrm>
          <a:custGeom>
            <a:avLst/>
            <a:gdLst>
              <a:gd name="T0" fmla="*/ 0 w 993531"/>
              <a:gd name="T1" fmla="*/ 0 h 1011115"/>
              <a:gd name="T2" fmla="*/ 993775 w 993531"/>
              <a:gd name="T3" fmla="*/ 0 h 1011115"/>
              <a:gd name="T4" fmla="*/ 496888 w 993531"/>
              <a:gd name="T5" fmla="*/ 1011237 h 1011115"/>
              <a:gd name="T6" fmla="*/ 0 60000 65536"/>
              <a:gd name="T7" fmla="*/ 0 60000 65536"/>
              <a:gd name="T8" fmla="*/ 0 60000 65536"/>
              <a:gd name="T9" fmla="*/ 0 w 993531"/>
              <a:gd name="T10" fmla="*/ 0 h 1011115"/>
              <a:gd name="T11" fmla="*/ 993531 w 993531"/>
              <a:gd name="T12" fmla="*/ 1011115 h 1011115"/>
            </a:gdLst>
            <a:ahLst/>
            <a:cxnLst>
              <a:cxn ang="T6">
                <a:pos x="T0" y="T1"/>
              </a:cxn>
              <a:cxn ang="T7">
                <a:pos x="T2" y="T3"/>
              </a:cxn>
              <a:cxn ang="T8">
                <a:pos x="T4" y="T5"/>
              </a:cxn>
            </a:cxnLst>
            <a:rect l="T9" t="T10" r="T11" b="T12"/>
            <a:pathLst>
              <a:path w="993531" h="1011115">
                <a:moveTo>
                  <a:pt x="0" y="0"/>
                </a:moveTo>
                <a:lnTo>
                  <a:pt x="993531" y="0"/>
                </a:lnTo>
                <a:lnTo>
                  <a:pt x="496766" y="1011115"/>
                </a:lnTo>
                <a:lnTo>
                  <a:pt x="0" y="0"/>
                </a:lnTo>
                <a:close/>
              </a:path>
            </a:pathLst>
          </a:custGeom>
          <a:solidFill>
            <a:schemeClr val="bg1">
              <a:lumMod val="85000"/>
            </a:schemeClr>
          </a:solidFill>
          <a:ln w="12700" algn="ctr">
            <a:noFill/>
            <a:miter lim="800000"/>
          </a:ln>
        </p:spPr>
        <p:txBody>
          <a:bodyPr tIns="0" bIns="360000" anchor="ctr"/>
          <a:lstStyle/>
          <a:p>
            <a:pPr algn="ctr" eaLnBrk="1" hangingPunct="1">
              <a:spcBef>
                <a:spcPts val="2400"/>
              </a:spcBef>
              <a:buClr>
                <a:schemeClr val="accent1"/>
              </a:buClr>
              <a:buSzPct val="60000"/>
            </a:pPr>
            <a:r>
              <a:rPr lang="en-US" altLang="zh-CN" sz="3200" b="1" dirty="0">
                <a:solidFill>
                  <a:schemeClr val="accent2">
                    <a:lumMod val="50000"/>
                  </a:schemeClr>
                </a:solidFill>
                <a:latin typeface="微软雅黑" panose="020B0503020204020204" pitchFamily="34" charset="-122"/>
                <a:ea typeface="微软雅黑" panose="020B0503020204020204" pitchFamily="34" charset="-122"/>
                <a:cs typeface="Arial Unicode MS" panose="020B0604020202020204" pitchFamily="34" charset="-122"/>
              </a:rPr>
              <a:t>04</a:t>
            </a:r>
            <a:endParaRPr lang="zh-CN" altLang="en-US" sz="3200" b="1" dirty="0">
              <a:solidFill>
                <a:schemeClr val="accent2">
                  <a:lumMod val="50000"/>
                </a:scheme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4" name="矩形 13"/>
          <p:cNvSpPr/>
          <p:nvPr/>
        </p:nvSpPr>
        <p:spPr>
          <a:xfrm>
            <a:off x="3477599" y="2073368"/>
            <a:ext cx="5398770" cy="707886"/>
          </a:xfrm>
          <a:prstGeom prst="rect">
            <a:avLst/>
          </a:prstGeom>
        </p:spPr>
        <p:txBody>
          <a:bodyPr wrap="square">
            <a:spAutoFit/>
          </a:bodyPr>
          <a:lstStyle/>
          <a:p>
            <a:pPr algn="l"/>
            <a:r>
              <a:rPr lang="zh-CN" altLang="en-US" sz="4000" dirty="0">
                <a:solidFill>
                  <a:schemeClr val="accent2">
                    <a:lumMod val="50000"/>
                  </a:schemeClr>
                </a:solidFill>
                <a:latin typeface="+mj-ea"/>
                <a:ea typeface="+mj-ea"/>
              </a:rPr>
              <a:t>总结反思</a:t>
            </a:r>
          </a:p>
        </p:txBody>
      </p:sp>
    </p:spTree>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500"/>
                                        <p:tgtEl>
                                          <p:spTgt spid="12"/>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750"/>
                                        <p:tgtEl>
                                          <p:spTgt spid="11"/>
                                        </p:tgtEl>
                                      </p:cBhvr>
                                    </p:animEffect>
                                  </p:childTnLst>
                                </p:cTn>
                              </p:par>
                            </p:childTnLst>
                          </p:cTn>
                        </p:par>
                        <p:par>
                          <p:cTn id="12" fill="hold">
                            <p:stCondLst>
                              <p:cond delay="1500"/>
                            </p:stCondLst>
                            <p:childTnLst>
                              <p:par>
                                <p:cTn id="13" presetID="22" presetClass="entr" presetSubtype="1"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barn(inVertical)">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13" grpId="0" bldLvl="0" animBg="1"/>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8"/>
          <p:cNvSpPr/>
          <p:nvPr/>
        </p:nvSpPr>
        <p:spPr bwMode="auto">
          <a:xfrm>
            <a:off x="0" y="0"/>
            <a:ext cx="925195" cy="890270"/>
          </a:xfrm>
          <a:custGeom>
            <a:avLst/>
            <a:gdLst>
              <a:gd name="T0" fmla="*/ 0 w 993531"/>
              <a:gd name="T1" fmla="*/ 0 h 1011115"/>
              <a:gd name="T2" fmla="*/ 993775 w 993531"/>
              <a:gd name="T3" fmla="*/ 0 h 1011115"/>
              <a:gd name="T4" fmla="*/ 496888 w 993531"/>
              <a:gd name="T5" fmla="*/ 1011237 h 1011115"/>
              <a:gd name="T6" fmla="*/ 0 60000 65536"/>
              <a:gd name="T7" fmla="*/ 0 60000 65536"/>
              <a:gd name="T8" fmla="*/ 0 60000 65536"/>
              <a:gd name="T9" fmla="*/ 0 w 993531"/>
              <a:gd name="T10" fmla="*/ 0 h 1011115"/>
              <a:gd name="T11" fmla="*/ 993531 w 993531"/>
              <a:gd name="T12" fmla="*/ 1011115 h 1011115"/>
            </a:gdLst>
            <a:ahLst/>
            <a:cxnLst>
              <a:cxn ang="T6">
                <a:pos x="T0" y="T1"/>
              </a:cxn>
              <a:cxn ang="T7">
                <a:pos x="T2" y="T3"/>
              </a:cxn>
              <a:cxn ang="T8">
                <a:pos x="T4" y="T5"/>
              </a:cxn>
            </a:cxnLst>
            <a:rect l="T9" t="T10" r="T11" b="T12"/>
            <a:pathLst>
              <a:path w="993531" h="1011115">
                <a:moveTo>
                  <a:pt x="0" y="0"/>
                </a:moveTo>
                <a:lnTo>
                  <a:pt x="993531" y="0"/>
                </a:lnTo>
                <a:lnTo>
                  <a:pt x="496766" y="1011115"/>
                </a:lnTo>
                <a:lnTo>
                  <a:pt x="0" y="0"/>
                </a:lnTo>
                <a:close/>
              </a:path>
            </a:pathLst>
          </a:custGeom>
          <a:solidFill>
            <a:schemeClr val="bg1">
              <a:lumMod val="85000"/>
            </a:schemeClr>
          </a:solidFill>
          <a:ln w="12700" algn="ctr">
            <a:noFill/>
            <a:miter lim="800000"/>
          </a:ln>
        </p:spPr>
        <p:txBody>
          <a:bodyPr tIns="0" bIns="360000" anchor="ctr"/>
          <a:lstStyle/>
          <a:p>
            <a:pPr algn="ctr" eaLnBrk="1" hangingPunct="1">
              <a:spcBef>
                <a:spcPts val="2400"/>
              </a:spcBef>
              <a:buClr>
                <a:schemeClr val="accent1"/>
              </a:buClr>
              <a:buSzPct val="60000"/>
            </a:pPr>
            <a:r>
              <a:rPr lang="en-US" altLang="zh-CN" sz="3200" b="1" dirty="0">
                <a:solidFill>
                  <a:schemeClr val="accent2">
                    <a:lumMod val="50000"/>
                  </a:schemeClr>
                </a:solidFill>
                <a:latin typeface="微软雅黑" panose="020B0503020204020204" pitchFamily="34" charset="-122"/>
                <a:ea typeface="微软雅黑" panose="020B0503020204020204" pitchFamily="34" charset="-122"/>
                <a:cs typeface="Arial Unicode MS" panose="020B0604020202020204" pitchFamily="34" charset="-122"/>
              </a:rPr>
              <a:t>04</a:t>
            </a:r>
            <a:endParaRPr lang="zh-CN" altLang="en-US" sz="3200" b="1" dirty="0">
              <a:solidFill>
                <a:schemeClr val="accent2">
                  <a:lumMod val="50000"/>
                </a:scheme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4" name="文本框 3"/>
          <p:cNvSpPr txBox="1"/>
          <p:nvPr/>
        </p:nvSpPr>
        <p:spPr>
          <a:xfrm>
            <a:off x="1079500" y="121285"/>
            <a:ext cx="1757680" cy="398780"/>
          </a:xfrm>
          <a:prstGeom prst="rect">
            <a:avLst/>
          </a:prstGeom>
          <a:noFill/>
        </p:spPr>
        <p:txBody>
          <a:bodyPr wrap="square" rtlCol="0">
            <a:spAutoFit/>
          </a:bodyPr>
          <a:lstStyle/>
          <a:p>
            <a:r>
              <a:rPr lang="zh-CN" altLang="en-US" sz="2000">
                <a:solidFill>
                  <a:srgbClr val="1B4171"/>
                </a:solidFill>
              </a:rPr>
              <a:t>总结反思</a:t>
            </a:r>
          </a:p>
        </p:txBody>
      </p:sp>
      <p:sp>
        <p:nvSpPr>
          <p:cNvPr id="2" name="矩形 1"/>
          <p:cNvSpPr/>
          <p:nvPr/>
        </p:nvSpPr>
        <p:spPr>
          <a:xfrm>
            <a:off x="212725" y="1079500"/>
            <a:ext cx="1437640" cy="4870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455930" y="1173480"/>
            <a:ext cx="1064895" cy="299085"/>
          </a:xfrm>
          <a:prstGeom prst="rect">
            <a:avLst/>
          </a:prstGeom>
          <a:noFill/>
        </p:spPr>
        <p:txBody>
          <a:bodyPr wrap="square" rtlCol="0">
            <a:spAutoFit/>
          </a:bodyPr>
          <a:lstStyle/>
          <a:p>
            <a:r>
              <a:rPr lang="en-US" altLang="zh-CN"/>
              <a:t>   </a:t>
            </a:r>
            <a:r>
              <a:rPr lang="zh-CN" altLang="en-US"/>
              <a:t>总结</a:t>
            </a:r>
          </a:p>
        </p:txBody>
      </p:sp>
      <p:sp>
        <p:nvSpPr>
          <p:cNvPr id="8" name="文本框 7"/>
          <p:cNvSpPr txBox="1"/>
          <p:nvPr/>
        </p:nvSpPr>
        <p:spPr>
          <a:xfrm>
            <a:off x="4267835" y="1825625"/>
            <a:ext cx="4061460" cy="2376170"/>
          </a:xfrm>
          <a:prstGeom prst="rect">
            <a:avLst/>
          </a:prstGeom>
          <a:noFill/>
        </p:spPr>
        <p:txBody>
          <a:bodyPr wrap="square" rtlCol="0">
            <a:spAutoFit/>
          </a:bodyPr>
          <a:lstStyle/>
          <a:p>
            <a:pPr indent="266700"/>
            <a:r>
              <a:rPr lang="zh-CN" dirty="0">
                <a:latin typeface="黑体" panose="02010609060101010101" charset="-122"/>
                <a:ea typeface="黑体" panose="02010609060101010101" charset="-122"/>
                <a:cs typeface="黑体" panose="02010609060101010101" charset="-122"/>
                <a:sym typeface="+mn-ea"/>
              </a:rPr>
              <a:t>我们应用</a:t>
            </a:r>
            <a:r>
              <a:rPr lang="en-US" dirty="0">
                <a:latin typeface="黑体" panose="02010609060101010101" charset="-122"/>
                <a:ea typeface="黑体" panose="02010609060101010101" charset="-122"/>
                <a:cs typeface="黑体" panose="02010609060101010101" charset="-122"/>
                <a:sym typeface="+mn-ea"/>
              </a:rPr>
              <a:t>Arduino</a:t>
            </a:r>
            <a:r>
              <a:rPr lang="zh-CN" dirty="0">
                <a:latin typeface="黑体" panose="02010609060101010101" charset="-122"/>
                <a:ea typeface="黑体" panose="02010609060101010101" charset="-122"/>
                <a:cs typeface="黑体" panose="02010609060101010101" charset="-122"/>
                <a:sym typeface="+mn-ea"/>
              </a:rPr>
              <a:t>单片机设计出一个可以准确监控火灾发生并实时向用户反馈信息的设备。此系统结合温湿度传感器、烟雾传感器、</a:t>
            </a:r>
            <a:r>
              <a:rPr lang="en-US" dirty="0">
                <a:latin typeface="黑体" panose="02010609060101010101" charset="-122"/>
                <a:ea typeface="黑体" panose="02010609060101010101" charset="-122"/>
                <a:cs typeface="黑体" panose="02010609060101010101" charset="-122"/>
                <a:sym typeface="+mn-ea"/>
              </a:rPr>
              <a:t>CO</a:t>
            </a:r>
            <a:r>
              <a:rPr lang="zh-CN" dirty="0">
                <a:latin typeface="黑体" panose="02010609060101010101" charset="-122"/>
                <a:ea typeface="黑体" panose="02010609060101010101" charset="-122"/>
                <a:cs typeface="黑体" panose="02010609060101010101" charset="-122"/>
                <a:sym typeface="+mn-ea"/>
              </a:rPr>
              <a:t>传感器以及火焰传感器，分别对所监控场地的温度、湿度及烟雾情况和一氧化碳浓度，外界红外光的数据采集，</a:t>
            </a:r>
            <a:r>
              <a:rPr lang="zh-CN" altLang="en-US" dirty="0">
                <a:sym typeface="+mn-ea"/>
              </a:rPr>
              <a:t>当监控场地的其中几个数据超过其各自的阈值时，报警器将立即做出发光发声，使护林人士及时发现森林起火。之后</a:t>
            </a:r>
            <a:r>
              <a:rPr lang="zh-CN" altLang="zh-CN" dirty="0">
                <a:sym typeface="+mn-ea"/>
              </a:rPr>
              <a:t>信息经过信号预处理以后传送到</a:t>
            </a:r>
            <a:r>
              <a:rPr lang="en-US" altLang="zh-CN" dirty="0" err="1">
                <a:sym typeface="+mn-ea"/>
              </a:rPr>
              <a:t>Arduino</a:t>
            </a:r>
            <a:r>
              <a:rPr lang="zh-CN" altLang="zh-CN" dirty="0">
                <a:sym typeface="+mn-ea"/>
              </a:rPr>
              <a:t>处理器上进行智能化综合分析，</a:t>
            </a:r>
            <a:r>
              <a:rPr lang="zh-CN" dirty="0">
                <a:latin typeface="黑体" panose="02010609060101010101" charset="-122"/>
                <a:ea typeface="黑体" panose="02010609060101010101" charset="-122"/>
                <a:cs typeface="黑体" panose="02010609060101010101" charset="-122"/>
                <a:sym typeface="+mn-ea"/>
              </a:rPr>
              <a:t>合分析，再通过蓝牙模块向用户发送数据，并储存历史数据，达到对森林火灾的监控和预防。</a:t>
            </a:r>
            <a:endParaRPr lang="zh-CN" altLang="en-US" dirty="0"/>
          </a:p>
        </p:txBody>
      </p:sp>
      <p:sp>
        <p:nvSpPr>
          <p:cNvPr id="39" name="矩形 38"/>
          <p:cNvSpPr/>
          <p:nvPr/>
        </p:nvSpPr>
        <p:spPr>
          <a:xfrm>
            <a:off x="847725" y="1825625"/>
            <a:ext cx="2835275" cy="2310765"/>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6" rIns="68574" bIns="34286" rtlCol="0" anchor="ctr"/>
          <a:lstStyle/>
          <a:p>
            <a:pPr algn="ct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ircle(in)">
                                      <p:cBhvr>
                                        <p:cTn id="12" dur="2000"/>
                                        <p:tgtEl>
                                          <p:spTgt spid="2"/>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20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wheel(1)">
                                      <p:cBhvr>
                                        <p:cTn id="20" dur="2000"/>
                                        <p:tgtEl>
                                          <p:spTgt spid="39"/>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randombar(horizontal)">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 grpId="0" animBg="1"/>
      <p:bldP spid="5" grpId="0"/>
      <p:bldP spid="8" grpId="0"/>
      <p:bldP spid="3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8"/>
          <p:cNvSpPr/>
          <p:nvPr/>
        </p:nvSpPr>
        <p:spPr bwMode="auto">
          <a:xfrm>
            <a:off x="0" y="0"/>
            <a:ext cx="925195" cy="890270"/>
          </a:xfrm>
          <a:custGeom>
            <a:avLst/>
            <a:gdLst>
              <a:gd name="T0" fmla="*/ 0 w 993531"/>
              <a:gd name="T1" fmla="*/ 0 h 1011115"/>
              <a:gd name="T2" fmla="*/ 993775 w 993531"/>
              <a:gd name="T3" fmla="*/ 0 h 1011115"/>
              <a:gd name="T4" fmla="*/ 496888 w 993531"/>
              <a:gd name="T5" fmla="*/ 1011237 h 1011115"/>
              <a:gd name="T6" fmla="*/ 0 60000 65536"/>
              <a:gd name="T7" fmla="*/ 0 60000 65536"/>
              <a:gd name="T8" fmla="*/ 0 60000 65536"/>
              <a:gd name="T9" fmla="*/ 0 w 993531"/>
              <a:gd name="T10" fmla="*/ 0 h 1011115"/>
              <a:gd name="T11" fmla="*/ 993531 w 993531"/>
              <a:gd name="T12" fmla="*/ 1011115 h 1011115"/>
            </a:gdLst>
            <a:ahLst/>
            <a:cxnLst>
              <a:cxn ang="T6">
                <a:pos x="T0" y="T1"/>
              </a:cxn>
              <a:cxn ang="T7">
                <a:pos x="T2" y="T3"/>
              </a:cxn>
              <a:cxn ang="T8">
                <a:pos x="T4" y="T5"/>
              </a:cxn>
            </a:cxnLst>
            <a:rect l="T9" t="T10" r="T11" b="T12"/>
            <a:pathLst>
              <a:path w="993531" h="1011115">
                <a:moveTo>
                  <a:pt x="0" y="0"/>
                </a:moveTo>
                <a:lnTo>
                  <a:pt x="993531" y="0"/>
                </a:lnTo>
                <a:lnTo>
                  <a:pt x="496766" y="1011115"/>
                </a:lnTo>
                <a:lnTo>
                  <a:pt x="0" y="0"/>
                </a:lnTo>
                <a:close/>
              </a:path>
            </a:pathLst>
          </a:custGeom>
          <a:solidFill>
            <a:schemeClr val="bg1">
              <a:lumMod val="85000"/>
            </a:schemeClr>
          </a:solidFill>
          <a:ln w="12700" algn="ctr">
            <a:noFill/>
            <a:miter lim="800000"/>
          </a:ln>
        </p:spPr>
        <p:txBody>
          <a:bodyPr tIns="0" bIns="360000" anchor="ctr"/>
          <a:lstStyle/>
          <a:p>
            <a:pPr algn="ctr" eaLnBrk="1" hangingPunct="1">
              <a:spcBef>
                <a:spcPts val="2400"/>
              </a:spcBef>
              <a:buClr>
                <a:schemeClr val="accent1"/>
              </a:buClr>
              <a:buSzPct val="60000"/>
            </a:pPr>
            <a:r>
              <a:rPr lang="en-US" altLang="zh-CN" sz="3200" b="1" dirty="0">
                <a:solidFill>
                  <a:schemeClr val="accent2">
                    <a:lumMod val="50000"/>
                  </a:schemeClr>
                </a:solidFill>
                <a:latin typeface="微软雅黑" panose="020B0503020204020204" pitchFamily="34" charset="-122"/>
                <a:ea typeface="微软雅黑" panose="020B0503020204020204" pitchFamily="34" charset="-122"/>
                <a:cs typeface="Arial Unicode MS" panose="020B0604020202020204" pitchFamily="34" charset="-122"/>
              </a:rPr>
              <a:t>04</a:t>
            </a:r>
            <a:endParaRPr lang="zh-CN" altLang="en-US" sz="3200" b="1" dirty="0">
              <a:solidFill>
                <a:schemeClr val="accent2">
                  <a:lumMod val="50000"/>
                </a:scheme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4" name="文本框 3"/>
          <p:cNvSpPr txBox="1"/>
          <p:nvPr/>
        </p:nvSpPr>
        <p:spPr>
          <a:xfrm>
            <a:off x="1079500" y="121285"/>
            <a:ext cx="2901950" cy="400110"/>
          </a:xfrm>
          <a:prstGeom prst="rect">
            <a:avLst/>
          </a:prstGeom>
          <a:noFill/>
        </p:spPr>
        <p:txBody>
          <a:bodyPr wrap="square" rtlCol="0">
            <a:spAutoFit/>
          </a:bodyPr>
          <a:lstStyle/>
          <a:p>
            <a:r>
              <a:rPr lang="zh-CN" altLang="en-US" sz="2000" dirty="0">
                <a:solidFill>
                  <a:srgbClr val="1B4171"/>
                </a:solidFill>
              </a:rPr>
              <a:t>总结反思</a:t>
            </a:r>
            <a:r>
              <a:rPr lang="en-US" altLang="zh-CN" sz="2000" dirty="0">
                <a:solidFill>
                  <a:srgbClr val="1B4171"/>
                </a:solidFill>
              </a:rPr>
              <a:t>—</a:t>
            </a:r>
            <a:r>
              <a:rPr lang="zh-CN" altLang="en-US" sz="2000" dirty="0">
                <a:solidFill>
                  <a:srgbClr val="1B4171"/>
                </a:solidFill>
              </a:rPr>
              <a:t>功能完善</a:t>
            </a:r>
          </a:p>
        </p:txBody>
      </p:sp>
      <p:grpSp>
        <p:nvGrpSpPr>
          <p:cNvPr id="9" name="组合 8">
            <a:extLst>
              <a:ext uri="{FF2B5EF4-FFF2-40B4-BE49-F238E27FC236}">
                <a16:creationId xmlns:a16="http://schemas.microsoft.com/office/drawing/2014/main" id="{0A9D5C19-FD2E-4134-ACD2-7DDAC2BF21DA}"/>
              </a:ext>
            </a:extLst>
          </p:cNvPr>
          <p:cNvGrpSpPr/>
          <p:nvPr/>
        </p:nvGrpSpPr>
        <p:grpSpPr>
          <a:xfrm>
            <a:off x="1803564" y="800810"/>
            <a:ext cx="2416767" cy="1703210"/>
            <a:chOff x="1866512" y="1446509"/>
            <a:chExt cx="3271491" cy="2324962"/>
          </a:xfrm>
        </p:grpSpPr>
        <p:grpSp>
          <p:nvGrpSpPr>
            <p:cNvPr id="10" name="组合 9">
              <a:extLst>
                <a:ext uri="{FF2B5EF4-FFF2-40B4-BE49-F238E27FC236}">
                  <a16:creationId xmlns:a16="http://schemas.microsoft.com/office/drawing/2014/main" id="{3090CD54-58E0-4CFD-84B0-648B7401D34E}"/>
                </a:ext>
              </a:extLst>
            </p:cNvPr>
            <p:cNvGrpSpPr/>
            <p:nvPr/>
          </p:nvGrpSpPr>
          <p:grpSpPr>
            <a:xfrm>
              <a:off x="1866512" y="1446509"/>
              <a:ext cx="3271491" cy="2309600"/>
              <a:chOff x="3246438" y="1068388"/>
              <a:chExt cx="5711825" cy="4678363"/>
            </a:xfrm>
            <a:solidFill>
              <a:schemeClr val="tx1">
                <a:lumMod val="65000"/>
                <a:lumOff val="35000"/>
              </a:schemeClr>
            </a:solidFill>
          </p:grpSpPr>
          <p:sp>
            <p:nvSpPr>
              <p:cNvPr id="12" name="Freeform 5">
                <a:extLst>
                  <a:ext uri="{FF2B5EF4-FFF2-40B4-BE49-F238E27FC236}">
                    <a16:creationId xmlns:a16="http://schemas.microsoft.com/office/drawing/2014/main" id="{677FECEE-56B0-4AF8-AD4F-553FD9B7F111}"/>
                  </a:ext>
                </a:extLst>
              </p:cNvPr>
              <p:cNvSpPr/>
              <p:nvPr/>
            </p:nvSpPr>
            <p:spPr bwMode="auto">
              <a:xfrm>
                <a:off x="3251201" y="3335338"/>
                <a:ext cx="1773238" cy="1609725"/>
              </a:xfrm>
              <a:custGeom>
                <a:avLst/>
                <a:gdLst>
                  <a:gd name="T0" fmla="*/ 1697 w 1708"/>
                  <a:gd name="T1" fmla="*/ 1365 h 1551"/>
                  <a:gd name="T2" fmla="*/ 1422 w 1708"/>
                  <a:gd name="T3" fmla="*/ 1470 h 1551"/>
                  <a:gd name="T4" fmla="*/ 1072 w 1708"/>
                  <a:gd name="T5" fmla="*/ 1471 h 1551"/>
                  <a:gd name="T6" fmla="*/ 478 w 1708"/>
                  <a:gd name="T7" fmla="*/ 1262 h 1551"/>
                  <a:gd name="T8" fmla="*/ 166 w 1708"/>
                  <a:gd name="T9" fmla="*/ 672 h 1551"/>
                  <a:gd name="T10" fmla="*/ 422 w 1708"/>
                  <a:gd name="T11" fmla="*/ 54 h 1551"/>
                  <a:gd name="T12" fmla="*/ 393 w 1708"/>
                  <a:gd name="T13" fmla="*/ 16 h 1551"/>
                  <a:gd name="T14" fmla="*/ 349 w 1708"/>
                  <a:gd name="T15" fmla="*/ 1214 h 1551"/>
                  <a:gd name="T16" fmla="*/ 906 w 1708"/>
                  <a:gd name="T17" fmla="*/ 1500 h 1551"/>
                  <a:gd name="T18" fmla="*/ 1579 w 1708"/>
                  <a:gd name="T19" fmla="*/ 1467 h 1551"/>
                  <a:gd name="T20" fmla="*/ 1704 w 1708"/>
                  <a:gd name="T21" fmla="*/ 1373 h 1551"/>
                  <a:gd name="T22" fmla="*/ 1697 w 1708"/>
                  <a:gd name="T23" fmla="*/ 1365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8" h="1551">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3" name="Freeform 6">
                <a:extLst>
                  <a:ext uri="{FF2B5EF4-FFF2-40B4-BE49-F238E27FC236}">
                    <a16:creationId xmlns:a16="http://schemas.microsoft.com/office/drawing/2014/main" id="{4FD18158-1809-4850-A38F-DEAD467BC307}"/>
                  </a:ext>
                </a:extLst>
              </p:cNvPr>
              <p:cNvSpPr/>
              <p:nvPr/>
            </p:nvSpPr>
            <p:spPr bwMode="auto">
              <a:xfrm>
                <a:off x="3246438" y="1457326"/>
                <a:ext cx="2112963" cy="1933575"/>
              </a:xfrm>
              <a:custGeom>
                <a:avLst/>
                <a:gdLst>
                  <a:gd name="T0" fmla="*/ 394 w 2035"/>
                  <a:gd name="T1" fmla="*/ 1839 h 1862"/>
                  <a:gd name="T2" fmla="*/ 299 w 2035"/>
                  <a:gd name="T3" fmla="*/ 1656 h 1862"/>
                  <a:gd name="T4" fmla="*/ 221 w 2035"/>
                  <a:gd name="T5" fmla="*/ 1452 h 1862"/>
                  <a:gd name="T6" fmla="*/ 241 w 2035"/>
                  <a:gd name="T7" fmla="*/ 997 h 1862"/>
                  <a:gd name="T8" fmla="*/ 650 w 2035"/>
                  <a:gd name="T9" fmla="*/ 365 h 1862"/>
                  <a:gd name="T10" fmla="*/ 1301 w 2035"/>
                  <a:gd name="T11" fmla="*/ 65 h 1862"/>
                  <a:gd name="T12" fmla="*/ 1991 w 2035"/>
                  <a:gd name="T13" fmla="*/ 323 h 1862"/>
                  <a:gd name="T14" fmla="*/ 2019 w 2035"/>
                  <a:gd name="T15" fmla="*/ 295 h 1862"/>
                  <a:gd name="T16" fmla="*/ 1371 w 2035"/>
                  <a:gd name="T17" fmla="*/ 0 h 1862"/>
                  <a:gd name="T18" fmla="*/ 709 w 2035"/>
                  <a:gd name="T19" fmla="*/ 241 h 1862"/>
                  <a:gd name="T20" fmla="*/ 226 w 2035"/>
                  <a:gd name="T21" fmla="*/ 1619 h 1862"/>
                  <a:gd name="T22" fmla="*/ 375 w 2035"/>
                  <a:gd name="T23" fmla="*/ 1851 h 1862"/>
                  <a:gd name="T24" fmla="*/ 394 w 2035"/>
                  <a:gd name="T25" fmla="*/ 1839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1862">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4" name="Freeform 7">
                <a:extLst>
                  <a:ext uri="{FF2B5EF4-FFF2-40B4-BE49-F238E27FC236}">
                    <a16:creationId xmlns:a16="http://schemas.microsoft.com/office/drawing/2014/main" id="{46D4845B-88E1-4B12-8A11-1DEB314C681C}"/>
                  </a:ext>
                </a:extLst>
              </p:cNvPr>
              <p:cNvSpPr/>
              <p:nvPr/>
            </p:nvSpPr>
            <p:spPr bwMode="auto">
              <a:xfrm>
                <a:off x="5292726" y="1068388"/>
                <a:ext cx="2541588" cy="1016000"/>
              </a:xfrm>
              <a:custGeom>
                <a:avLst/>
                <a:gdLst>
                  <a:gd name="T0" fmla="*/ 38 w 2447"/>
                  <a:gd name="T1" fmla="*/ 664 h 979"/>
                  <a:gd name="T2" fmla="*/ 1375 w 2447"/>
                  <a:gd name="T3" fmla="*/ 104 h 979"/>
                  <a:gd name="T4" fmla="*/ 2005 w 2447"/>
                  <a:gd name="T5" fmla="*/ 373 h 979"/>
                  <a:gd name="T6" fmla="*/ 2402 w 2447"/>
                  <a:gd name="T7" fmla="*/ 953 h 979"/>
                  <a:gd name="T8" fmla="*/ 2442 w 2447"/>
                  <a:gd name="T9" fmla="*/ 943 h 979"/>
                  <a:gd name="T10" fmla="*/ 1377 w 2447"/>
                  <a:gd name="T11" fmla="*/ 41 h 979"/>
                  <a:gd name="T12" fmla="*/ 622 w 2447"/>
                  <a:gd name="T13" fmla="*/ 99 h 979"/>
                  <a:gd name="T14" fmla="*/ 15 w 2447"/>
                  <a:gd name="T15" fmla="*/ 622 h 979"/>
                  <a:gd name="T16" fmla="*/ 6 w 2447"/>
                  <a:gd name="T17" fmla="*/ 656 h 979"/>
                  <a:gd name="T18" fmla="*/ 38 w 2447"/>
                  <a:gd name="T19" fmla="*/ 66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7" h="979">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5" name="Freeform 8">
                <a:extLst>
                  <a:ext uri="{FF2B5EF4-FFF2-40B4-BE49-F238E27FC236}">
                    <a16:creationId xmlns:a16="http://schemas.microsoft.com/office/drawing/2014/main" id="{A9F48877-2FF1-46D5-946A-A12C686504D2}"/>
                  </a:ext>
                </a:extLst>
              </p:cNvPr>
              <p:cNvSpPr/>
              <p:nvPr/>
            </p:nvSpPr>
            <p:spPr bwMode="auto">
              <a:xfrm>
                <a:off x="7777163" y="1998663"/>
                <a:ext cx="1181100" cy="2060575"/>
              </a:xfrm>
              <a:custGeom>
                <a:avLst/>
                <a:gdLst>
                  <a:gd name="T0" fmla="*/ 20 w 1137"/>
                  <a:gd name="T1" fmla="*/ 63 h 1984"/>
                  <a:gd name="T2" fmla="*/ 215 w 1137"/>
                  <a:gd name="T3" fmla="*/ 53 h 1984"/>
                  <a:gd name="T4" fmla="*/ 400 w 1137"/>
                  <a:gd name="T5" fmla="*/ 98 h 1984"/>
                  <a:gd name="T6" fmla="*/ 735 w 1137"/>
                  <a:gd name="T7" fmla="*/ 336 h 1984"/>
                  <a:gd name="T8" fmla="*/ 1044 w 1137"/>
                  <a:gd name="T9" fmla="*/ 988 h 1984"/>
                  <a:gd name="T10" fmla="*/ 897 w 1137"/>
                  <a:gd name="T11" fmla="*/ 1554 h 1984"/>
                  <a:gd name="T12" fmla="*/ 343 w 1137"/>
                  <a:gd name="T13" fmla="*/ 1942 h 1984"/>
                  <a:gd name="T14" fmla="*/ 358 w 1137"/>
                  <a:gd name="T15" fmla="*/ 1980 h 1984"/>
                  <a:gd name="T16" fmla="*/ 953 w 1137"/>
                  <a:gd name="T17" fmla="*/ 1587 h 1984"/>
                  <a:gd name="T18" fmla="*/ 1107 w 1137"/>
                  <a:gd name="T19" fmla="*/ 964 h 1984"/>
                  <a:gd name="T20" fmla="*/ 752 w 1137"/>
                  <a:gd name="T21" fmla="*/ 266 h 1984"/>
                  <a:gd name="T22" fmla="*/ 415 w 1137"/>
                  <a:gd name="T23" fmla="*/ 44 h 1984"/>
                  <a:gd name="T24" fmla="*/ 215 w 1137"/>
                  <a:gd name="T25" fmla="*/ 2 h 1984"/>
                  <a:gd name="T26" fmla="*/ 119 w 1137"/>
                  <a:gd name="T27" fmla="*/ 7 h 1984"/>
                  <a:gd name="T28" fmla="*/ 14 w 1137"/>
                  <a:gd name="T29" fmla="*/ 41 h 1984"/>
                  <a:gd name="T30" fmla="*/ 20 w 1137"/>
                  <a:gd name="T31" fmla="*/ 63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7" h="1984">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6" name="Freeform 9">
                <a:extLst>
                  <a:ext uri="{FF2B5EF4-FFF2-40B4-BE49-F238E27FC236}">
                    <a16:creationId xmlns:a16="http://schemas.microsoft.com/office/drawing/2014/main" id="{CFD9B977-9FAC-4600-ADC1-2C6D6AD6C51F}"/>
                  </a:ext>
                </a:extLst>
              </p:cNvPr>
              <p:cNvSpPr/>
              <p:nvPr/>
            </p:nvSpPr>
            <p:spPr bwMode="auto">
              <a:xfrm>
                <a:off x="7016751" y="4010026"/>
                <a:ext cx="1208088" cy="1095375"/>
              </a:xfrm>
              <a:custGeom>
                <a:avLst/>
                <a:gdLst>
                  <a:gd name="T0" fmla="*/ 1056 w 1164"/>
                  <a:gd name="T1" fmla="*/ 16 h 1055"/>
                  <a:gd name="T2" fmla="*/ 1085 w 1164"/>
                  <a:gd name="T3" fmla="*/ 64 h 1055"/>
                  <a:gd name="T4" fmla="*/ 1110 w 1164"/>
                  <a:gd name="T5" fmla="*/ 176 h 1055"/>
                  <a:gd name="T6" fmla="*/ 1081 w 1164"/>
                  <a:gd name="T7" fmla="*/ 362 h 1055"/>
                  <a:gd name="T8" fmla="*/ 828 w 1164"/>
                  <a:gd name="T9" fmla="*/ 714 h 1055"/>
                  <a:gd name="T10" fmla="*/ 30 w 1164"/>
                  <a:gd name="T11" fmla="*/ 996 h 1055"/>
                  <a:gd name="T12" fmla="*/ 30 w 1164"/>
                  <a:gd name="T13" fmla="*/ 1042 h 1055"/>
                  <a:gd name="T14" fmla="*/ 893 w 1164"/>
                  <a:gd name="T15" fmla="*/ 736 h 1055"/>
                  <a:gd name="T16" fmla="*/ 1143 w 1164"/>
                  <a:gd name="T17" fmla="*/ 346 h 1055"/>
                  <a:gd name="T18" fmla="*/ 1154 w 1164"/>
                  <a:gd name="T19" fmla="*/ 140 h 1055"/>
                  <a:gd name="T20" fmla="*/ 1121 w 1164"/>
                  <a:gd name="T21" fmla="*/ 43 h 1055"/>
                  <a:gd name="T22" fmla="*/ 1066 w 1164"/>
                  <a:gd name="T23" fmla="*/ 4 h 1055"/>
                  <a:gd name="T24" fmla="*/ 1056 w 1164"/>
                  <a:gd name="T25" fmla="*/ 16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4" h="1055">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7" name="Freeform 10">
                <a:extLst>
                  <a:ext uri="{FF2B5EF4-FFF2-40B4-BE49-F238E27FC236}">
                    <a16:creationId xmlns:a16="http://schemas.microsoft.com/office/drawing/2014/main" id="{5FE27E14-E0F7-4DCA-B604-82620A84651F}"/>
                  </a:ext>
                </a:extLst>
              </p:cNvPr>
              <p:cNvSpPr/>
              <p:nvPr/>
            </p:nvSpPr>
            <p:spPr bwMode="auto">
              <a:xfrm>
                <a:off x="4975226" y="4775201"/>
                <a:ext cx="1274763" cy="733425"/>
              </a:xfrm>
              <a:custGeom>
                <a:avLst/>
                <a:gdLst>
                  <a:gd name="T0" fmla="*/ 28 w 1229"/>
                  <a:gd name="T1" fmla="*/ 8 h 706"/>
                  <a:gd name="T2" fmla="*/ 139 w 1229"/>
                  <a:gd name="T3" fmla="*/ 371 h 706"/>
                  <a:gd name="T4" fmla="*/ 420 w 1229"/>
                  <a:gd name="T5" fmla="*/ 595 h 706"/>
                  <a:gd name="T6" fmla="*/ 1199 w 1229"/>
                  <a:gd name="T7" fmla="*/ 617 h 706"/>
                  <a:gd name="T8" fmla="*/ 1186 w 1229"/>
                  <a:gd name="T9" fmla="*/ 571 h 706"/>
                  <a:gd name="T10" fmla="*/ 469 w 1229"/>
                  <a:gd name="T11" fmla="*/ 549 h 706"/>
                  <a:gd name="T12" fmla="*/ 191 w 1229"/>
                  <a:gd name="T13" fmla="*/ 341 h 706"/>
                  <a:gd name="T14" fmla="*/ 105 w 1229"/>
                  <a:gd name="T15" fmla="*/ 187 h 706"/>
                  <a:gd name="T16" fmla="*/ 43 w 1229"/>
                  <a:gd name="T17" fmla="*/ 7 h 706"/>
                  <a:gd name="T18" fmla="*/ 28 w 1229"/>
                  <a:gd name="T19" fmla="*/ 8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 h="706">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8" name="Freeform 11">
                <a:extLst>
                  <a:ext uri="{FF2B5EF4-FFF2-40B4-BE49-F238E27FC236}">
                    <a16:creationId xmlns:a16="http://schemas.microsoft.com/office/drawing/2014/main" id="{8D412280-99A6-42F3-827A-99162C8644C6}"/>
                  </a:ext>
                </a:extLst>
              </p:cNvPr>
              <p:cNvSpPr/>
              <p:nvPr/>
            </p:nvSpPr>
            <p:spPr bwMode="auto">
              <a:xfrm>
                <a:off x="6203951" y="5040313"/>
                <a:ext cx="1285875" cy="706438"/>
              </a:xfrm>
              <a:custGeom>
                <a:avLst/>
                <a:gdLst>
                  <a:gd name="T0" fmla="*/ 9 w 1238"/>
                  <a:gd name="T1" fmla="*/ 343 h 681"/>
                  <a:gd name="T2" fmla="*/ 575 w 1238"/>
                  <a:gd name="T3" fmla="*/ 605 h 681"/>
                  <a:gd name="T4" fmla="*/ 1222 w 1238"/>
                  <a:gd name="T5" fmla="*/ 529 h 681"/>
                  <a:gd name="T6" fmla="*/ 1222 w 1238"/>
                  <a:gd name="T7" fmla="*/ 485 h 681"/>
                  <a:gd name="T8" fmla="*/ 968 w 1238"/>
                  <a:gd name="T9" fmla="*/ 314 h 681"/>
                  <a:gd name="T10" fmla="*/ 825 w 1238"/>
                  <a:gd name="T11" fmla="*/ 32 h 681"/>
                  <a:gd name="T12" fmla="*/ 776 w 1238"/>
                  <a:gd name="T13" fmla="*/ 46 h 681"/>
                  <a:gd name="T14" fmla="*/ 921 w 1238"/>
                  <a:gd name="T15" fmla="*/ 340 h 681"/>
                  <a:gd name="T16" fmla="*/ 1196 w 1238"/>
                  <a:gd name="T17" fmla="*/ 529 h 681"/>
                  <a:gd name="T18" fmla="*/ 1196 w 1238"/>
                  <a:gd name="T19" fmla="*/ 485 h 681"/>
                  <a:gd name="T20" fmla="*/ 23 w 1238"/>
                  <a:gd name="T21" fmla="*/ 324 h 681"/>
                  <a:gd name="T22" fmla="*/ 9 w 1238"/>
                  <a:gd name="T23" fmla="*/ 34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8" h="681">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grpSp>
            <p:nvGrpSpPr>
              <p:cNvPr id="19" name="组合 18">
                <a:extLst>
                  <a:ext uri="{FF2B5EF4-FFF2-40B4-BE49-F238E27FC236}">
                    <a16:creationId xmlns:a16="http://schemas.microsoft.com/office/drawing/2014/main" id="{0F57E860-383F-473F-981B-0952DE91310C}"/>
                  </a:ext>
                </a:extLst>
              </p:cNvPr>
              <p:cNvGrpSpPr/>
              <p:nvPr/>
            </p:nvGrpSpPr>
            <p:grpSpPr>
              <a:xfrm>
                <a:off x="3517901" y="1225551"/>
                <a:ext cx="5260975" cy="4090987"/>
                <a:chOff x="3517901" y="1225551"/>
                <a:chExt cx="5260975" cy="4090987"/>
              </a:xfrm>
              <a:grpFill/>
            </p:grpSpPr>
            <p:sp>
              <p:nvSpPr>
                <p:cNvPr id="20" name="Freeform 12">
                  <a:extLst>
                    <a:ext uri="{FF2B5EF4-FFF2-40B4-BE49-F238E27FC236}">
                      <a16:creationId xmlns:a16="http://schemas.microsoft.com/office/drawing/2014/main" id="{4FB007B8-E246-417B-ABB0-1E7842D1CA4B}"/>
                    </a:ext>
                  </a:extLst>
                </p:cNvPr>
                <p:cNvSpPr/>
                <p:nvPr/>
              </p:nvSpPr>
              <p:spPr bwMode="auto">
                <a:xfrm>
                  <a:off x="7805738" y="2135188"/>
                  <a:ext cx="109538" cy="38100"/>
                </a:xfrm>
                <a:custGeom>
                  <a:avLst/>
                  <a:gdLst>
                    <a:gd name="T0" fmla="*/ 6 w 106"/>
                    <a:gd name="T1" fmla="*/ 35 h 37"/>
                    <a:gd name="T2" fmla="*/ 45 w 106"/>
                    <a:gd name="T3" fmla="*/ 33 h 37"/>
                    <a:gd name="T4" fmla="*/ 97 w 106"/>
                    <a:gd name="T5" fmla="*/ 22 h 37"/>
                    <a:gd name="T6" fmla="*/ 97 w 106"/>
                    <a:gd name="T7" fmla="*/ 6 h 37"/>
                    <a:gd name="T8" fmla="*/ 52 w 106"/>
                    <a:gd name="T9" fmla="*/ 6 h 37"/>
                    <a:gd name="T10" fmla="*/ 4 w 106"/>
                    <a:gd name="T11" fmla="*/ 24 h 37"/>
                    <a:gd name="T12" fmla="*/ 6 w 10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1" name="Freeform 13">
                  <a:extLst>
                    <a:ext uri="{FF2B5EF4-FFF2-40B4-BE49-F238E27FC236}">
                      <a16:creationId xmlns:a16="http://schemas.microsoft.com/office/drawing/2014/main" id="{B6A75312-B7E6-4FEC-97A4-EC1B19CA7416}"/>
                    </a:ext>
                  </a:extLst>
                </p:cNvPr>
                <p:cNvSpPr/>
                <p:nvPr/>
              </p:nvSpPr>
              <p:spPr bwMode="auto">
                <a:xfrm>
                  <a:off x="8018463" y="2144713"/>
                  <a:ext cx="92075" cy="34925"/>
                </a:xfrm>
                <a:custGeom>
                  <a:avLst/>
                  <a:gdLst>
                    <a:gd name="T0" fmla="*/ 4 w 89"/>
                    <a:gd name="T1" fmla="*/ 9 h 35"/>
                    <a:gd name="T2" fmla="*/ 79 w 89"/>
                    <a:gd name="T3" fmla="*/ 34 h 35"/>
                    <a:gd name="T4" fmla="*/ 83 w 89"/>
                    <a:gd name="T5" fmla="*/ 20 h 35"/>
                    <a:gd name="T6" fmla="*/ 7 w 89"/>
                    <a:gd name="T7" fmla="*/ 0 h 35"/>
                    <a:gd name="T8" fmla="*/ 4 w 89"/>
                    <a:gd name="T9" fmla="*/ 9 h 35"/>
                  </a:gdLst>
                  <a:ahLst/>
                  <a:cxnLst>
                    <a:cxn ang="0">
                      <a:pos x="T0" y="T1"/>
                    </a:cxn>
                    <a:cxn ang="0">
                      <a:pos x="T2" y="T3"/>
                    </a:cxn>
                    <a:cxn ang="0">
                      <a:pos x="T4" y="T5"/>
                    </a:cxn>
                    <a:cxn ang="0">
                      <a:pos x="T6" y="T7"/>
                    </a:cxn>
                    <a:cxn ang="0">
                      <a:pos x="T8" y="T9"/>
                    </a:cxn>
                  </a:cxnLst>
                  <a:rect l="0" t="0" r="r" b="b"/>
                  <a:pathLst>
                    <a:path w="89" h="35">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2" name="Freeform 14">
                  <a:extLst>
                    <a:ext uri="{FF2B5EF4-FFF2-40B4-BE49-F238E27FC236}">
                      <a16:creationId xmlns:a16="http://schemas.microsoft.com/office/drawing/2014/main" id="{A6F31D0B-414F-4700-B2E6-B75E6E66B520}"/>
                    </a:ext>
                  </a:extLst>
                </p:cNvPr>
                <p:cNvSpPr/>
                <p:nvPr/>
              </p:nvSpPr>
              <p:spPr bwMode="auto">
                <a:xfrm>
                  <a:off x="8228013" y="2225676"/>
                  <a:ext cx="107950" cy="61913"/>
                </a:xfrm>
                <a:custGeom>
                  <a:avLst/>
                  <a:gdLst>
                    <a:gd name="T0" fmla="*/ 6 w 105"/>
                    <a:gd name="T1" fmla="*/ 10 h 59"/>
                    <a:gd name="T2" fmla="*/ 91 w 105"/>
                    <a:gd name="T3" fmla="*/ 55 h 59"/>
                    <a:gd name="T4" fmla="*/ 99 w 105"/>
                    <a:gd name="T5" fmla="*/ 44 h 59"/>
                    <a:gd name="T6" fmla="*/ 9 w 105"/>
                    <a:gd name="T7" fmla="*/ 1 h 59"/>
                    <a:gd name="T8" fmla="*/ 6 w 105"/>
                    <a:gd name="T9" fmla="*/ 10 h 59"/>
                  </a:gdLst>
                  <a:ahLst/>
                  <a:cxnLst>
                    <a:cxn ang="0">
                      <a:pos x="T0" y="T1"/>
                    </a:cxn>
                    <a:cxn ang="0">
                      <a:pos x="T2" y="T3"/>
                    </a:cxn>
                    <a:cxn ang="0">
                      <a:pos x="T4" y="T5"/>
                    </a:cxn>
                    <a:cxn ang="0">
                      <a:pos x="T6" y="T7"/>
                    </a:cxn>
                    <a:cxn ang="0">
                      <a:pos x="T8" y="T9"/>
                    </a:cxn>
                  </a:cxnLst>
                  <a:rect l="0" t="0" r="r" b="b"/>
                  <a:pathLst>
                    <a:path w="105" h="59">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3" name="Freeform 15">
                  <a:extLst>
                    <a:ext uri="{FF2B5EF4-FFF2-40B4-BE49-F238E27FC236}">
                      <a16:creationId xmlns:a16="http://schemas.microsoft.com/office/drawing/2014/main" id="{AEFF1D2C-9F56-45C2-A971-ECF5385C26D7}"/>
                    </a:ext>
                  </a:extLst>
                </p:cNvPr>
                <p:cNvSpPr/>
                <p:nvPr/>
              </p:nvSpPr>
              <p:spPr bwMode="auto">
                <a:xfrm>
                  <a:off x="8421688" y="2389188"/>
                  <a:ext cx="77788" cy="84138"/>
                </a:xfrm>
                <a:custGeom>
                  <a:avLst/>
                  <a:gdLst>
                    <a:gd name="T0" fmla="*/ 1 w 75"/>
                    <a:gd name="T1" fmla="*/ 1 h 81"/>
                    <a:gd name="T2" fmla="*/ 14 w 75"/>
                    <a:gd name="T3" fmla="*/ 20 h 81"/>
                    <a:gd name="T4" fmla="*/ 31 w 75"/>
                    <a:gd name="T5" fmla="*/ 42 h 81"/>
                    <a:gd name="T6" fmla="*/ 62 w 75"/>
                    <a:gd name="T7" fmla="*/ 77 h 81"/>
                    <a:gd name="T8" fmla="*/ 72 w 75"/>
                    <a:gd name="T9" fmla="*/ 71 h 81"/>
                    <a:gd name="T10" fmla="*/ 45 w 75"/>
                    <a:gd name="T11" fmla="*/ 35 h 81"/>
                    <a:gd name="T12" fmla="*/ 24 w 75"/>
                    <a:gd name="T13" fmla="*/ 16 h 81"/>
                    <a:gd name="T14" fmla="*/ 2 w 75"/>
                    <a:gd name="T15" fmla="*/ 0 h 81"/>
                    <a:gd name="T16" fmla="*/ 1 w 75"/>
                    <a:gd name="T17"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4" name="Freeform 16">
                  <a:extLst>
                    <a:ext uri="{FF2B5EF4-FFF2-40B4-BE49-F238E27FC236}">
                      <a16:creationId xmlns:a16="http://schemas.microsoft.com/office/drawing/2014/main" id="{57949A82-5C74-43AD-99BB-DB3940A24178}"/>
                    </a:ext>
                  </a:extLst>
                </p:cNvPr>
                <p:cNvSpPr/>
                <p:nvPr/>
              </p:nvSpPr>
              <p:spPr bwMode="auto">
                <a:xfrm>
                  <a:off x="8572501" y="2570163"/>
                  <a:ext cx="60325" cy="90488"/>
                </a:xfrm>
                <a:custGeom>
                  <a:avLst/>
                  <a:gdLst>
                    <a:gd name="T0" fmla="*/ 3 w 57"/>
                    <a:gd name="T1" fmla="*/ 10 h 88"/>
                    <a:gd name="T2" fmla="*/ 47 w 57"/>
                    <a:gd name="T3" fmla="*/ 83 h 88"/>
                    <a:gd name="T4" fmla="*/ 55 w 57"/>
                    <a:gd name="T5" fmla="*/ 77 h 88"/>
                    <a:gd name="T6" fmla="*/ 11 w 57"/>
                    <a:gd name="T7" fmla="*/ 5 h 88"/>
                    <a:gd name="T8" fmla="*/ 3 w 57"/>
                    <a:gd name="T9" fmla="*/ 10 h 88"/>
                  </a:gdLst>
                  <a:ahLst/>
                  <a:cxnLst>
                    <a:cxn ang="0">
                      <a:pos x="T0" y="T1"/>
                    </a:cxn>
                    <a:cxn ang="0">
                      <a:pos x="T2" y="T3"/>
                    </a:cxn>
                    <a:cxn ang="0">
                      <a:pos x="T4" y="T5"/>
                    </a:cxn>
                    <a:cxn ang="0">
                      <a:pos x="T6" y="T7"/>
                    </a:cxn>
                    <a:cxn ang="0">
                      <a:pos x="T8" y="T9"/>
                    </a:cxn>
                  </a:cxnLst>
                  <a:rect l="0" t="0" r="r" b="b"/>
                  <a:pathLst>
                    <a:path w="57" h="88">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5" name="Freeform 17">
                  <a:extLst>
                    <a:ext uri="{FF2B5EF4-FFF2-40B4-BE49-F238E27FC236}">
                      <a16:creationId xmlns:a16="http://schemas.microsoft.com/office/drawing/2014/main" id="{4DA4E02F-501E-438D-AE0C-4613912B21DE}"/>
                    </a:ext>
                  </a:extLst>
                </p:cNvPr>
                <p:cNvSpPr/>
                <p:nvPr/>
              </p:nvSpPr>
              <p:spPr bwMode="auto">
                <a:xfrm>
                  <a:off x="8664576" y="2767013"/>
                  <a:ext cx="42863" cy="88900"/>
                </a:xfrm>
                <a:custGeom>
                  <a:avLst/>
                  <a:gdLst>
                    <a:gd name="T0" fmla="*/ 3 w 41"/>
                    <a:gd name="T1" fmla="*/ 7 h 86"/>
                    <a:gd name="T2" fmla="*/ 30 w 41"/>
                    <a:gd name="T3" fmla="*/ 79 h 86"/>
                    <a:gd name="T4" fmla="*/ 40 w 41"/>
                    <a:gd name="T5" fmla="*/ 76 h 86"/>
                    <a:gd name="T6" fmla="*/ 9 w 41"/>
                    <a:gd name="T7" fmla="*/ 4 h 86"/>
                    <a:gd name="T8" fmla="*/ 3 w 41"/>
                    <a:gd name="T9" fmla="*/ 7 h 86"/>
                  </a:gdLst>
                  <a:ahLst/>
                  <a:cxnLst>
                    <a:cxn ang="0">
                      <a:pos x="T0" y="T1"/>
                    </a:cxn>
                    <a:cxn ang="0">
                      <a:pos x="T2" y="T3"/>
                    </a:cxn>
                    <a:cxn ang="0">
                      <a:pos x="T4" y="T5"/>
                    </a:cxn>
                    <a:cxn ang="0">
                      <a:pos x="T6" y="T7"/>
                    </a:cxn>
                    <a:cxn ang="0">
                      <a:pos x="T8" y="T9"/>
                    </a:cxn>
                  </a:cxnLst>
                  <a:rect l="0" t="0" r="r" b="b"/>
                  <a:pathLst>
                    <a:path w="41" h="86">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6" name="Freeform 18">
                  <a:extLst>
                    <a:ext uri="{FF2B5EF4-FFF2-40B4-BE49-F238E27FC236}">
                      <a16:creationId xmlns:a16="http://schemas.microsoft.com/office/drawing/2014/main" id="{9FAB4819-0183-49D7-9F8B-892A8AC75ECB}"/>
                    </a:ext>
                  </a:extLst>
                </p:cNvPr>
                <p:cNvSpPr/>
                <p:nvPr/>
              </p:nvSpPr>
              <p:spPr bwMode="auto">
                <a:xfrm>
                  <a:off x="8740776" y="2992438"/>
                  <a:ext cx="26988" cy="107950"/>
                </a:xfrm>
                <a:custGeom>
                  <a:avLst/>
                  <a:gdLst>
                    <a:gd name="T0" fmla="*/ 2 w 27"/>
                    <a:gd name="T1" fmla="*/ 7 h 104"/>
                    <a:gd name="T2" fmla="*/ 17 w 27"/>
                    <a:gd name="T3" fmla="*/ 100 h 104"/>
                    <a:gd name="T4" fmla="*/ 23 w 27"/>
                    <a:gd name="T5" fmla="*/ 100 h 104"/>
                    <a:gd name="T6" fmla="*/ 9 w 27"/>
                    <a:gd name="T7" fmla="*/ 4 h 104"/>
                    <a:gd name="T8" fmla="*/ 2 w 27"/>
                    <a:gd name="T9" fmla="*/ 7 h 104"/>
                  </a:gdLst>
                  <a:ahLst/>
                  <a:cxnLst>
                    <a:cxn ang="0">
                      <a:pos x="T0" y="T1"/>
                    </a:cxn>
                    <a:cxn ang="0">
                      <a:pos x="T2" y="T3"/>
                    </a:cxn>
                    <a:cxn ang="0">
                      <a:pos x="T4" y="T5"/>
                    </a:cxn>
                    <a:cxn ang="0">
                      <a:pos x="T6" y="T7"/>
                    </a:cxn>
                    <a:cxn ang="0">
                      <a:pos x="T8" y="T9"/>
                    </a:cxn>
                  </a:cxnLst>
                  <a:rect l="0" t="0" r="r" b="b"/>
                  <a:pathLst>
                    <a:path w="27" h="104">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7" name="Freeform 19">
                  <a:extLst>
                    <a:ext uri="{FF2B5EF4-FFF2-40B4-BE49-F238E27FC236}">
                      <a16:creationId xmlns:a16="http://schemas.microsoft.com/office/drawing/2014/main" id="{303341C1-F5D9-4325-B668-5BC93DBB78B1}"/>
                    </a:ext>
                  </a:extLst>
                </p:cNvPr>
                <p:cNvSpPr/>
                <p:nvPr/>
              </p:nvSpPr>
              <p:spPr bwMode="auto">
                <a:xfrm>
                  <a:off x="8753476" y="3206751"/>
                  <a:ext cx="25400" cy="80963"/>
                </a:xfrm>
                <a:custGeom>
                  <a:avLst/>
                  <a:gdLst>
                    <a:gd name="T0" fmla="*/ 13 w 24"/>
                    <a:gd name="T1" fmla="*/ 2 h 78"/>
                    <a:gd name="T2" fmla="*/ 4 w 24"/>
                    <a:gd name="T3" fmla="*/ 32 h 78"/>
                    <a:gd name="T4" fmla="*/ 2 w 24"/>
                    <a:gd name="T5" fmla="*/ 46 h 78"/>
                    <a:gd name="T6" fmla="*/ 0 w 24"/>
                    <a:gd name="T7" fmla="*/ 66 h 78"/>
                    <a:gd name="T8" fmla="*/ 13 w 24"/>
                    <a:gd name="T9" fmla="*/ 71 h 78"/>
                    <a:gd name="T10" fmla="*/ 23 w 24"/>
                    <a:gd name="T11" fmla="*/ 39 h 78"/>
                    <a:gd name="T12" fmla="*/ 15 w 24"/>
                    <a:gd name="T13" fmla="*/ 2 h 78"/>
                    <a:gd name="T14" fmla="*/ 13 w 24"/>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8">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8" name="Freeform 20">
                  <a:extLst>
                    <a:ext uri="{FF2B5EF4-FFF2-40B4-BE49-F238E27FC236}">
                      <a16:creationId xmlns:a16="http://schemas.microsoft.com/office/drawing/2014/main" id="{1A022772-03BE-4372-9ECC-798702599633}"/>
                    </a:ext>
                  </a:extLst>
                </p:cNvPr>
                <p:cNvSpPr/>
                <p:nvPr/>
              </p:nvSpPr>
              <p:spPr bwMode="auto">
                <a:xfrm>
                  <a:off x="8672513" y="3368676"/>
                  <a:ext cx="61913" cy="100013"/>
                </a:xfrm>
                <a:custGeom>
                  <a:avLst/>
                  <a:gdLst>
                    <a:gd name="T0" fmla="*/ 46 w 61"/>
                    <a:gd name="T1" fmla="*/ 3 h 97"/>
                    <a:gd name="T2" fmla="*/ 6 w 61"/>
                    <a:gd name="T3" fmla="*/ 81 h 97"/>
                    <a:gd name="T4" fmla="*/ 20 w 61"/>
                    <a:gd name="T5" fmla="*/ 91 h 97"/>
                    <a:gd name="T6" fmla="*/ 52 w 61"/>
                    <a:gd name="T7" fmla="*/ 51 h 97"/>
                    <a:gd name="T8" fmla="*/ 53 w 61"/>
                    <a:gd name="T9" fmla="*/ 3 h 97"/>
                    <a:gd name="T10" fmla="*/ 46 w 61"/>
                    <a:gd name="T11" fmla="*/ 3 h 97"/>
                  </a:gdLst>
                  <a:ahLst/>
                  <a:cxnLst>
                    <a:cxn ang="0">
                      <a:pos x="T0" y="T1"/>
                    </a:cxn>
                    <a:cxn ang="0">
                      <a:pos x="T2" y="T3"/>
                    </a:cxn>
                    <a:cxn ang="0">
                      <a:pos x="T4" y="T5"/>
                    </a:cxn>
                    <a:cxn ang="0">
                      <a:pos x="T6" y="T7"/>
                    </a:cxn>
                    <a:cxn ang="0">
                      <a:pos x="T8" y="T9"/>
                    </a:cxn>
                    <a:cxn ang="0">
                      <a:pos x="T10" y="T11"/>
                    </a:cxn>
                  </a:cxnLst>
                  <a:rect l="0" t="0" r="r" b="b"/>
                  <a:pathLst>
                    <a:path w="61" h="97">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9" name="Freeform 21">
                  <a:extLst>
                    <a:ext uri="{FF2B5EF4-FFF2-40B4-BE49-F238E27FC236}">
                      <a16:creationId xmlns:a16="http://schemas.microsoft.com/office/drawing/2014/main" id="{6506DDD8-6A1D-4869-A6FD-A293B556137B}"/>
                    </a:ext>
                  </a:extLst>
                </p:cNvPr>
                <p:cNvSpPr/>
                <p:nvPr/>
              </p:nvSpPr>
              <p:spPr bwMode="auto">
                <a:xfrm>
                  <a:off x="8559801" y="3544888"/>
                  <a:ext cx="68263" cy="84138"/>
                </a:xfrm>
                <a:custGeom>
                  <a:avLst/>
                  <a:gdLst>
                    <a:gd name="T0" fmla="*/ 51 w 66"/>
                    <a:gd name="T1" fmla="*/ 4 h 81"/>
                    <a:gd name="T2" fmla="*/ 24 w 66"/>
                    <a:gd name="T3" fmla="*/ 33 h 81"/>
                    <a:gd name="T4" fmla="*/ 14 w 66"/>
                    <a:gd name="T5" fmla="*/ 46 h 81"/>
                    <a:gd name="T6" fmla="*/ 5 w 66"/>
                    <a:gd name="T7" fmla="*/ 62 h 81"/>
                    <a:gd name="T8" fmla="*/ 18 w 66"/>
                    <a:gd name="T9" fmla="*/ 75 h 81"/>
                    <a:gd name="T10" fmla="*/ 32 w 66"/>
                    <a:gd name="T11" fmla="*/ 65 h 81"/>
                    <a:gd name="T12" fmla="*/ 45 w 66"/>
                    <a:gd name="T13" fmla="*/ 49 h 81"/>
                    <a:gd name="T14" fmla="*/ 63 w 66"/>
                    <a:gd name="T15" fmla="*/ 11 h 81"/>
                    <a:gd name="T16" fmla="*/ 51 w 66"/>
                    <a:gd name="T1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81">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0" name="Freeform 22">
                  <a:extLst>
                    <a:ext uri="{FF2B5EF4-FFF2-40B4-BE49-F238E27FC236}">
                      <a16:creationId xmlns:a16="http://schemas.microsoft.com/office/drawing/2014/main" id="{36E9FAAD-A7C2-42A7-BABB-498F44C22C1F}"/>
                    </a:ext>
                  </a:extLst>
                </p:cNvPr>
                <p:cNvSpPr/>
                <p:nvPr/>
              </p:nvSpPr>
              <p:spPr bwMode="auto">
                <a:xfrm>
                  <a:off x="8374063" y="3732213"/>
                  <a:ext cx="80963" cy="65088"/>
                </a:xfrm>
                <a:custGeom>
                  <a:avLst/>
                  <a:gdLst>
                    <a:gd name="T0" fmla="*/ 66 w 79"/>
                    <a:gd name="T1" fmla="*/ 3 h 62"/>
                    <a:gd name="T2" fmla="*/ 35 w 79"/>
                    <a:gd name="T3" fmla="*/ 23 h 62"/>
                    <a:gd name="T4" fmla="*/ 6 w 79"/>
                    <a:gd name="T5" fmla="*/ 48 h 62"/>
                    <a:gd name="T6" fmla="*/ 14 w 79"/>
                    <a:gd name="T7" fmla="*/ 58 h 62"/>
                    <a:gd name="T8" fmla="*/ 45 w 79"/>
                    <a:gd name="T9" fmla="*/ 38 h 62"/>
                    <a:gd name="T10" fmla="*/ 73 w 79"/>
                    <a:gd name="T11" fmla="*/ 13 h 62"/>
                    <a:gd name="T12" fmla="*/ 66 w 7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79" h="62">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1" name="Freeform 23">
                  <a:extLst>
                    <a:ext uri="{FF2B5EF4-FFF2-40B4-BE49-F238E27FC236}">
                      <a16:creationId xmlns:a16="http://schemas.microsoft.com/office/drawing/2014/main" id="{F29CEB29-7D08-457C-A943-2C75A19F42E8}"/>
                    </a:ext>
                  </a:extLst>
                </p:cNvPr>
                <p:cNvSpPr/>
                <p:nvPr/>
              </p:nvSpPr>
              <p:spPr bwMode="auto">
                <a:xfrm>
                  <a:off x="7953376" y="3932238"/>
                  <a:ext cx="93663" cy="30163"/>
                </a:xfrm>
                <a:custGeom>
                  <a:avLst/>
                  <a:gdLst>
                    <a:gd name="T0" fmla="*/ 82 w 91"/>
                    <a:gd name="T1" fmla="*/ 1 h 30"/>
                    <a:gd name="T2" fmla="*/ 42 w 91"/>
                    <a:gd name="T3" fmla="*/ 5 h 30"/>
                    <a:gd name="T4" fmla="*/ 9 w 91"/>
                    <a:gd name="T5" fmla="*/ 11 h 30"/>
                    <a:gd name="T6" fmla="*/ 9 w 91"/>
                    <a:gd name="T7" fmla="*/ 28 h 30"/>
                    <a:gd name="T8" fmla="*/ 45 w 91"/>
                    <a:gd name="T9" fmla="*/ 27 h 30"/>
                    <a:gd name="T10" fmla="*/ 86 w 91"/>
                    <a:gd name="T11" fmla="*/ 9 h 30"/>
                    <a:gd name="T12" fmla="*/ 82 w 91"/>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91" h="30">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2" name="Freeform 24">
                  <a:extLst>
                    <a:ext uri="{FF2B5EF4-FFF2-40B4-BE49-F238E27FC236}">
                      <a16:creationId xmlns:a16="http://schemas.microsoft.com/office/drawing/2014/main" id="{884E8F12-95CD-4C4A-AB13-43AAEDF57B66}"/>
                    </a:ext>
                  </a:extLst>
                </p:cNvPr>
                <p:cNvSpPr/>
                <p:nvPr/>
              </p:nvSpPr>
              <p:spPr bwMode="auto">
                <a:xfrm>
                  <a:off x="7991476" y="3992563"/>
                  <a:ext cx="65088" cy="77788"/>
                </a:xfrm>
                <a:custGeom>
                  <a:avLst/>
                  <a:gdLst>
                    <a:gd name="T0" fmla="*/ 2 w 63"/>
                    <a:gd name="T1" fmla="*/ 6 h 74"/>
                    <a:gd name="T2" fmla="*/ 12 w 63"/>
                    <a:gd name="T3" fmla="*/ 18 h 74"/>
                    <a:gd name="T4" fmla="*/ 24 w 63"/>
                    <a:gd name="T5" fmla="*/ 34 h 74"/>
                    <a:gd name="T6" fmla="*/ 36 w 63"/>
                    <a:gd name="T7" fmla="*/ 51 h 74"/>
                    <a:gd name="T8" fmla="*/ 47 w 63"/>
                    <a:gd name="T9" fmla="*/ 66 h 74"/>
                    <a:gd name="T10" fmla="*/ 61 w 63"/>
                    <a:gd name="T11" fmla="*/ 60 h 74"/>
                    <a:gd name="T12" fmla="*/ 37 w 63"/>
                    <a:gd name="T13" fmla="*/ 16 h 74"/>
                    <a:gd name="T14" fmla="*/ 18 w 63"/>
                    <a:gd name="T15" fmla="*/ 3 h 74"/>
                    <a:gd name="T16" fmla="*/ 3 w 63"/>
                    <a:gd name="T17" fmla="*/ 2 h 74"/>
                    <a:gd name="T18" fmla="*/ 2 w 63"/>
                    <a:gd name="T19"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4">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3" name="Freeform 25">
                  <a:extLst>
                    <a:ext uri="{FF2B5EF4-FFF2-40B4-BE49-F238E27FC236}">
                      <a16:creationId xmlns:a16="http://schemas.microsoft.com/office/drawing/2014/main" id="{4D80ED04-03C7-4020-A6DD-218135E41540}"/>
                    </a:ext>
                  </a:extLst>
                </p:cNvPr>
                <p:cNvSpPr/>
                <p:nvPr/>
              </p:nvSpPr>
              <p:spPr bwMode="auto">
                <a:xfrm>
                  <a:off x="8085138" y="4160838"/>
                  <a:ext cx="26988" cy="95250"/>
                </a:xfrm>
                <a:custGeom>
                  <a:avLst/>
                  <a:gdLst>
                    <a:gd name="T0" fmla="*/ 0 w 26"/>
                    <a:gd name="T1" fmla="*/ 8 h 91"/>
                    <a:gd name="T2" fmla="*/ 6 w 26"/>
                    <a:gd name="T3" fmla="*/ 83 h 91"/>
                    <a:gd name="T4" fmla="*/ 22 w 26"/>
                    <a:gd name="T5" fmla="*/ 83 h 91"/>
                    <a:gd name="T6" fmla="*/ 13 w 26"/>
                    <a:gd name="T7" fmla="*/ 5 h 91"/>
                    <a:gd name="T8" fmla="*/ 0 w 26"/>
                    <a:gd name="T9" fmla="*/ 8 h 91"/>
                  </a:gdLst>
                  <a:ahLst/>
                  <a:cxnLst>
                    <a:cxn ang="0">
                      <a:pos x="T0" y="T1"/>
                    </a:cxn>
                    <a:cxn ang="0">
                      <a:pos x="T2" y="T3"/>
                    </a:cxn>
                    <a:cxn ang="0">
                      <a:pos x="T4" y="T5"/>
                    </a:cxn>
                    <a:cxn ang="0">
                      <a:pos x="T6" y="T7"/>
                    </a:cxn>
                    <a:cxn ang="0">
                      <a:pos x="T8" y="T9"/>
                    </a:cxn>
                  </a:cxnLst>
                  <a:rect l="0" t="0" r="r" b="b"/>
                  <a:pathLst>
                    <a:path w="26" h="91">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4" name="Freeform 26">
                  <a:extLst>
                    <a:ext uri="{FF2B5EF4-FFF2-40B4-BE49-F238E27FC236}">
                      <a16:creationId xmlns:a16="http://schemas.microsoft.com/office/drawing/2014/main" id="{0C90CA43-3DDA-4566-A7C9-93A9D5A9C0A4}"/>
                    </a:ext>
                  </a:extLst>
                </p:cNvPr>
                <p:cNvSpPr/>
                <p:nvPr/>
              </p:nvSpPr>
              <p:spPr bwMode="auto">
                <a:xfrm>
                  <a:off x="8034338" y="4348163"/>
                  <a:ext cx="44450" cy="106363"/>
                </a:xfrm>
                <a:custGeom>
                  <a:avLst/>
                  <a:gdLst>
                    <a:gd name="T0" fmla="*/ 8 w 43"/>
                    <a:gd name="T1" fmla="*/ 99 h 102"/>
                    <a:gd name="T2" fmla="*/ 32 w 43"/>
                    <a:gd name="T3" fmla="*/ 61 h 102"/>
                    <a:gd name="T4" fmla="*/ 42 w 43"/>
                    <a:gd name="T5" fmla="*/ 9 h 102"/>
                    <a:gd name="T6" fmla="*/ 27 w 43"/>
                    <a:gd name="T7" fmla="*/ 7 h 102"/>
                    <a:gd name="T8" fmla="*/ 13 w 43"/>
                    <a:gd name="T9" fmla="*/ 50 h 102"/>
                    <a:gd name="T10" fmla="*/ 1 w 43"/>
                    <a:gd name="T11" fmla="*/ 95 h 102"/>
                    <a:gd name="T12" fmla="*/ 8 w 43"/>
                    <a:gd name="T13" fmla="*/ 99 h 102"/>
                  </a:gdLst>
                  <a:ahLst/>
                  <a:cxnLst>
                    <a:cxn ang="0">
                      <a:pos x="T0" y="T1"/>
                    </a:cxn>
                    <a:cxn ang="0">
                      <a:pos x="T2" y="T3"/>
                    </a:cxn>
                    <a:cxn ang="0">
                      <a:pos x="T4" y="T5"/>
                    </a:cxn>
                    <a:cxn ang="0">
                      <a:pos x="T6" y="T7"/>
                    </a:cxn>
                    <a:cxn ang="0">
                      <a:pos x="T8" y="T9"/>
                    </a:cxn>
                    <a:cxn ang="0">
                      <a:pos x="T10" y="T11"/>
                    </a:cxn>
                    <a:cxn ang="0">
                      <a:pos x="T12" y="T13"/>
                    </a:cxn>
                  </a:cxnLst>
                  <a:rect l="0" t="0" r="r" b="b"/>
                  <a:pathLst>
                    <a:path w="43" h="102">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5" name="Freeform 27">
                  <a:extLst>
                    <a:ext uri="{FF2B5EF4-FFF2-40B4-BE49-F238E27FC236}">
                      <a16:creationId xmlns:a16="http://schemas.microsoft.com/office/drawing/2014/main" id="{9E48340F-C63C-44A9-9204-265C4346610B}"/>
                    </a:ext>
                  </a:extLst>
                </p:cNvPr>
                <p:cNvSpPr/>
                <p:nvPr/>
              </p:nvSpPr>
              <p:spPr bwMode="auto">
                <a:xfrm>
                  <a:off x="7883526" y="4581526"/>
                  <a:ext cx="80963" cy="74613"/>
                </a:xfrm>
                <a:custGeom>
                  <a:avLst/>
                  <a:gdLst>
                    <a:gd name="T0" fmla="*/ 7 w 78"/>
                    <a:gd name="T1" fmla="*/ 69 h 72"/>
                    <a:gd name="T2" fmla="*/ 45 w 78"/>
                    <a:gd name="T3" fmla="*/ 47 h 72"/>
                    <a:gd name="T4" fmla="*/ 75 w 78"/>
                    <a:gd name="T5" fmla="*/ 11 h 72"/>
                    <a:gd name="T6" fmla="*/ 67 w 78"/>
                    <a:gd name="T7" fmla="*/ 5 h 72"/>
                    <a:gd name="T8" fmla="*/ 37 w 78"/>
                    <a:gd name="T9" fmla="*/ 33 h 72"/>
                    <a:gd name="T10" fmla="*/ 4 w 78"/>
                    <a:gd name="T11" fmla="*/ 63 h 72"/>
                    <a:gd name="T12" fmla="*/ 7 w 78"/>
                    <a:gd name="T13" fmla="*/ 69 h 72"/>
                  </a:gdLst>
                  <a:ahLst/>
                  <a:cxnLst>
                    <a:cxn ang="0">
                      <a:pos x="T0" y="T1"/>
                    </a:cxn>
                    <a:cxn ang="0">
                      <a:pos x="T2" y="T3"/>
                    </a:cxn>
                    <a:cxn ang="0">
                      <a:pos x="T4" y="T5"/>
                    </a:cxn>
                    <a:cxn ang="0">
                      <a:pos x="T6" y="T7"/>
                    </a:cxn>
                    <a:cxn ang="0">
                      <a:pos x="T8" y="T9"/>
                    </a:cxn>
                    <a:cxn ang="0">
                      <a:pos x="T10" y="T11"/>
                    </a:cxn>
                    <a:cxn ang="0">
                      <a:pos x="T12" y="T13"/>
                    </a:cxn>
                  </a:cxnLst>
                  <a:rect l="0" t="0" r="r" b="b"/>
                  <a:pathLst>
                    <a:path w="78" h="72">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6" name="Freeform 28">
                  <a:extLst>
                    <a:ext uri="{FF2B5EF4-FFF2-40B4-BE49-F238E27FC236}">
                      <a16:creationId xmlns:a16="http://schemas.microsoft.com/office/drawing/2014/main" id="{D9EFC637-3550-4EEB-934A-78C494BDE93D}"/>
                    </a:ext>
                  </a:extLst>
                </p:cNvPr>
                <p:cNvSpPr/>
                <p:nvPr/>
              </p:nvSpPr>
              <p:spPr bwMode="auto">
                <a:xfrm>
                  <a:off x="7666038" y="4762501"/>
                  <a:ext cx="120650" cy="58738"/>
                </a:xfrm>
                <a:custGeom>
                  <a:avLst/>
                  <a:gdLst>
                    <a:gd name="T0" fmla="*/ 6 w 117"/>
                    <a:gd name="T1" fmla="*/ 56 h 56"/>
                    <a:gd name="T2" fmla="*/ 111 w 117"/>
                    <a:gd name="T3" fmla="*/ 13 h 56"/>
                    <a:gd name="T4" fmla="*/ 105 w 117"/>
                    <a:gd name="T5" fmla="*/ 2 h 56"/>
                    <a:gd name="T6" fmla="*/ 5 w 117"/>
                    <a:gd name="T7" fmla="*/ 48 h 56"/>
                    <a:gd name="T8" fmla="*/ 6 w 117"/>
                    <a:gd name="T9" fmla="*/ 56 h 56"/>
                  </a:gdLst>
                  <a:ahLst/>
                  <a:cxnLst>
                    <a:cxn ang="0">
                      <a:pos x="T0" y="T1"/>
                    </a:cxn>
                    <a:cxn ang="0">
                      <a:pos x="T2" y="T3"/>
                    </a:cxn>
                    <a:cxn ang="0">
                      <a:pos x="T4" y="T5"/>
                    </a:cxn>
                    <a:cxn ang="0">
                      <a:pos x="T6" y="T7"/>
                    </a:cxn>
                    <a:cxn ang="0">
                      <a:pos x="T8" y="T9"/>
                    </a:cxn>
                  </a:cxnLst>
                  <a:rect l="0" t="0" r="r" b="b"/>
                  <a:pathLst>
                    <a:path w="117" h="56">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7" name="Freeform 29">
                  <a:extLst>
                    <a:ext uri="{FF2B5EF4-FFF2-40B4-BE49-F238E27FC236}">
                      <a16:creationId xmlns:a16="http://schemas.microsoft.com/office/drawing/2014/main" id="{DCDF77FF-E4B1-4D4E-AB4B-BFD5BB34F85B}"/>
                    </a:ext>
                  </a:extLst>
                </p:cNvPr>
                <p:cNvSpPr/>
                <p:nvPr/>
              </p:nvSpPr>
              <p:spPr bwMode="auto">
                <a:xfrm>
                  <a:off x="7434263" y="4868863"/>
                  <a:ext cx="123825" cy="47625"/>
                </a:xfrm>
                <a:custGeom>
                  <a:avLst/>
                  <a:gdLst>
                    <a:gd name="T0" fmla="*/ 4 w 120"/>
                    <a:gd name="T1" fmla="*/ 46 h 46"/>
                    <a:gd name="T2" fmla="*/ 117 w 120"/>
                    <a:gd name="T3" fmla="*/ 10 h 46"/>
                    <a:gd name="T4" fmla="*/ 112 w 120"/>
                    <a:gd name="T5" fmla="*/ 2 h 46"/>
                    <a:gd name="T6" fmla="*/ 3 w 120"/>
                    <a:gd name="T7" fmla="*/ 39 h 46"/>
                    <a:gd name="T8" fmla="*/ 4 w 120"/>
                    <a:gd name="T9" fmla="*/ 46 h 46"/>
                  </a:gdLst>
                  <a:ahLst/>
                  <a:cxnLst>
                    <a:cxn ang="0">
                      <a:pos x="T0" y="T1"/>
                    </a:cxn>
                    <a:cxn ang="0">
                      <a:pos x="T2" y="T3"/>
                    </a:cxn>
                    <a:cxn ang="0">
                      <a:pos x="T4" y="T5"/>
                    </a:cxn>
                    <a:cxn ang="0">
                      <a:pos x="T6" y="T7"/>
                    </a:cxn>
                    <a:cxn ang="0">
                      <a:pos x="T8" y="T9"/>
                    </a:cxn>
                  </a:cxnLst>
                  <a:rect l="0" t="0" r="r" b="b"/>
                  <a:pathLst>
                    <a:path w="120" h="46">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8" name="Freeform 30">
                  <a:extLst>
                    <a:ext uri="{FF2B5EF4-FFF2-40B4-BE49-F238E27FC236}">
                      <a16:creationId xmlns:a16="http://schemas.microsoft.com/office/drawing/2014/main" id="{3CBA824A-0373-40ED-BC61-5E61478614B4}"/>
                    </a:ext>
                  </a:extLst>
                </p:cNvPr>
                <p:cNvSpPr/>
                <p:nvPr/>
              </p:nvSpPr>
              <p:spPr bwMode="auto">
                <a:xfrm>
                  <a:off x="7192963" y="4932363"/>
                  <a:ext cx="153988" cy="38100"/>
                </a:xfrm>
                <a:custGeom>
                  <a:avLst/>
                  <a:gdLst>
                    <a:gd name="T0" fmla="*/ 6 w 148"/>
                    <a:gd name="T1" fmla="*/ 36 h 37"/>
                    <a:gd name="T2" fmla="*/ 137 w 148"/>
                    <a:gd name="T3" fmla="*/ 20 h 37"/>
                    <a:gd name="T4" fmla="*/ 133 w 148"/>
                    <a:gd name="T5" fmla="*/ 3 h 37"/>
                    <a:gd name="T6" fmla="*/ 3 w 148"/>
                    <a:gd name="T7" fmla="*/ 31 h 37"/>
                    <a:gd name="T8" fmla="*/ 6 w 148"/>
                    <a:gd name="T9" fmla="*/ 36 h 37"/>
                  </a:gdLst>
                  <a:ahLst/>
                  <a:cxnLst>
                    <a:cxn ang="0">
                      <a:pos x="T0" y="T1"/>
                    </a:cxn>
                    <a:cxn ang="0">
                      <a:pos x="T2" y="T3"/>
                    </a:cxn>
                    <a:cxn ang="0">
                      <a:pos x="T4" y="T5"/>
                    </a:cxn>
                    <a:cxn ang="0">
                      <a:pos x="T6" y="T7"/>
                    </a:cxn>
                    <a:cxn ang="0">
                      <a:pos x="T8" y="T9"/>
                    </a:cxn>
                  </a:cxnLst>
                  <a:rect l="0" t="0" r="r" b="b"/>
                  <a:pathLst>
                    <a:path w="148" h="37">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40" name="Freeform 31">
                  <a:extLst>
                    <a:ext uri="{FF2B5EF4-FFF2-40B4-BE49-F238E27FC236}">
                      <a16:creationId xmlns:a16="http://schemas.microsoft.com/office/drawing/2014/main" id="{5E125E1E-B938-430B-A4F8-53D9E9646FCA}"/>
                    </a:ext>
                  </a:extLst>
                </p:cNvPr>
                <p:cNvSpPr/>
                <p:nvPr/>
              </p:nvSpPr>
              <p:spPr bwMode="auto">
                <a:xfrm>
                  <a:off x="6989763" y="4945063"/>
                  <a:ext cx="88900" cy="22225"/>
                </a:xfrm>
                <a:custGeom>
                  <a:avLst/>
                  <a:gdLst>
                    <a:gd name="T0" fmla="*/ 4 w 86"/>
                    <a:gd name="T1" fmla="*/ 18 h 22"/>
                    <a:gd name="T2" fmla="*/ 80 w 86"/>
                    <a:gd name="T3" fmla="*/ 10 h 22"/>
                    <a:gd name="T4" fmla="*/ 77 w 86"/>
                    <a:gd name="T5" fmla="*/ 1 h 22"/>
                    <a:gd name="T6" fmla="*/ 4 w 86"/>
                    <a:gd name="T7" fmla="*/ 8 h 22"/>
                    <a:gd name="T8" fmla="*/ 4 w 86"/>
                    <a:gd name="T9" fmla="*/ 18 h 22"/>
                  </a:gdLst>
                  <a:ahLst/>
                  <a:cxnLst>
                    <a:cxn ang="0">
                      <a:pos x="T0" y="T1"/>
                    </a:cxn>
                    <a:cxn ang="0">
                      <a:pos x="T2" y="T3"/>
                    </a:cxn>
                    <a:cxn ang="0">
                      <a:pos x="T4" y="T5"/>
                    </a:cxn>
                    <a:cxn ang="0">
                      <a:pos x="T6" y="T7"/>
                    </a:cxn>
                    <a:cxn ang="0">
                      <a:pos x="T8" y="T9"/>
                    </a:cxn>
                  </a:cxnLst>
                  <a:rect l="0" t="0" r="r" b="b"/>
                  <a:pathLst>
                    <a:path w="86" h="22">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41" name="Freeform 32">
                  <a:extLst>
                    <a:ext uri="{FF2B5EF4-FFF2-40B4-BE49-F238E27FC236}">
                      <a16:creationId xmlns:a16="http://schemas.microsoft.com/office/drawing/2014/main" id="{BD4698F6-43D6-4454-B410-9697E99C60C5}"/>
                    </a:ext>
                  </a:extLst>
                </p:cNvPr>
                <p:cNvSpPr/>
                <p:nvPr/>
              </p:nvSpPr>
              <p:spPr bwMode="auto">
                <a:xfrm>
                  <a:off x="6748463" y="4924426"/>
                  <a:ext cx="80963" cy="31750"/>
                </a:xfrm>
                <a:custGeom>
                  <a:avLst/>
                  <a:gdLst>
                    <a:gd name="T0" fmla="*/ 6 w 79"/>
                    <a:gd name="T1" fmla="*/ 17 h 31"/>
                    <a:gd name="T2" fmla="*/ 37 w 79"/>
                    <a:gd name="T3" fmla="*/ 24 h 31"/>
                    <a:gd name="T4" fmla="*/ 72 w 79"/>
                    <a:gd name="T5" fmla="*/ 31 h 31"/>
                    <a:gd name="T6" fmla="*/ 75 w 79"/>
                    <a:gd name="T7" fmla="*/ 21 h 31"/>
                    <a:gd name="T8" fmla="*/ 6 w 79"/>
                    <a:gd name="T9" fmla="*/ 6 h 31"/>
                    <a:gd name="T10" fmla="*/ 6 w 79"/>
                    <a:gd name="T11" fmla="*/ 17 h 31"/>
                  </a:gdLst>
                  <a:ahLst/>
                  <a:cxnLst>
                    <a:cxn ang="0">
                      <a:pos x="T0" y="T1"/>
                    </a:cxn>
                    <a:cxn ang="0">
                      <a:pos x="T2" y="T3"/>
                    </a:cxn>
                    <a:cxn ang="0">
                      <a:pos x="T4" y="T5"/>
                    </a:cxn>
                    <a:cxn ang="0">
                      <a:pos x="T6" y="T7"/>
                    </a:cxn>
                    <a:cxn ang="0">
                      <a:pos x="T8" y="T9"/>
                    </a:cxn>
                    <a:cxn ang="0">
                      <a:pos x="T10" y="T11"/>
                    </a:cxn>
                  </a:cxnLst>
                  <a:rect l="0" t="0" r="r" b="b"/>
                  <a:pathLst>
                    <a:path w="79" h="31">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42" name="Freeform 33">
                  <a:extLst>
                    <a:ext uri="{FF2B5EF4-FFF2-40B4-BE49-F238E27FC236}">
                      <a16:creationId xmlns:a16="http://schemas.microsoft.com/office/drawing/2014/main" id="{18DA75D2-C71F-4370-8019-2D7DD2712622}"/>
                    </a:ext>
                  </a:extLst>
                </p:cNvPr>
                <p:cNvSpPr/>
                <p:nvPr/>
              </p:nvSpPr>
              <p:spPr bwMode="auto">
                <a:xfrm>
                  <a:off x="6559551" y="4949826"/>
                  <a:ext cx="68263" cy="61913"/>
                </a:xfrm>
                <a:custGeom>
                  <a:avLst/>
                  <a:gdLst>
                    <a:gd name="T0" fmla="*/ 11 w 67"/>
                    <a:gd name="T1" fmla="*/ 56 h 59"/>
                    <a:gd name="T2" fmla="*/ 39 w 67"/>
                    <a:gd name="T3" fmla="*/ 37 h 59"/>
                    <a:gd name="T4" fmla="*/ 63 w 67"/>
                    <a:gd name="T5" fmla="*/ 12 h 59"/>
                    <a:gd name="T6" fmla="*/ 55 w 67"/>
                    <a:gd name="T7" fmla="*/ 4 h 59"/>
                    <a:gd name="T8" fmla="*/ 31 w 67"/>
                    <a:gd name="T9" fmla="*/ 25 h 59"/>
                    <a:gd name="T10" fmla="*/ 4 w 67"/>
                    <a:gd name="T11" fmla="*/ 48 h 59"/>
                    <a:gd name="T12" fmla="*/ 11 w 67"/>
                    <a:gd name="T13" fmla="*/ 56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43" name="Freeform 34">
                  <a:extLst>
                    <a:ext uri="{FF2B5EF4-FFF2-40B4-BE49-F238E27FC236}">
                      <a16:creationId xmlns:a16="http://schemas.microsoft.com/office/drawing/2014/main" id="{4060F752-7043-4622-86D1-246C6E304017}"/>
                    </a:ext>
                  </a:extLst>
                </p:cNvPr>
                <p:cNvSpPr/>
                <p:nvPr/>
              </p:nvSpPr>
              <p:spPr bwMode="auto">
                <a:xfrm>
                  <a:off x="6375401" y="5078413"/>
                  <a:ext cx="80963" cy="49213"/>
                </a:xfrm>
                <a:custGeom>
                  <a:avLst/>
                  <a:gdLst>
                    <a:gd name="T0" fmla="*/ 5 w 78"/>
                    <a:gd name="T1" fmla="*/ 46 h 46"/>
                    <a:gd name="T2" fmla="*/ 41 w 78"/>
                    <a:gd name="T3" fmla="*/ 34 h 46"/>
                    <a:gd name="T4" fmla="*/ 73 w 78"/>
                    <a:gd name="T5" fmla="*/ 11 h 46"/>
                    <a:gd name="T6" fmla="*/ 67 w 78"/>
                    <a:gd name="T7" fmla="*/ 2 h 46"/>
                    <a:gd name="T8" fmla="*/ 33 w 78"/>
                    <a:gd name="T9" fmla="*/ 21 h 46"/>
                    <a:gd name="T10" fmla="*/ 3 w 78"/>
                    <a:gd name="T11" fmla="*/ 41 h 46"/>
                    <a:gd name="T12" fmla="*/ 5 w 7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78" h="46">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44" name="Freeform 35">
                  <a:extLst>
                    <a:ext uri="{FF2B5EF4-FFF2-40B4-BE49-F238E27FC236}">
                      <a16:creationId xmlns:a16="http://schemas.microsoft.com/office/drawing/2014/main" id="{5A442658-ABA7-4452-B370-9DDCF8F60C3A}"/>
                    </a:ext>
                  </a:extLst>
                </p:cNvPr>
                <p:cNvSpPr/>
                <p:nvPr/>
              </p:nvSpPr>
              <p:spPr bwMode="auto">
                <a:xfrm>
                  <a:off x="6167438" y="5192713"/>
                  <a:ext cx="114300" cy="50800"/>
                </a:xfrm>
                <a:custGeom>
                  <a:avLst/>
                  <a:gdLst>
                    <a:gd name="T0" fmla="*/ 10 w 110"/>
                    <a:gd name="T1" fmla="*/ 48 h 50"/>
                    <a:gd name="T2" fmla="*/ 105 w 110"/>
                    <a:gd name="T3" fmla="*/ 11 h 50"/>
                    <a:gd name="T4" fmla="*/ 102 w 110"/>
                    <a:gd name="T5" fmla="*/ 2 h 50"/>
                    <a:gd name="T6" fmla="*/ 7 w 110"/>
                    <a:gd name="T7" fmla="*/ 37 h 50"/>
                    <a:gd name="T8" fmla="*/ 10 w 110"/>
                    <a:gd name="T9" fmla="*/ 48 h 50"/>
                  </a:gdLst>
                  <a:ahLst/>
                  <a:cxnLst>
                    <a:cxn ang="0">
                      <a:pos x="T0" y="T1"/>
                    </a:cxn>
                    <a:cxn ang="0">
                      <a:pos x="T2" y="T3"/>
                    </a:cxn>
                    <a:cxn ang="0">
                      <a:pos x="T4" y="T5"/>
                    </a:cxn>
                    <a:cxn ang="0">
                      <a:pos x="T6" y="T7"/>
                    </a:cxn>
                    <a:cxn ang="0">
                      <a:pos x="T8" y="T9"/>
                    </a:cxn>
                  </a:cxnLst>
                  <a:rect l="0" t="0" r="r" b="b"/>
                  <a:pathLst>
                    <a:path w="110" h="5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45" name="Freeform 36">
                  <a:extLst>
                    <a:ext uri="{FF2B5EF4-FFF2-40B4-BE49-F238E27FC236}">
                      <a16:creationId xmlns:a16="http://schemas.microsoft.com/office/drawing/2014/main" id="{D128E490-162E-4AF7-B963-623DC6C14645}"/>
                    </a:ext>
                  </a:extLst>
                </p:cNvPr>
                <p:cNvSpPr/>
                <p:nvPr/>
              </p:nvSpPr>
              <p:spPr bwMode="auto">
                <a:xfrm>
                  <a:off x="5929313" y="5272088"/>
                  <a:ext cx="131763" cy="36513"/>
                </a:xfrm>
                <a:custGeom>
                  <a:avLst/>
                  <a:gdLst>
                    <a:gd name="T0" fmla="*/ 7 w 128"/>
                    <a:gd name="T1" fmla="*/ 30 h 35"/>
                    <a:gd name="T2" fmla="*/ 120 w 128"/>
                    <a:gd name="T3" fmla="*/ 16 h 35"/>
                    <a:gd name="T4" fmla="*/ 114 w 128"/>
                    <a:gd name="T5" fmla="*/ 2 h 35"/>
                    <a:gd name="T6" fmla="*/ 7 w 128"/>
                    <a:gd name="T7" fmla="*/ 18 h 35"/>
                    <a:gd name="T8" fmla="*/ 7 w 128"/>
                    <a:gd name="T9" fmla="*/ 30 h 35"/>
                  </a:gdLst>
                  <a:ahLst/>
                  <a:cxnLst>
                    <a:cxn ang="0">
                      <a:pos x="T0" y="T1"/>
                    </a:cxn>
                    <a:cxn ang="0">
                      <a:pos x="T2" y="T3"/>
                    </a:cxn>
                    <a:cxn ang="0">
                      <a:pos x="T4" y="T5"/>
                    </a:cxn>
                    <a:cxn ang="0">
                      <a:pos x="T6" y="T7"/>
                    </a:cxn>
                    <a:cxn ang="0">
                      <a:pos x="T8" y="T9"/>
                    </a:cxn>
                  </a:cxnLst>
                  <a:rect l="0" t="0" r="r" b="b"/>
                  <a:pathLst>
                    <a:path w="128" h="35">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46" name="Freeform 37">
                  <a:extLst>
                    <a:ext uri="{FF2B5EF4-FFF2-40B4-BE49-F238E27FC236}">
                      <a16:creationId xmlns:a16="http://schemas.microsoft.com/office/drawing/2014/main" id="{5D4B12BD-D71D-4695-BD3E-7E69EEF0BE3F}"/>
                    </a:ext>
                  </a:extLst>
                </p:cNvPr>
                <p:cNvSpPr/>
                <p:nvPr/>
              </p:nvSpPr>
              <p:spPr bwMode="auto">
                <a:xfrm>
                  <a:off x="5719763" y="5281613"/>
                  <a:ext cx="104775" cy="34925"/>
                </a:xfrm>
                <a:custGeom>
                  <a:avLst/>
                  <a:gdLst>
                    <a:gd name="T0" fmla="*/ 3 w 101"/>
                    <a:gd name="T1" fmla="*/ 11 h 33"/>
                    <a:gd name="T2" fmla="*/ 94 w 101"/>
                    <a:gd name="T3" fmla="*/ 29 h 33"/>
                    <a:gd name="T4" fmla="*/ 94 w 101"/>
                    <a:gd name="T5" fmla="*/ 15 h 33"/>
                    <a:gd name="T6" fmla="*/ 6 w 101"/>
                    <a:gd name="T7" fmla="*/ 3 h 33"/>
                    <a:gd name="T8" fmla="*/ 3 w 101"/>
                    <a:gd name="T9" fmla="*/ 11 h 33"/>
                  </a:gdLst>
                  <a:ahLst/>
                  <a:cxnLst>
                    <a:cxn ang="0">
                      <a:pos x="T0" y="T1"/>
                    </a:cxn>
                    <a:cxn ang="0">
                      <a:pos x="T2" y="T3"/>
                    </a:cxn>
                    <a:cxn ang="0">
                      <a:pos x="T4" y="T5"/>
                    </a:cxn>
                    <a:cxn ang="0">
                      <a:pos x="T6" y="T7"/>
                    </a:cxn>
                    <a:cxn ang="0">
                      <a:pos x="T8" y="T9"/>
                    </a:cxn>
                  </a:cxnLst>
                  <a:rect l="0" t="0" r="r" b="b"/>
                  <a:pathLst>
                    <a:path w="101" h="33">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47" name="Freeform 38">
                  <a:extLst>
                    <a:ext uri="{FF2B5EF4-FFF2-40B4-BE49-F238E27FC236}">
                      <a16:creationId xmlns:a16="http://schemas.microsoft.com/office/drawing/2014/main" id="{44973350-0403-48F3-A603-E12C6CB35B76}"/>
                    </a:ext>
                  </a:extLst>
                </p:cNvPr>
                <p:cNvSpPr/>
                <p:nvPr/>
              </p:nvSpPr>
              <p:spPr bwMode="auto">
                <a:xfrm>
                  <a:off x="5516563" y="5238751"/>
                  <a:ext cx="103188" cy="33338"/>
                </a:xfrm>
                <a:custGeom>
                  <a:avLst/>
                  <a:gdLst>
                    <a:gd name="T0" fmla="*/ 5 w 100"/>
                    <a:gd name="T1" fmla="*/ 9 h 32"/>
                    <a:gd name="T2" fmla="*/ 92 w 100"/>
                    <a:gd name="T3" fmla="*/ 31 h 32"/>
                    <a:gd name="T4" fmla="*/ 94 w 100"/>
                    <a:gd name="T5" fmla="*/ 22 h 32"/>
                    <a:gd name="T6" fmla="*/ 7 w 100"/>
                    <a:gd name="T7" fmla="*/ 1 h 32"/>
                    <a:gd name="T8" fmla="*/ 5 w 100"/>
                    <a:gd name="T9" fmla="*/ 9 h 32"/>
                  </a:gdLst>
                  <a:ahLst/>
                  <a:cxnLst>
                    <a:cxn ang="0">
                      <a:pos x="T0" y="T1"/>
                    </a:cxn>
                    <a:cxn ang="0">
                      <a:pos x="T2" y="T3"/>
                    </a:cxn>
                    <a:cxn ang="0">
                      <a:pos x="T4" y="T5"/>
                    </a:cxn>
                    <a:cxn ang="0">
                      <a:pos x="T6" y="T7"/>
                    </a:cxn>
                    <a:cxn ang="0">
                      <a:pos x="T8" y="T9"/>
                    </a:cxn>
                  </a:cxnLst>
                  <a:rect l="0" t="0" r="r" b="b"/>
                  <a:pathLst>
                    <a:path w="100" h="32">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48" name="Freeform 39">
                  <a:extLst>
                    <a:ext uri="{FF2B5EF4-FFF2-40B4-BE49-F238E27FC236}">
                      <a16:creationId xmlns:a16="http://schemas.microsoft.com/office/drawing/2014/main" id="{EBBD20A9-CFE5-4B31-B030-23EB93572086}"/>
                    </a:ext>
                  </a:extLst>
                </p:cNvPr>
                <p:cNvSpPr/>
                <p:nvPr/>
              </p:nvSpPr>
              <p:spPr bwMode="auto">
                <a:xfrm>
                  <a:off x="5327651" y="5132388"/>
                  <a:ext cx="85725" cy="60325"/>
                </a:xfrm>
                <a:custGeom>
                  <a:avLst/>
                  <a:gdLst>
                    <a:gd name="T0" fmla="*/ 2 w 82"/>
                    <a:gd name="T1" fmla="*/ 8 h 58"/>
                    <a:gd name="T2" fmla="*/ 71 w 82"/>
                    <a:gd name="T3" fmla="*/ 57 h 58"/>
                    <a:gd name="T4" fmla="*/ 74 w 82"/>
                    <a:gd name="T5" fmla="*/ 44 h 58"/>
                    <a:gd name="T6" fmla="*/ 11 w 82"/>
                    <a:gd name="T7" fmla="*/ 3 h 58"/>
                    <a:gd name="T8" fmla="*/ 2 w 82"/>
                    <a:gd name="T9" fmla="*/ 8 h 58"/>
                  </a:gdLst>
                  <a:ahLst/>
                  <a:cxnLst>
                    <a:cxn ang="0">
                      <a:pos x="T0" y="T1"/>
                    </a:cxn>
                    <a:cxn ang="0">
                      <a:pos x="T2" y="T3"/>
                    </a:cxn>
                    <a:cxn ang="0">
                      <a:pos x="T4" y="T5"/>
                    </a:cxn>
                    <a:cxn ang="0">
                      <a:pos x="T6" y="T7"/>
                    </a:cxn>
                    <a:cxn ang="0">
                      <a:pos x="T8" y="T9"/>
                    </a:cxn>
                  </a:cxnLst>
                  <a:rect l="0" t="0" r="r" b="b"/>
                  <a:pathLst>
                    <a:path w="82" h="58">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49" name="Freeform 40">
                  <a:extLst>
                    <a:ext uri="{FF2B5EF4-FFF2-40B4-BE49-F238E27FC236}">
                      <a16:creationId xmlns:a16="http://schemas.microsoft.com/office/drawing/2014/main" id="{3783F02B-ADC0-4B89-9C78-BF79C5C3362A}"/>
                    </a:ext>
                  </a:extLst>
                </p:cNvPr>
                <p:cNvSpPr/>
                <p:nvPr/>
              </p:nvSpPr>
              <p:spPr bwMode="auto">
                <a:xfrm>
                  <a:off x="5167313" y="4940301"/>
                  <a:ext cx="87313" cy="103188"/>
                </a:xfrm>
                <a:custGeom>
                  <a:avLst/>
                  <a:gdLst>
                    <a:gd name="T0" fmla="*/ 4 w 83"/>
                    <a:gd name="T1" fmla="*/ 13 h 98"/>
                    <a:gd name="T2" fmla="*/ 72 w 83"/>
                    <a:gd name="T3" fmla="*/ 94 h 98"/>
                    <a:gd name="T4" fmla="*/ 80 w 83"/>
                    <a:gd name="T5" fmla="*/ 87 h 98"/>
                    <a:gd name="T6" fmla="*/ 13 w 83"/>
                    <a:gd name="T7" fmla="*/ 4 h 98"/>
                    <a:gd name="T8" fmla="*/ 4 w 83"/>
                    <a:gd name="T9" fmla="*/ 13 h 98"/>
                  </a:gdLst>
                  <a:ahLst/>
                  <a:cxnLst>
                    <a:cxn ang="0">
                      <a:pos x="T0" y="T1"/>
                    </a:cxn>
                    <a:cxn ang="0">
                      <a:pos x="T2" y="T3"/>
                    </a:cxn>
                    <a:cxn ang="0">
                      <a:pos x="T4" y="T5"/>
                    </a:cxn>
                    <a:cxn ang="0">
                      <a:pos x="T6" y="T7"/>
                    </a:cxn>
                    <a:cxn ang="0">
                      <a:pos x="T8" y="T9"/>
                    </a:cxn>
                  </a:cxnLst>
                  <a:rect l="0" t="0" r="r" b="b"/>
                  <a:pathLst>
                    <a:path w="83" h="98">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50" name="Freeform 41">
                  <a:extLst>
                    <a:ext uri="{FF2B5EF4-FFF2-40B4-BE49-F238E27FC236}">
                      <a16:creationId xmlns:a16="http://schemas.microsoft.com/office/drawing/2014/main" id="{83966A24-E949-4E4F-B6A3-521C0E399716}"/>
                    </a:ext>
                  </a:extLst>
                </p:cNvPr>
                <p:cNvSpPr/>
                <p:nvPr/>
              </p:nvSpPr>
              <p:spPr bwMode="auto">
                <a:xfrm>
                  <a:off x="5113338" y="4803776"/>
                  <a:ext cx="50800" cy="74613"/>
                </a:xfrm>
                <a:custGeom>
                  <a:avLst/>
                  <a:gdLst>
                    <a:gd name="T0" fmla="*/ 2 w 49"/>
                    <a:gd name="T1" fmla="*/ 6 h 71"/>
                    <a:gd name="T2" fmla="*/ 15 w 49"/>
                    <a:gd name="T3" fmla="*/ 35 h 71"/>
                    <a:gd name="T4" fmla="*/ 35 w 49"/>
                    <a:gd name="T5" fmla="*/ 65 h 71"/>
                    <a:gd name="T6" fmla="*/ 45 w 49"/>
                    <a:gd name="T7" fmla="*/ 59 h 71"/>
                    <a:gd name="T8" fmla="*/ 26 w 49"/>
                    <a:gd name="T9" fmla="*/ 28 h 71"/>
                    <a:gd name="T10" fmla="*/ 5 w 49"/>
                    <a:gd name="T11" fmla="*/ 3 h 71"/>
                    <a:gd name="T12" fmla="*/ 2 w 49"/>
                    <a:gd name="T13" fmla="*/ 6 h 71"/>
                  </a:gdLst>
                  <a:ahLst/>
                  <a:cxnLst>
                    <a:cxn ang="0">
                      <a:pos x="T0" y="T1"/>
                    </a:cxn>
                    <a:cxn ang="0">
                      <a:pos x="T2" y="T3"/>
                    </a:cxn>
                    <a:cxn ang="0">
                      <a:pos x="T4" y="T5"/>
                    </a:cxn>
                    <a:cxn ang="0">
                      <a:pos x="T6" y="T7"/>
                    </a:cxn>
                    <a:cxn ang="0">
                      <a:pos x="T8" y="T9"/>
                    </a:cxn>
                    <a:cxn ang="0">
                      <a:pos x="T10" y="T11"/>
                    </a:cxn>
                    <a:cxn ang="0">
                      <a:pos x="T12" y="T13"/>
                    </a:cxn>
                  </a:cxnLst>
                  <a:rect l="0" t="0" r="r" b="b"/>
                  <a:pathLst>
                    <a:path w="49" h="71">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51" name="Freeform 42">
                  <a:extLst>
                    <a:ext uri="{FF2B5EF4-FFF2-40B4-BE49-F238E27FC236}">
                      <a16:creationId xmlns:a16="http://schemas.microsoft.com/office/drawing/2014/main" id="{2F1F41DA-0724-4567-95EB-B1325E3F1A34}"/>
                    </a:ext>
                  </a:extLst>
                </p:cNvPr>
                <p:cNvSpPr/>
                <p:nvPr/>
              </p:nvSpPr>
              <p:spPr bwMode="auto">
                <a:xfrm>
                  <a:off x="5035551" y="4613276"/>
                  <a:ext cx="60325" cy="101600"/>
                </a:xfrm>
                <a:custGeom>
                  <a:avLst/>
                  <a:gdLst>
                    <a:gd name="T0" fmla="*/ 2 w 58"/>
                    <a:gd name="T1" fmla="*/ 8 h 97"/>
                    <a:gd name="T2" fmla="*/ 45 w 58"/>
                    <a:gd name="T3" fmla="*/ 91 h 97"/>
                    <a:gd name="T4" fmla="*/ 56 w 58"/>
                    <a:gd name="T5" fmla="*/ 84 h 97"/>
                    <a:gd name="T6" fmla="*/ 11 w 58"/>
                    <a:gd name="T7" fmla="*/ 4 h 97"/>
                    <a:gd name="T8" fmla="*/ 2 w 58"/>
                    <a:gd name="T9" fmla="*/ 8 h 97"/>
                  </a:gdLst>
                  <a:ahLst/>
                  <a:cxnLst>
                    <a:cxn ang="0">
                      <a:pos x="T0" y="T1"/>
                    </a:cxn>
                    <a:cxn ang="0">
                      <a:pos x="T2" y="T3"/>
                    </a:cxn>
                    <a:cxn ang="0">
                      <a:pos x="T4" y="T5"/>
                    </a:cxn>
                    <a:cxn ang="0">
                      <a:pos x="T6" y="T7"/>
                    </a:cxn>
                    <a:cxn ang="0">
                      <a:pos x="T8" y="T9"/>
                    </a:cxn>
                  </a:cxnLst>
                  <a:rect l="0" t="0" r="r" b="b"/>
                  <a:pathLst>
                    <a:path w="58" h="97">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52" name="Freeform 43">
                  <a:extLst>
                    <a:ext uri="{FF2B5EF4-FFF2-40B4-BE49-F238E27FC236}">
                      <a16:creationId xmlns:a16="http://schemas.microsoft.com/office/drawing/2014/main" id="{2E46D22A-D0C6-4CA6-9FD6-CEBD9073E6C0}"/>
                    </a:ext>
                  </a:extLst>
                </p:cNvPr>
                <p:cNvSpPr/>
                <p:nvPr/>
              </p:nvSpPr>
              <p:spPr bwMode="auto">
                <a:xfrm>
                  <a:off x="4221163" y="4760913"/>
                  <a:ext cx="82550" cy="20638"/>
                </a:xfrm>
                <a:custGeom>
                  <a:avLst/>
                  <a:gdLst>
                    <a:gd name="T0" fmla="*/ 2 w 79"/>
                    <a:gd name="T1" fmla="*/ 4 h 19"/>
                    <a:gd name="T2" fmla="*/ 74 w 79"/>
                    <a:gd name="T3" fmla="*/ 19 h 19"/>
                    <a:gd name="T4" fmla="*/ 76 w 79"/>
                    <a:gd name="T5" fmla="*/ 14 h 19"/>
                    <a:gd name="T6" fmla="*/ 3 w 79"/>
                    <a:gd name="T7" fmla="*/ 0 h 19"/>
                    <a:gd name="T8" fmla="*/ 2 w 79"/>
                    <a:gd name="T9" fmla="*/ 4 h 19"/>
                  </a:gdLst>
                  <a:ahLst/>
                  <a:cxnLst>
                    <a:cxn ang="0">
                      <a:pos x="T0" y="T1"/>
                    </a:cxn>
                    <a:cxn ang="0">
                      <a:pos x="T2" y="T3"/>
                    </a:cxn>
                    <a:cxn ang="0">
                      <a:pos x="T4" y="T5"/>
                    </a:cxn>
                    <a:cxn ang="0">
                      <a:pos x="T6" y="T7"/>
                    </a:cxn>
                    <a:cxn ang="0">
                      <a:pos x="T8" y="T9"/>
                    </a:cxn>
                  </a:cxnLst>
                  <a:rect l="0" t="0" r="r" b="b"/>
                  <a:pathLst>
                    <a:path w="79" h="1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53" name="Freeform 44">
                  <a:extLst>
                    <a:ext uri="{FF2B5EF4-FFF2-40B4-BE49-F238E27FC236}">
                      <a16:creationId xmlns:a16="http://schemas.microsoft.com/office/drawing/2014/main" id="{29FBF4D2-7446-46C8-90B0-53B9C538DCF9}"/>
                    </a:ext>
                  </a:extLst>
                </p:cNvPr>
                <p:cNvSpPr/>
                <p:nvPr/>
              </p:nvSpPr>
              <p:spPr bwMode="auto">
                <a:xfrm>
                  <a:off x="4384676" y="4772026"/>
                  <a:ext cx="106363" cy="17463"/>
                </a:xfrm>
                <a:custGeom>
                  <a:avLst/>
                  <a:gdLst>
                    <a:gd name="T0" fmla="*/ 5 w 102"/>
                    <a:gd name="T1" fmla="*/ 16 h 17"/>
                    <a:gd name="T2" fmla="*/ 98 w 102"/>
                    <a:gd name="T3" fmla="*/ 10 h 17"/>
                    <a:gd name="T4" fmla="*/ 98 w 102"/>
                    <a:gd name="T5" fmla="*/ 3 h 17"/>
                    <a:gd name="T6" fmla="*/ 3 w 102"/>
                    <a:gd name="T7" fmla="*/ 11 h 17"/>
                    <a:gd name="T8" fmla="*/ 5 w 102"/>
                    <a:gd name="T9" fmla="*/ 16 h 17"/>
                  </a:gdLst>
                  <a:ahLst/>
                  <a:cxnLst>
                    <a:cxn ang="0">
                      <a:pos x="T0" y="T1"/>
                    </a:cxn>
                    <a:cxn ang="0">
                      <a:pos x="T2" y="T3"/>
                    </a:cxn>
                    <a:cxn ang="0">
                      <a:pos x="T4" y="T5"/>
                    </a:cxn>
                    <a:cxn ang="0">
                      <a:pos x="T6" y="T7"/>
                    </a:cxn>
                    <a:cxn ang="0">
                      <a:pos x="T8" y="T9"/>
                    </a:cxn>
                  </a:cxnLst>
                  <a:rect l="0" t="0" r="r" b="b"/>
                  <a:pathLst>
                    <a:path w="102" h="17">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54" name="Freeform 45">
                  <a:extLst>
                    <a:ext uri="{FF2B5EF4-FFF2-40B4-BE49-F238E27FC236}">
                      <a16:creationId xmlns:a16="http://schemas.microsoft.com/office/drawing/2014/main" id="{36B4B955-2D98-4826-89EC-99D9444C64F4}"/>
                    </a:ext>
                  </a:extLst>
                </p:cNvPr>
                <p:cNvSpPr/>
                <p:nvPr/>
              </p:nvSpPr>
              <p:spPr bwMode="auto">
                <a:xfrm>
                  <a:off x="4584701" y="4762501"/>
                  <a:ext cx="90488" cy="34925"/>
                </a:xfrm>
                <a:custGeom>
                  <a:avLst/>
                  <a:gdLst>
                    <a:gd name="T0" fmla="*/ 4 w 87"/>
                    <a:gd name="T1" fmla="*/ 20 h 33"/>
                    <a:gd name="T2" fmla="*/ 83 w 87"/>
                    <a:gd name="T3" fmla="*/ 12 h 33"/>
                    <a:gd name="T4" fmla="*/ 77 w 87"/>
                    <a:gd name="T5" fmla="*/ 2 h 33"/>
                    <a:gd name="T6" fmla="*/ 6 w 87"/>
                    <a:gd name="T7" fmla="*/ 10 h 33"/>
                    <a:gd name="T8" fmla="*/ 4 w 87"/>
                    <a:gd name="T9" fmla="*/ 20 h 33"/>
                  </a:gdLst>
                  <a:ahLst/>
                  <a:cxnLst>
                    <a:cxn ang="0">
                      <a:pos x="T0" y="T1"/>
                    </a:cxn>
                    <a:cxn ang="0">
                      <a:pos x="T2" y="T3"/>
                    </a:cxn>
                    <a:cxn ang="0">
                      <a:pos x="T4" y="T5"/>
                    </a:cxn>
                    <a:cxn ang="0">
                      <a:pos x="T6" y="T7"/>
                    </a:cxn>
                    <a:cxn ang="0">
                      <a:pos x="T8" y="T9"/>
                    </a:cxn>
                  </a:cxnLst>
                  <a:rect l="0" t="0" r="r" b="b"/>
                  <a:pathLst>
                    <a:path w="87" h="33">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55" name="Freeform 46">
                  <a:extLst>
                    <a:ext uri="{FF2B5EF4-FFF2-40B4-BE49-F238E27FC236}">
                      <a16:creationId xmlns:a16="http://schemas.microsoft.com/office/drawing/2014/main" id="{D0C92B75-4D8F-410A-9201-3870E1798994}"/>
                    </a:ext>
                  </a:extLst>
                </p:cNvPr>
                <p:cNvSpPr/>
                <p:nvPr/>
              </p:nvSpPr>
              <p:spPr bwMode="auto">
                <a:xfrm>
                  <a:off x="4751388" y="4727576"/>
                  <a:ext cx="88900" cy="25400"/>
                </a:xfrm>
                <a:custGeom>
                  <a:avLst/>
                  <a:gdLst>
                    <a:gd name="T0" fmla="*/ 5 w 86"/>
                    <a:gd name="T1" fmla="*/ 24 h 25"/>
                    <a:gd name="T2" fmla="*/ 79 w 86"/>
                    <a:gd name="T3" fmla="*/ 11 h 25"/>
                    <a:gd name="T4" fmla="*/ 76 w 86"/>
                    <a:gd name="T5" fmla="*/ 1 h 25"/>
                    <a:gd name="T6" fmla="*/ 41 w 86"/>
                    <a:gd name="T7" fmla="*/ 8 h 25"/>
                    <a:gd name="T8" fmla="*/ 5 w 86"/>
                    <a:gd name="T9" fmla="*/ 17 h 25"/>
                    <a:gd name="T10" fmla="*/ 5 w 86"/>
                    <a:gd name="T11" fmla="*/ 24 h 25"/>
                  </a:gdLst>
                  <a:ahLst/>
                  <a:cxnLst>
                    <a:cxn ang="0">
                      <a:pos x="T0" y="T1"/>
                    </a:cxn>
                    <a:cxn ang="0">
                      <a:pos x="T2" y="T3"/>
                    </a:cxn>
                    <a:cxn ang="0">
                      <a:pos x="T4" y="T5"/>
                    </a:cxn>
                    <a:cxn ang="0">
                      <a:pos x="T6" y="T7"/>
                    </a:cxn>
                    <a:cxn ang="0">
                      <a:pos x="T8" y="T9"/>
                    </a:cxn>
                    <a:cxn ang="0">
                      <a:pos x="T10" y="T11"/>
                    </a:cxn>
                  </a:cxnLst>
                  <a:rect l="0" t="0" r="r" b="b"/>
                  <a:pathLst>
                    <a:path w="86" h="25">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56" name="Freeform 47">
                  <a:extLst>
                    <a:ext uri="{FF2B5EF4-FFF2-40B4-BE49-F238E27FC236}">
                      <a16:creationId xmlns:a16="http://schemas.microsoft.com/office/drawing/2014/main" id="{EEBFBB2A-0245-4FCC-8B14-E74345069EA2}"/>
                    </a:ext>
                  </a:extLst>
                </p:cNvPr>
                <p:cNvSpPr/>
                <p:nvPr/>
              </p:nvSpPr>
              <p:spPr bwMode="auto">
                <a:xfrm>
                  <a:off x="4892676" y="4657726"/>
                  <a:ext cx="92075" cy="52388"/>
                </a:xfrm>
                <a:custGeom>
                  <a:avLst/>
                  <a:gdLst>
                    <a:gd name="T0" fmla="*/ 9 w 89"/>
                    <a:gd name="T1" fmla="*/ 48 h 50"/>
                    <a:gd name="T2" fmla="*/ 43 w 89"/>
                    <a:gd name="T3" fmla="*/ 32 h 50"/>
                    <a:gd name="T4" fmla="*/ 81 w 89"/>
                    <a:gd name="T5" fmla="*/ 15 h 50"/>
                    <a:gd name="T6" fmla="*/ 77 w 89"/>
                    <a:gd name="T7" fmla="*/ 1 h 50"/>
                    <a:gd name="T8" fmla="*/ 38 w 89"/>
                    <a:gd name="T9" fmla="*/ 14 h 50"/>
                    <a:gd name="T10" fmla="*/ 4 w 89"/>
                    <a:gd name="T11" fmla="*/ 41 h 50"/>
                    <a:gd name="T12" fmla="*/ 9 w 89"/>
                    <a:gd name="T13" fmla="*/ 48 h 50"/>
                  </a:gdLst>
                  <a:ahLst/>
                  <a:cxnLst>
                    <a:cxn ang="0">
                      <a:pos x="T0" y="T1"/>
                    </a:cxn>
                    <a:cxn ang="0">
                      <a:pos x="T2" y="T3"/>
                    </a:cxn>
                    <a:cxn ang="0">
                      <a:pos x="T4" y="T5"/>
                    </a:cxn>
                    <a:cxn ang="0">
                      <a:pos x="T6" y="T7"/>
                    </a:cxn>
                    <a:cxn ang="0">
                      <a:pos x="T8" y="T9"/>
                    </a:cxn>
                    <a:cxn ang="0">
                      <a:pos x="T10" y="T11"/>
                    </a:cxn>
                    <a:cxn ang="0">
                      <a:pos x="T12" y="T13"/>
                    </a:cxn>
                  </a:cxnLst>
                  <a:rect l="0" t="0" r="r" b="b"/>
                  <a:pathLst>
                    <a:path w="89" h="50">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57" name="Freeform 48">
                  <a:extLst>
                    <a:ext uri="{FF2B5EF4-FFF2-40B4-BE49-F238E27FC236}">
                      <a16:creationId xmlns:a16="http://schemas.microsoft.com/office/drawing/2014/main" id="{F8947F26-3A48-4E3E-9384-4257E2DD45E3}"/>
                    </a:ext>
                  </a:extLst>
                </p:cNvPr>
                <p:cNvSpPr/>
                <p:nvPr/>
              </p:nvSpPr>
              <p:spPr bwMode="auto">
                <a:xfrm>
                  <a:off x="4024313" y="4714876"/>
                  <a:ext cx="93663" cy="31750"/>
                </a:xfrm>
                <a:custGeom>
                  <a:avLst/>
                  <a:gdLst>
                    <a:gd name="T0" fmla="*/ 3 w 91"/>
                    <a:gd name="T1" fmla="*/ 6 h 31"/>
                    <a:gd name="T2" fmla="*/ 83 w 91"/>
                    <a:gd name="T3" fmla="*/ 30 h 31"/>
                    <a:gd name="T4" fmla="*/ 85 w 91"/>
                    <a:gd name="T5" fmla="*/ 21 h 31"/>
                    <a:gd name="T6" fmla="*/ 5 w 91"/>
                    <a:gd name="T7" fmla="*/ 1 h 31"/>
                    <a:gd name="T8" fmla="*/ 3 w 91"/>
                    <a:gd name="T9" fmla="*/ 6 h 31"/>
                  </a:gdLst>
                  <a:ahLst/>
                  <a:cxnLst>
                    <a:cxn ang="0">
                      <a:pos x="T0" y="T1"/>
                    </a:cxn>
                    <a:cxn ang="0">
                      <a:pos x="T2" y="T3"/>
                    </a:cxn>
                    <a:cxn ang="0">
                      <a:pos x="T4" y="T5"/>
                    </a:cxn>
                    <a:cxn ang="0">
                      <a:pos x="T6" y="T7"/>
                    </a:cxn>
                    <a:cxn ang="0">
                      <a:pos x="T8" y="T9"/>
                    </a:cxn>
                  </a:cxnLst>
                  <a:rect l="0" t="0" r="r" b="b"/>
                  <a:pathLst>
                    <a:path w="91" h="3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58" name="Freeform 49">
                  <a:extLst>
                    <a:ext uri="{FF2B5EF4-FFF2-40B4-BE49-F238E27FC236}">
                      <a16:creationId xmlns:a16="http://schemas.microsoft.com/office/drawing/2014/main" id="{22DC99B8-B078-4376-9DE6-3C80C86DF965}"/>
                    </a:ext>
                  </a:extLst>
                </p:cNvPr>
                <p:cNvSpPr/>
                <p:nvPr/>
              </p:nvSpPr>
              <p:spPr bwMode="auto">
                <a:xfrm>
                  <a:off x="3851276" y="4625976"/>
                  <a:ext cx="98425" cy="63500"/>
                </a:xfrm>
                <a:custGeom>
                  <a:avLst/>
                  <a:gdLst>
                    <a:gd name="T0" fmla="*/ 2 w 94"/>
                    <a:gd name="T1" fmla="*/ 4 h 61"/>
                    <a:gd name="T2" fmla="*/ 82 w 94"/>
                    <a:gd name="T3" fmla="*/ 60 h 61"/>
                    <a:gd name="T4" fmla="*/ 88 w 94"/>
                    <a:gd name="T5" fmla="*/ 49 h 61"/>
                    <a:gd name="T6" fmla="*/ 5 w 94"/>
                    <a:gd name="T7" fmla="*/ 1 h 61"/>
                    <a:gd name="T8" fmla="*/ 2 w 94"/>
                    <a:gd name="T9" fmla="*/ 4 h 61"/>
                  </a:gdLst>
                  <a:ahLst/>
                  <a:cxnLst>
                    <a:cxn ang="0">
                      <a:pos x="T0" y="T1"/>
                    </a:cxn>
                    <a:cxn ang="0">
                      <a:pos x="T2" y="T3"/>
                    </a:cxn>
                    <a:cxn ang="0">
                      <a:pos x="T4" y="T5"/>
                    </a:cxn>
                    <a:cxn ang="0">
                      <a:pos x="T6" y="T7"/>
                    </a:cxn>
                    <a:cxn ang="0">
                      <a:pos x="T8" y="T9"/>
                    </a:cxn>
                  </a:cxnLst>
                  <a:rect l="0" t="0" r="r" b="b"/>
                  <a:pathLst>
                    <a:path w="94" h="61">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59" name="Freeform 50">
                  <a:extLst>
                    <a:ext uri="{FF2B5EF4-FFF2-40B4-BE49-F238E27FC236}">
                      <a16:creationId xmlns:a16="http://schemas.microsoft.com/office/drawing/2014/main" id="{A4F50A79-AB89-4201-8799-E5967B488049}"/>
                    </a:ext>
                  </a:extLst>
                </p:cNvPr>
                <p:cNvSpPr/>
                <p:nvPr/>
              </p:nvSpPr>
              <p:spPr bwMode="auto">
                <a:xfrm>
                  <a:off x="3706813" y="4486276"/>
                  <a:ext cx="82550" cy="73025"/>
                </a:xfrm>
                <a:custGeom>
                  <a:avLst/>
                  <a:gdLst>
                    <a:gd name="T0" fmla="*/ 2 w 79"/>
                    <a:gd name="T1" fmla="*/ 9 h 71"/>
                    <a:gd name="T2" fmla="*/ 68 w 79"/>
                    <a:gd name="T3" fmla="*/ 69 h 71"/>
                    <a:gd name="T4" fmla="*/ 75 w 79"/>
                    <a:gd name="T5" fmla="*/ 61 h 71"/>
                    <a:gd name="T6" fmla="*/ 9 w 79"/>
                    <a:gd name="T7" fmla="*/ 4 h 71"/>
                    <a:gd name="T8" fmla="*/ 2 w 79"/>
                    <a:gd name="T9" fmla="*/ 9 h 71"/>
                  </a:gdLst>
                  <a:ahLst/>
                  <a:cxnLst>
                    <a:cxn ang="0">
                      <a:pos x="T0" y="T1"/>
                    </a:cxn>
                    <a:cxn ang="0">
                      <a:pos x="T2" y="T3"/>
                    </a:cxn>
                    <a:cxn ang="0">
                      <a:pos x="T4" y="T5"/>
                    </a:cxn>
                    <a:cxn ang="0">
                      <a:pos x="T6" y="T7"/>
                    </a:cxn>
                    <a:cxn ang="0">
                      <a:pos x="T8" y="T9"/>
                    </a:cxn>
                  </a:cxnLst>
                  <a:rect l="0" t="0" r="r" b="b"/>
                  <a:pathLst>
                    <a:path w="79" h="71">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60" name="Freeform 51">
                  <a:extLst>
                    <a:ext uri="{FF2B5EF4-FFF2-40B4-BE49-F238E27FC236}">
                      <a16:creationId xmlns:a16="http://schemas.microsoft.com/office/drawing/2014/main" id="{40EF5BDA-0EDF-4A1E-B14D-1F4CC5D8C381}"/>
                    </a:ext>
                  </a:extLst>
                </p:cNvPr>
                <p:cNvSpPr/>
                <p:nvPr/>
              </p:nvSpPr>
              <p:spPr bwMode="auto">
                <a:xfrm>
                  <a:off x="3595688" y="4313238"/>
                  <a:ext cx="57150" cy="82550"/>
                </a:xfrm>
                <a:custGeom>
                  <a:avLst/>
                  <a:gdLst>
                    <a:gd name="T0" fmla="*/ 1 w 56"/>
                    <a:gd name="T1" fmla="*/ 6 h 79"/>
                    <a:gd name="T2" fmla="*/ 45 w 56"/>
                    <a:gd name="T3" fmla="*/ 75 h 79"/>
                    <a:gd name="T4" fmla="*/ 52 w 56"/>
                    <a:gd name="T5" fmla="*/ 68 h 79"/>
                    <a:gd name="T6" fmla="*/ 9 w 56"/>
                    <a:gd name="T7" fmla="*/ 4 h 79"/>
                    <a:gd name="T8" fmla="*/ 1 w 56"/>
                    <a:gd name="T9" fmla="*/ 6 h 79"/>
                  </a:gdLst>
                  <a:ahLst/>
                  <a:cxnLst>
                    <a:cxn ang="0">
                      <a:pos x="T0" y="T1"/>
                    </a:cxn>
                    <a:cxn ang="0">
                      <a:pos x="T2" y="T3"/>
                    </a:cxn>
                    <a:cxn ang="0">
                      <a:pos x="T4" y="T5"/>
                    </a:cxn>
                    <a:cxn ang="0">
                      <a:pos x="T6" y="T7"/>
                    </a:cxn>
                    <a:cxn ang="0">
                      <a:pos x="T8" y="T9"/>
                    </a:cxn>
                  </a:cxnLst>
                  <a:rect l="0" t="0" r="r" b="b"/>
                  <a:pathLst>
                    <a:path w="56" h="79">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61" name="Freeform 52">
                  <a:extLst>
                    <a:ext uri="{FF2B5EF4-FFF2-40B4-BE49-F238E27FC236}">
                      <a16:creationId xmlns:a16="http://schemas.microsoft.com/office/drawing/2014/main" id="{7317F86B-4481-41A1-BC92-949D5F2B92BD}"/>
                    </a:ext>
                  </a:extLst>
                </p:cNvPr>
                <p:cNvSpPr/>
                <p:nvPr/>
              </p:nvSpPr>
              <p:spPr bwMode="auto">
                <a:xfrm>
                  <a:off x="3533776" y="4113213"/>
                  <a:ext cx="42863" cy="101600"/>
                </a:xfrm>
                <a:custGeom>
                  <a:avLst/>
                  <a:gdLst>
                    <a:gd name="T0" fmla="*/ 2 w 42"/>
                    <a:gd name="T1" fmla="*/ 5 h 99"/>
                    <a:gd name="T2" fmla="*/ 31 w 42"/>
                    <a:gd name="T3" fmla="*/ 94 h 99"/>
                    <a:gd name="T4" fmla="*/ 39 w 42"/>
                    <a:gd name="T5" fmla="*/ 89 h 99"/>
                    <a:gd name="T6" fmla="*/ 10 w 42"/>
                    <a:gd name="T7" fmla="*/ 5 h 99"/>
                    <a:gd name="T8" fmla="*/ 2 w 42"/>
                    <a:gd name="T9" fmla="*/ 5 h 99"/>
                  </a:gdLst>
                  <a:ahLst/>
                  <a:cxnLst>
                    <a:cxn ang="0">
                      <a:pos x="T0" y="T1"/>
                    </a:cxn>
                    <a:cxn ang="0">
                      <a:pos x="T2" y="T3"/>
                    </a:cxn>
                    <a:cxn ang="0">
                      <a:pos x="T4" y="T5"/>
                    </a:cxn>
                    <a:cxn ang="0">
                      <a:pos x="T6" y="T7"/>
                    </a:cxn>
                    <a:cxn ang="0">
                      <a:pos x="T8" y="T9"/>
                    </a:cxn>
                  </a:cxnLst>
                  <a:rect l="0" t="0" r="r" b="b"/>
                  <a:pathLst>
                    <a:path w="42" h="99">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62" name="Freeform 53">
                  <a:extLst>
                    <a:ext uri="{FF2B5EF4-FFF2-40B4-BE49-F238E27FC236}">
                      <a16:creationId xmlns:a16="http://schemas.microsoft.com/office/drawing/2014/main" id="{763A0067-ACD0-4050-B1BB-8B6B159F5190}"/>
                    </a:ext>
                  </a:extLst>
                </p:cNvPr>
                <p:cNvSpPr/>
                <p:nvPr/>
              </p:nvSpPr>
              <p:spPr bwMode="auto">
                <a:xfrm>
                  <a:off x="3517901" y="3932238"/>
                  <a:ext cx="20638" cy="79375"/>
                </a:xfrm>
                <a:custGeom>
                  <a:avLst/>
                  <a:gdLst>
                    <a:gd name="T0" fmla="*/ 4 w 19"/>
                    <a:gd name="T1" fmla="*/ 4 h 76"/>
                    <a:gd name="T2" fmla="*/ 10 w 19"/>
                    <a:gd name="T3" fmla="*/ 71 h 76"/>
                    <a:gd name="T4" fmla="*/ 18 w 19"/>
                    <a:gd name="T5" fmla="*/ 68 h 76"/>
                    <a:gd name="T6" fmla="*/ 10 w 19"/>
                    <a:gd name="T7" fmla="*/ 4 h 76"/>
                    <a:gd name="T8" fmla="*/ 4 w 19"/>
                    <a:gd name="T9" fmla="*/ 4 h 76"/>
                  </a:gdLst>
                  <a:ahLst/>
                  <a:cxnLst>
                    <a:cxn ang="0">
                      <a:pos x="T0" y="T1"/>
                    </a:cxn>
                    <a:cxn ang="0">
                      <a:pos x="T2" y="T3"/>
                    </a:cxn>
                    <a:cxn ang="0">
                      <a:pos x="T4" y="T5"/>
                    </a:cxn>
                    <a:cxn ang="0">
                      <a:pos x="T6" y="T7"/>
                    </a:cxn>
                    <a:cxn ang="0">
                      <a:pos x="T8" y="T9"/>
                    </a:cxn>
                  </a:cxnLst>
                  <a:rect l="0" t="0" r="r" b="b"/>
                  <a:pathLst>
                    <a:path w="19" h="76">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63" name="Freeform 54">
                  <a:extLst>
                    <a:ext uri="{FF2B5EF4-FFF2-40B4-BE49-F238E27FC236}">
                      <a16:creationId xmlns:a16="http://schemas.microsoft.com/office/drawing/2014/main" id="{612E5B3D-0054-417C-9094-8790A8159584}"/>
                    </a:ext>
                  </a:extLst>
                </p:cNvPr>
                <p:cNvSpPr/>
                <p:nvPr/>
              </p:nvSpPr>
              <p:spPr bwMode="auto">
                <a:xfrm>
                  <a:off x="3522663" y="3695701"/>
                  <a:ext cx="47625" cy="131763"/>
                </a:xfrm>
                <a:custGeom>
                  <a:avLst/>
                  <a:gdLst>
                    <a:gd name="T0" fmla="*/ 4 w 46"/>
                    <a:gd name="T1" fmla="*/ 125 h 127"/>
                    <a:gd name="T2" fmla="*/ 43 w 46"/>
                    <a:gd name="T3" fmla="*/ 12 h 127"/>
                    <a:gd name="T4" fmla="*/ 33 w 46"/>
                    <a:gd name="T5" fmla="*/ 6 h 127"/>
                    <a:gd name="T6" fmla="*/ 0 w 46"/>
                    <a:gd name="T7" fmla="*/ 124 h 127"/>
                    <a:gd name="T8" fmla="*/ 4 w 46"/>
                    <a:gd name="T9" fmla="*/ 125 h 127"/>
                  </a:gdLst>
                  <a:ahLst/>
                  <a:cxnLst>
                    <a:cxn ang="0">
                      <a:pos x="T0" y="T1"/>
                    </a:cxn>
                    <a:cxn ang="0">
                      <a:pos x="T2" y="T3"/>
                    </a:cxn>
                    <a:cxn ang="0">
                      <a:pos x="T4" y="T5"/>
                    </a:cxn>
                    <a:cxn ang="0">
                      <a:pos x="T6" y="T7"/>
                    </a:cxn>
                    <a:cxn ang="0">
                      <a:pos x="T8" y="T9"/>
                    </a:cxn>
                  </a:cxnLst>
                  <a:rect l="0" t="0" r="r" b="b"/>
                  <a:pathLst>
                    <a:path w="46" h="127">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64" name="Freeform 55">
                  <a:extLst>
                    <a:ext uri="{FF2B5EF4-FFF2-40B4-BE49-F238E27FC236}">
                      <a16:creationId xmlns:a16="http://schemas.microsoft.com/office/drawing/2014/main" id="{C5D62E4A-4C9D-4991-A041-B0BCBD9F726C}"/>
                    </a:ext>
                  </a:extLst>
                </p:cNvPr>
                <p:cNvSpPr/>
                <p:nvPr/>
              </p:nvSpPr>
              <p:spPr bwMode="auto">
                <a:xfrm>
                  <a:off x="3586163" y="3575051"/>
                  <a:ext cx="50800" cy="66675"/>
                </a:xfrm>
                <a:custGeom>
                  <a:avLst/>
                  <a:gdLst>
                    <a:gd name="T0" fmla="*/ 9 w 48"/>
                    <a:gd name="T1" fmla="*/ 61 h 64"/>
                    <a:gd name="T2" fmla="*/ 21 w 48"/>
                    <a:gd name="T3" fmla="*/ 53 h 64"/>
                    <a:gd name="T4" fmla="*/ 31 w 48"/>
                    <a:gd name="T5" fmla="*/ 40 h 64"/>
                    <a:gd name="T6" fmla="*/ 47 w 48"/>
                    <a:gd name="T7" fmla="*/ 9 h 64"/>
                    <a:gd name="T8" fmla="*/ 39 w 48"/>
                    <a:gd name="T9" fmla="*/ 3 h 64"/>
                    <a:gd name="T10" fmla="*/ 18 w 48"/>
                    <a:gd name="T11" fmla="*/ 29 h 64"/>
                    <a:gd name="T12" fmla="*/ 11 w 48"/>
                    <a:gd name="T13" fmla="*/ 41 h 64"/>
                    <a:gd name="T14" fmla="*/ 3 w 48"/>
                    <a:gd name="T15" fmla="*/ 57 h 64"/>
                    <a:gd name="T16" fmla="*/ 9 w 48"/>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4">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65" name="Freeform 56">
                  <a:extLst>
                    <a:ext uri="{FF2B5EF4-FFF2-40B4-BE49-F238E27FC236}">
                      <a16:creationId xmlns:a16="http://schemas.microsoft.com/office/drawing/2014/main" id="{C7A8BE5A-8978-48E9-A5AC-97C004DF439A}"/>
                    </a:ext>
                  </a:extLst>
                </p:cNvPr>
                <p:cNvSpPr/>
                <p:nvPr/>
              </p:nvSpPr>
              <p:spPr bwMode="auto">
                <a:xfrm>
                  <a:off x="3698876" y="3435351"/>
                  <a:ext cx="66675" cy="74613"/>
                </a:xfrm>
                <a:custGeom>
                  <a:avLst/>
                  <a:gdLst>
                    <a:gd name="T0" fmla="*/ 11 w 64"/>
                    <a:gd name="T1" fmla="*/ 66 h 71"/>
                    <a:gd name="T2" fmla="*/ 60 w 64"/>
                    <a:gd name="T3" fmla="*/ 9 h 71"/>
                    <a:gd name="T4" fmla="*/ 56 w 64"/>
                    <a:gd name="T5" fmla="*/ 1 h 71"/>
                    <a:gd name="T6" fmla="*/ 2 w 64"/>
                    <a:gd name="T7" fmla="*/ 62 h 71"/>
                    <a:gd name="T8" fmla="*/ 11 w 64"/>
                    <a:gd name="T9" fmla="*/ 66 h 71"/>
                  </a:gdLst>
                  <a:ahLst/>
                  <a:cxnLst>
                    <a:cxn ang="0">
                      <a:pos x="T0" y="T1"/>
                    </a:cxn>
                    <a:cxn ang="0">
                      <a:pos x="T2" y="T3"/>
                    </a:cxn>
                    <a:cxn ang="0">
                      <a:pos x="T4" y="T5"/>
                    </a:cxn>
                    <a:cxn ang="0">
                      <a:pos x="T6" y="T7"/>
                    </a:cxn>
                    <a:cxn ang="0">
                      <a:pos x="T8" y="T9"/>
                    </a:cxn>
                  </a:cxnLst>
                  <a:rect l="0" t="0" r="r" b="b"/>
                  <a:pathLst>
                    <a:path w="64" h="71">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66" name="Freeform 57">
                  <a:extLst>
                    <a:ext uri="{FF2B5EF4-FFF2-40B4-BE49-F238E27FC236}">
                      <a16:creationId xmlns:a16="http://schemas.microsoft.com/office/drawing/2014/main" id="{E6A74E72-A306-41A1-8905-4AEF6D1CC461}"/>
                    </a:ext>
                  </a:extLst>
                </p:cNvPr>
                <p:cNvSpPr/>
                <p:nvPr/>
              </p:nvSpPr>
              <p:spPr bwMode="auto">
                <a:xfrm>
                  <a:off x="3798888" y="3357563"/>
                  <a:ext cx="57150" cy="34925"/>
                </a:xfrm>
                <a:custGeom>
                  <a:avLst/>
                  <a:gdLst>
                    <a:gd name="T0" fmla="*/ 5 w 56"/>
                    <a:gd name="T1" fmla="*/ 33 h 34"/>
                    <a:gd name="T2" fmla="*/ 16 w 56"/>
                    <a:gd name="T3" fmla="*/ 32 h 34"/>
                    <a:gd name="T4" fmla="*/ 29 w 56"/>
                    <a:gd name="T5" fmla="*/ 28 h 34"/>
                    <a:gd name="T6" fmla="*/ 51 w 56"/>
                    <a:gd name="T7" fmla="*/ 13 h 34"/>
                    <a:gd name="T8" fmla="*/ 46 w 56"/>
                    <a:gd name="T9" fmla="*/ 2 h 34"/>
                    <a:gd name="T10" fmla="*/ 22 w 56"/>
                    <a:gd name="T11" fmla="*/ 11 h 34"/>
                    <a:gd name="T12" fmla="*/ 10 w 56"/>
                    <a:gd name="T13" fmla="*/ 19 h 34"/>
                    <a:gd name="T14" fmla="*/ 3 w 56"/>
                    <a:gd name="T15" fmla="*/ 27 h 34"/>
                    <a:gd name="T16" fmla="*/ 5 w 56"/>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4">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67" name="Freeform 58">
                  <a:extLst>
                    <a:ext uri="{FF2B5EF4-FFF2-40B4-BE49-F238E27FC236}">
                      <a16:creationId xmlns:a16="http://schemas.microsoft.com/office/drawing/2014/main" id="{34DA58AE-478F-4500-8E77-35AE90551813}"/>
                    </a:ext>
                  </a:extLst>
                </p:cNvPr>
                <p:cNvSpPr/>
                <p:nvPr/>
              </p:nvSpPr>
              <p:spPr bwMode="auto">
                <a:xfrm>
                  <a:off x="3725863" y="3227388"/>
                  <a:ext cx="76200" cy="69850"/>
                </a:xfrm>
                <a:custGeom>
                  <a:avLst/>
                  <a:gdLst>
                    <a:gd name="T0" fmla="*/ 69 w 74"/>
                    <a:gd name="T1" fmla="*/ 58 h 68"/>
                    <a:gd name="T2" fmla="*/ 42 w 74"/>
                    <a:gd name="T3" fmla="*/ 36 h 68"/>
                    <a:gd name="T4" fmla="*/ 14 w 74"/>
                    <a:gd name="T5" fmla="*/ 6 h 68"/>
                    <a:gd name="T6" fmla="*/ 3 w 74"/>
                    <a:gd name="T7" fmla="*/ 15 h 68"/>
                    <a:gd name="T8" fmla="*/ 66 w 74"/>
                    <a:gd name="T9" fmla="*/ 66 h 68"/>
                    <a:gd name="T10" fmla="*/ 69 w 74"/>
                    <a:gd name="T11" fmla="*/ 58 h 68"/>
                  </a:gdLst>
                  <a:ahLst/>
                  <a:cxnLst>
                    <a:cxn ang="0">
                      <a:pos x="T0" y="T1"/>
                    </a:cxn>
                    <a:cxn ang="0">
                      <a:pos x="T2" y="T3"/>
                    </a:cxn>
                    <a:cxn ang="0">
                      <a:pos x="T4" y="T5"/>
                    </a:cxn>
                    <a:cxn ang="0">
                      <a:pos x="T6" y="T7"/>
                    </a:cxn>
                    <a:cxn ang="0">
                      <a:pos x="T8" y="T9"/>
                    </a:cxn>
                    <a:cxn ang="0">
                      <a:pos x="T10" y="T11"/>
                    </a:cxn>
                  </a:cxnLst>
                  <a:rect l="0" t="0" r="r" b="b"/>
                  <a:pathLst>
                    <a:path w="74" h="68">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68" name="Freeform 59">
                  <a:extLst>
                    <a:ext uri="{FF2B5EF4-FFF2-40B4-BE49-F238E27FC236}">
                      <a16:creationId xmlns:a16="http://schemas.microsoft.com/office/drawing/2014/main" id="{D8D56D48-0006-4BD3-849A-199BE1FBFD6E}"/>
                    </a:ext>
                  </a:extLst>
                </p:cNvPr>
                <p:cNvSpPr/>
                <p:nvPr/>
              </p:nvSpPr>
              <p:spPr bwMode="auto">
                <a:xfrm>
                  <a:off x="3622676" y="3065463"/>
                  <a:ext cx="60325" cy="96838"/>
                </a:xfrm>
                <a:custGeom>
                  <a:avLst/>
                  <a:gdLst>
                    <a:gd name="T0" fmla="*/ 54 w 58"/>
                    <a:gd name="T1" fmla="*/ 85 h 94"/>
                    <a:gd name="T2" fmla="*/ 12 w 58"/>
                    <a:gd name="T3" fmla="*/ 6 h 94"/>
                    <a:gd name="T4" fmla="*/ 2 w 58"/>
                    <a:gd name="T5" fmla="*/ 9 h 94"/>
                    <a:gd name="T6" fmla="*/ 47 w 58"/>
                    <a:gd name="T7" fmla="*/ 91 h 94"/>
                    <a:gd name="T8" fmla="*/ 54 w 58"/>
                    <a:gd name="T9" fmla="*/ 85 h 94"/>
                  </a:gdLst>
                  <a:ahLst/>
                  <a:cxnLst>
                    <a:cxn ang="0">
                      <a:pos x="T0" y="T1"/>
                    </a:cxn>
                    <a:cxn ang="0">
                      <a:pos x="T2" y="T3"/>
                    </a:cxn>
                    <a:cxn ang="0">
                      <a:pos x="T4" y="T5"/>
                    </a:cxn>
                    <a:cxn ang="0">
                      <a:pos x="T6" y="T7"/>
                    </a:cxn>
                    <a:cxn ang="0">
                      <a:pos x="T8" y="T9"/>
                    </a:cxn>
                  </a:cxnLst>
                  <a:rect l="0" t="0" r="r" b="b"/>
                  <a:pathLst>
                    <a:path w="58" h="94">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69" name="Freeform 60">
                  <a:extLst>
                    <a:ext uri="{FF2B5EF4-FFF2-40B4-BE49-F238E27FC236}">
                      <a16:creationId xmlns:a16="http://schemas.microsoft.com/office/drawing/2014/main" id="{9FE12754-B2BA-4465-B4C6-68AD73391557}"/>
                    </a:ext>
                  </a:extLst>
                </p:cNvPr>
                <p:cNvSpPr/>
                <p:nvPr/>
              </p:nvSpPr>
              <p:spPr bwMode="auto">
                <a:xfrm>
                  <a:off x="3565526" y="2909888"/>
                  <a:ext cx="22225" cy="68263"/>
                </a:xfrm>
                <a:custGeom>
                  <a:avLst/>
                  <a:gdLst>
                    <a:gd name="T0" fmla="*/ 22 w 22"/>
                    <a:gd name="T1" fmla="*/ 62 h 66"/>
                    <a:gd name="T2" fmla="*/ 9 w 22"/>
                    <a:gd name="T3" fmla="*/ 4 h 66"/>
                    <a:gd name="T4" fmla="*/ 1 w 22"/>
                    <a:gd name="T5" fmla="*/ 6 h 66"/>
                    <a:gd name="T6" fmla="*/ 18 w 22"/>
                    <a:gd name="T7" fmla="*/ 64 h 66"/>
                    <a:gd name="T8" fmla="*/ 22 w 22"/>
                    <a:gd name="T9" fmla="*/ 62 h 66"/>
                  </a:gdLst>
                  <a:ahLst/>
                  <a:cxnLst>
                    <a:cxn ang="0">
                      <a:pos x="T0" y="T1"/>
                    </a:cxn>
                    <a:cxn ang="0">
                      <a:pos x="T2" y="T3"/>
                    </a:cxn>
                    <a:cxn ang="0">
                      <a:pos x="T4" y="T5"/>
                    </a:cxn>
                    <a:cxn ang="0">
                      <a:pos x="T6" y="T7"/>
                    </a:cxn>
                    <a:cxn ang="0">
                      <a:pos x="T8" y="T9"/>
                    </a:cxn>
                  </a:cxnLst>
                  <a:rect l="0" t="0" r="r" b="b"/>
                  <a:pathLst>
                    <a:path w="22" h="66">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70" name="Freeform 61">
                  <a:extLst>
                    <a:ext uri="{FF2B5EF4-FFF2-40B4-BE49-F238E27FC236}">
                      <a16:creationId xmlns:a16="http://schemas.microsoft.com/office/drawing/2014/main" id="{BBAB4E0F-6911-4344-AB37-16FEA9EF0440}"/>
                    </a:ext>
                  </a:extLst>
                </p:cNvPr>
                <p:cNvSpPr/>
                <p:nvPr/>
              </p:nvSpPr>
              <p:spPr bwMode="auto">
                <a:xfrm>
                  <a:off x="3538538" y="2741613"/>
                  <a:ext cx="28575" cy="100013"/>
                </a:xfrm>
                <a:custGeom>
                  <a:avLst/>
                  <a:gdLst>
                    <a:gd name="T0" fmla="*/ 22 w 27"/>
                    <a:gd name="T1" fmla="*/ 89 h 96"/>
                    <a:gd name="T2" fmla="*/ 15 w 27"/>
                    <a:gd name="T3" fmla="*/ 8 h 96"/>
                    <a:gd name="T4" fmla="*/ 2 w 27"/>
                    <a:gd name="T5" fmla="*/ 8 h 96"/>
                    <a:gd name="T6" fmla="*/ 9 w 27"/>
                    <a:gd name="T7" fmla="*/ 89 h 96"/>
                    <a:gd name="T8" fmla="*/ 22 w 27"/>
                    <a:gd name="T9" fmla="*/ 89 h 96"/>
                  </a:gdLst>
                  <a:ahLst/>
                  <a:cxnLst>
                    <a:cxn ang="0">
                      <a:pos x="T0" y="T1"/>
                    </a:cxn>
                    <a:cxn ang="0">
                      <a:pos x="T2" y="T3"/>
                    </a:cxn>
                    <a:cxn ang="0">
                      <a:pos x="T4" y="T5"/>
                    </a:cxn>
                    <a:cxn ang="0">
                      <a:pos x="T6" y="T7"/>
                    </a:cxn>
                    <a:cxn ang="0">
                      <a:pos x="T8" y="T9"/>
                    </a:cxn>
                  </a:cxnLst>
                  <a:rect l="0" t="0" r="r" b="b"/>
                  <a:pathLst>
                    <a:path w="27" h="96">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71" name="Freeform 62">
                  <a:extLst>
                    <a:ext uri="{FF2B5EF4-FFF2-40B4-BE49-F238E27FC236}">
                      <a16:creationId xmlns:a16="http://schemas.microsoft.com/office/drawing/2014/main" id="{A51C6EB6-46E4-4CED-8D1B-9CE9D122226C}"/>
                    </a:ext>
                  </a:extLst>
                </p:cNvPr>
                <p:cNvSpPr/>
                <p:nvPr/>
              </p:nvSpPr>
              <p:spPr bwMode="auto">
                <a:xfrm>
                  <a:off x="3546476" y="2592388"/>
                  <a:ext cx="22225" cy="73025"/>
                </a:xfrm>
                <a:custGeom>
                  <a:avLst/>
                  <a:gdLst>
                    <a:gd name="T0" fmla="*/ 13 w 22"/>
                    <a:gd name="T1" fmla="*/ 66 h 70"/>
                    <a:gd name="T2" fmla="*/ 21 w 22"/>
                    <a:gd name="T3" fmla="*/ 8 h 70"/>
                    <a:gd name="T4" fmla="*/ 11 w 22"/>
                    <a:gd name="T5" fmla="*/ 6 h 70"/>
                    <a:gd name="T6" fmla="*/ 5 w 22"/>
                    <a:gd name="T7" fmla="*/ 66 h 70"/>
                    <a:gd name="T8" fmla="*/ 13 w 22"/>
                    <a:gd name="T9" fmla="*/ 66 h 70"/>
                  </a:gdLst>
                  <a:ahLst/>
                  <a:cxnLst>
                    <a:cxn ang="0">
                      <a:pos x="T0" y="T1"/>
                    </a:cxn>
                    <a:cxn ang="0">
                      <a:pos x="T2" y="T3"/>
                    </a:cxn>
                    <a:cxn ang="0">
                      <a:pos x="T4" y="T5"/>
                    </a:cxn>
                    <a:cxn ang="0">
                      <a:pos x="T6" y="T7"/>
                    </a:cxn>
                    <a:cxn ang="0">
                      <a:pos x="T8" y="T9"/>
                    </a:cxn>
                  </a:cxnLst>
                  <a:rect l="0" t="0" r="r" b="b"/>
                  <a:pathLst>
                    <a:path w="22" h="70">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72" name="Freeform 63">
                  <a:extLst>
                    <a:ext uri="{FF2B5EF4-FFF2-40B4-BE49-F238E27FC236}">
                      <a16:creationId xmlns:a16="http://schemas.microsoft.com/office/drawing/2014/main" id="{6BACCC60-9CED-4F24-9C30-A51BC2B295D0}"/>
                    </a:ext>
                  </a:extLst>
                </p:cNvPr>
                <p:cNvSpPr/>
                <p:nvPr/>
              </p:nvSpPr>
              <p:spPr bwMode="auto">
                <a:xfrm>
                  <a:off x="3595688" y="2397126"/>
                  <a:ext cx="49213" cy="103188"/>
                </a:xfrm>
                <a:custGeom>
                  <a:avLst/>
                  <a:gdLst>
                    <a:gd name="T0" fmla="*/ 7 w 47"/>
                    <a:gd name="T1" fmla="*/ 96 h 99"/>
                    <a:gd name="T2" fmla="*/ 45 w 47"/>
                    <a:gd name="T3" fmla="*/ 8 h 99"/>
                    <a:gd name="T4" fmla="*/ 36 w 47"/>
                    <a:gd name="T5" fmla="*/ 5 h 99"/>
                    <a:gd name="T6" fmla="*/ 0 w 47"/>
                    <a:gd name="T7" fmla="*/ 94 h 99"/>
                    <a:gd name="T8" fmla="*/ 7 w 47"/>
                    <a:gd name="T9" fmla="*/ 96 h 99"/>
                  </a:gdLst>
                  <a:ahLst/>
                  <a:cxnLst>
                    <a:cxn ang="0">
                      <a:pos x="T0" y="T1"/>
                    </a:cxn>
                    <a:cxn ang="0">
                      <a:pos x="T2" y="T3"/>
                    </a:cxn>
                    <a:cxn ang="0">
                      <a:pos x="T4" y="T5"/>
                    </a:cxn>
                    <a:cxn ang="0">
                      <a:pos x="T6" y="T7"/>
                    </a:cxn>
                    <a:cxn ang="0">
                      <a:pos x="T8" y="T9"/>
                    </a:cxn>
                  </a:cxnLst>
                  <a:rect l="0" t="0" r="r" b="b"/>
                  <a:pathLst>
                    <a:path w="47" h="99">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73" name="Freeform 64">
                  <a:extLst>
                    <a:ext uri="{FF2B5EF4-FFF2-40B4-BE49-F238E27FC236}">
                      <a16:creationId xmlns:a16="http://schemas.microsoft.com/office/drawing/2014/main" id="{AD74C3BD-16C0-4F13-B6D5-738DE38D5B28}"/>
                    </a:ext>
                  </a:extLst>
                </p:cNvPr>
                <p:cNvSpPr/>
                <p:nvPr/>
              </p:nvSpPr>
              <p:spPr bwMode="auto">
                <a:xfrm>
                  <a:off x="3670301" y="2254251"/>
                  <a:ext cx="57150" cy="80963"/>
                </a:xfrm>
                <a:custGeom>
                  <a:avLst/>
                  <a:gdLst>
                    <a:gd name="T0" fmla="*/ 8 w 55"/>
                    <a:gd name="T1" fmla="*/ 74 h 78"/>
                    <a:gd name="T2" fmla="*/ 27 w 55"/>
                    <a:gd name="T3" fmla="*/ 44 h 78"/>
                    <a:gd name="T4" fmla="*/ 52 w 55"/>
                    <a:gd name="T5" fmla="*/ 10 h 78"/>
                    <a:gd name="T6" fmla="*/ 45 w 55"/>
                    <a:gd name="T7" fmla="*/ 3 h 78"/>
                    <a:gd name="T8" fmla="*/ 16 w 55"/>
                    <a:gd name="T9" fmla="*/ 33 h 78"/>
                    <a:gd name="T10" fmla="*/ 1 w 55"/>
                    <a:gd name="T11" fmla="*/ 72 h 78"/>
                    <a:gd name="T12" fmla="*/ 8 w 55"/>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55" h="78">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74" name="Freeform 65">
                  <a:extLst>
                    <a:ext uri="{FF2B5EF4-FFF2-40B4-BE49-F238E27FC236}">
                      <a16:creationId xmlns:a16="http://schemas.microsoft.com/office/drawing/2014/main" id="{A4272411-E235-4714-BA53-3DF9DAF9889E}"/>
                    </a:ext>
                  </a:extLst>
                </p:cNvPr>
                <p:cNvSpPr/>
                <p:nvPr/>
              </p:nvSpPr>
              <p:spPr bwMode="auto">
                <a:xfrm>
                  <a:off x="3754438" y="2087563"/>
                  <a:ext cx="73025" cy="87313"/>
                </a:xfrm>
                <a:custGeom>
                  <a:avLst/>
                  <a:gdLst>
                    <a:gd name="T0" fmla="*/ 6 w 71"/>
                    <a:gd name="T1" fmla="*/ 84 h 85"/>
                    <a:gd name="T2" fmla="*/ 66 w 71"/>
                    <a:gd name="T3" fmla="*/ 14 h 85"/>
                    <a:gd name="T4" fmla="*/ 58 w 71"/>
                    <a:gd name="T5" fmla="*/ 5 h 85"/>
                    <a:gd name="T6" fmla="*/ 1 w 71"/>
                    <a:gd name="T7" fmla="*/ 81 h 85"/>
                    <a:gd name="T8" fmla="*/ 6 w 71"/>
                    <a:gd name="T9" fmla="*/ 84 h 85"/>
                  </a:gdLst>
                  <a:ahLst/>
                  <a:cxnLst>
                    <a:cxn ang="0">
                      <a:pos x="T0" y="T1"/>
                    </a:cxn>
                    <a:cxn ang="0">
                      <a:pos x="T2" y="T3"/>
                    </a:cxn>
                    <a:cxn ang="0">
                      <a:pos x="T4" y="T5"/>
                    </a:cxn>
                    <a:cxn ang="0">
                      <a:pos x="T6" y="T7"/>
                    </a:cxn>
                    <a:cxn ang="0">
                      <a:pos x="T8" y="T9"/>
                    </a:cxn>
                  </a:cxnLst>
                  <a:rect l="0" t="0" r="r" b="b"/>
                  <a:pathLst>
                    <a:path w="71" h="85">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75" name="Freeform 66">
                  <a:extLst>
                    <a:ext uri="{FF2B5EF4-FFF2-40B4-BE49-F238E27FC236}">
                      <a16:creationId xmlns:a16="http://schemas.microsoft.com/office/drawing/2014/main" id="{C228C1A3-E29B-4300-81C3-880A817D9CC0}"/>
                    </a:ext>
                  </a:extLst>
                </p:cNvPr>
                <p:cNvSpPr/>
                <p:nvPr/>
              </p:nvSpPr>
              <p:spPr bwMode="auto">
                <a:xfrm>
                  <a:off x="3865563" y="1936751"/>
                  <a:ext cx="80963" cy="104775"/>
                </a:xfrm>
                <a:custGeom>
                  <a:avLst/>
                  <a:gdLst>
                    <a:gd name="T0" fmla="*/ 8 w 79"/>
                    <a:gd name="T1" fmla="*/ 98 h 101"/>
                    <a:gd name="T2" fmla="*/ 74 w 79"/>
                    <a:gd name="T3" fmla="*/ 12 h 101"/>
                    <a:gd name="T4" fmla="*/ 67 w 79"/>
                    <a:gd name="T5" fmla="*/ 5 h 101"/>
                    <a:gd name="T6" fmla="*/ 31 w 79"/>
                    <a:gd name="T7" fmla="*/ 43 h 101"/>
                    <a:gd name="T8" fmla="*/ 2 w 79"/>
                    <a:gd name="T9" fmla="*/ 94 h 101"/>
                    <a:gd name="T10" fmla="*/ 8 w 79"/>
                    <a:gd name="T11" fmla="*/ 98 h 101"/>
                  </a:gdLst>
                  <a:ahLst/>
                  <a:cxnLst>
                    <a:cxn ang="0">
                      <a:pos x="T0" y="T1"/>
                    </a:cxn>
                    <a:cxn ang="0">
                      <a:pos x="T2" y="T3"/>
                    </a:cxn>
                    <a:cxn ang="0">
                      <a:pos x="T4" y="T5"/>
                    </a:cxn>
                    <a:cxn ang="0">
                      <a:pos x="T6" y="T7"/>
                    </a:cxn>
                    <a:cxn ang="0">
                      <a:pos x="T8" y="T9"/>
                    </a:cxn>
                    <a:cxn ang="0">
                      <a:pos x="T10" y="T11"/>
                    </a:cxn>
                  </a:cxnLst>
                  <a:rect l="0" t="0" r="r" b="b"/>
                  <a:pathLst>
                    <a:path w="79" h="101">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76" name="Freeform 67">
                  <a:extLst>
                    <a:ext uri="{FF2B5EF4-FFF2-40B4-BE49-F238E27FC236}">
                      <a16:creationId xmlns:a16="http://schemas.microsoft.com/office/drawing/2014/main" id="{154A13D4-A718-469D-8647-D0D4B6EB539D}"/>
                    </a:ext>
                  </a:extLst>
                </p:cNvPr>
                <p:cNvSpPr/>
                <p:nvPr/>
              </p:nvSpPr>
              <p:spPr bwMode="auto">
                <a:xfrm>
                  <a:off x="3984626" y="1827213"/>
                  <a:ext cx="87313" cy="65088"/>
                </a:xfrm>
                <a:custGeom>
                  <a:avLst/>
                  <a:gdLst>
                    <a:gd name="T0" fmla="*/ 8 w 85"/>
                    <a:gd name="T1" fmla="*/ 61 h 63"/>
                    <a:gd name="T2" fmla="*/ 23 w 85"/>
                    <a:gd name="T3" fmla="*/ 57 h 63"/>
                    <a:gd name="T4" fmla="*/ 40 w 85"/>
                    <a:gd name="T5" fmla="*/ 47 h 63"/>
                    <a:gd name="T6" fmla="*/ 76 w 85"/>
                    <a:gd name="T7" fmla="*/ 21 h 63"/>
                    <a:gd name="T8" fmla="*/ 67 w 85"/>
                    <a:gd name="T9" fmla="*/ 6 h 63"/>
                    <a:gd name="T10" fmla="*/ 34 w 85"/>
                    <a:gd name="T11" fmla="*/ 26 h 63"/>
                    <a:gd name="T12" fmla="*/ 18 w 85"/>
                    <a:gd name="T13" fmla="*/ 38 h 63"/>
                    <a:gd name="T14" fmla="*/ 3 w 85"/>
                    <a:gd name="T15" fmla="*/ 53 h 63"/>
                    <a:gd name="T16" fmla="*/ 8 w 85"/>
                    <a:gd name="T17"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3">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77" name="Freeform 68">
                  <a:extLst>
                    <a:ext uri="{FF2B5EF4-FFF2-40B4-BE49-F238E27FC236}">
                      <a16:creationId xmlns:a16="http://schemas.microsoft.com/office/drawing/2014/main" id="{E3808E5C-E4B8-4275-A8FC-F7948B8042D1}"/>
                    </a:ext>
                  </a:extLst>
                </p:cNvPr>
                <p:cNvSpPr/>
                <p:nvPr/>
              </p:nvSpPr>
              <p:spPr bwMode="auto">
                <a:xfrm>
                  <a:off x="4127501" y="1725613"/>
                  <a:ext cx="109538" cy="76200"/>
                </a:xfrm>
                <a:custGeom>
                  <a:avLst/>
                  <a:gdLst>
                    <a:gd name="T0" fmla="*/ 9 w 105"/>
                    <a:gd name="T1" fmla="*/ 71 h 74"/>
                    <a:gd name="T2" fmla="*/ 96 w 105"/>
                    <a:gd name="T3" fmla="*/ 16 h 74"/>
                    <a:gd name="T4" fmla="*/ 89 w 105"/>
                    <a:gd name="T5" fmla="*/ 4 h 74"/>
                    <a:gd name="T6" fmla="*/ 2 w 105"/>
                    <a:gd name="T7" fmla="*/ 66 h 74"/>
                    <a:gd name="T8" fmla="*/ 9 w 105"/>
                    <a:gd name="T9" fmla="*/ 71 h 74"/>
                  </a:gdLst>
                  <a:ahLst/>
                  <a:cxnLst>
                    <a:cxn ang="0">
                      <a:pos x="T0" y="T1"/>
                    </a:cxn>
                    <a:cxn ang="0">
                      <a:pos x="T2" y="T3"/>
                    </a:cxn>
                    <a:cxn ang="0">
                      <a:pos x="T4" y="T5"/>
                    </a:cxn>
                    <a:cxn ang="0">
                      <a:pos x="T6" y="T7"/>
                    </a:cxn>
                    <a:cxn ang="0">
                      <a:pos x="T8" y="T9"/>
                    </a:cxn>
                  </a:cxnLst>
                  <a:rect l="0" t="0" r="r" b="b"/>
                  <a:pathLst>
                    <a:path w="105" h="74">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78" name="Freeform 69">
                  <a:extLst>
                    <a:ext uri="{FF2B5EF4-FFF2-40B4-BE49-F238E27FC236}">
                      <a16:creationId xmlns:a16="http://schemas.microsoft.com/office/drawing/2014/main" id="{3D31F4F4-F2C5-4588-836C-6604E9ED05A8}"/>
                    </a:ext>
                  </a:extLst>
                </p:cNvPr>
                <p:cNvSpPr/>
                <p:nvPr/>
              </p:nvSpPr>
              <p:spPr bwMode="auto">
                <a:xfrm>
                  <a:off x="4300538" y="1655763"/>
                  <a:ext cx="87313" cy="47625"/>
                </a:xfrm>
                <a:custGeom>
                  <a:avLst/>
                  <a:gdLst>
                    <a:gd name="T0" fmla="*/ 7 w 84"/>
                    <a:gd name="T1" fmla="*/ 46 h 47"/>
                    <a:gd name="T2" fmla="*/ 80 w 84"/>
                    <a:gd name="T3" fmla="*/ 9 h 47"/>
                    <a:gd name="T4" fmla="*/ 77 w 84"/>
                    <a:gd name="T5" fmla="*/ 3 h 47"/>
                    <a:gd name="T6" fmla="*/ 5 w 84"/>
                    <a:gd name="T7" fmla="*/ 38 h 47"/>
                    <a:gd name="T8" fmla="*/ 7 w 84"/>
                    <a:gd name="T9" fmla="*/ 46 h 47"/>
                  </a:gdLst>
                  <a:ahLst/>
                  <a:cxnLst>
                    <a:cxn ang="0">
                      <a:pos x="T0" y="T1"/>
                    </a:cxn>
                    <a:cxn ang="0">
                      <a:pos x="T2" y="T3"/>
                    </a:cxn>
                    <a:cxn ang="0">
                      <a:pos x="T4" y="T5"/>
                    </a:cxn>
                    <a:cxn ang="0">
                      <a:pos x="T6" y="T7"/>
                    </a:cxn>
                    <a:cxn ang="0">
                      <a:pos x="T8" y="T9"/>
                    </a:cxn>
                  </a:cxnLst>
                  <a:rect l="0" t="0" r="r" b="b"/>
                  <a:pathLst>
                    <a:path w="84" h="47">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79" name="Freeform 70">
                  <a:extLst>
                    <a:ext uri="{FF2B5EF4-FFF2-40B4-BE49-F238E27FC236}">
                      <a16:creationId xmlns:a16="http://schemas.microsoft.com/office/drawing/2014/main" id="{98866F9F-D71A-4979-A88E-E4A6AD0F8722}"/>
                    </a:ext>
                  </a:extLst>
                </p:cNvPr>
                <p:cNvSpPr/>
                <p:nvPr/>
              </p:nvSpPr>
              <p:spPr bwMode="auto">
                <a:xfrm>
                  <a:off x="4451351" y="1609726"/>
                  <a:ext cx="103188" cy="31750"/>
                </a:xfrm>
                <a:custGeom>
                  <a:avLst/>
                  <a:gdLst>
                    <a:gd name="T0" fmla="*/ 4 w 100"/>
                    <a:gd name="T1" fmla="*/ 25 h 31"/>
                    <a:gd name="T2" fmla="*/ 95 w 100"/>
                    <a:gd name="T3" fmla="*/ 11 h 31"/>
                    <a:gd name="T4" fmla="*/ 92 w 100"/>
                    <a:gd name="T5" fmla="*/ 1 h 31"/>
                    <a:gd name="T6" fmla="*/ 4 w 100"/>
                    <a:gd name="T7" fmla="*/ 17 h 31"/>
                    <a:gd name="T8" fmla="*/ 4 w 100"/>
                    <a:gd name="T9" fmla="*/ 25 h 31"/>
                  </a:gdLst>
                  <a:ahLst/>
                  <a:cxnLst>
                    <a:cxn ang="0">
                      <a:pos x="T0" y="T1"/>
                    </a:cxn>
                    <a:cxn ang="0">
                      <a:pos x="T2" y="T3"/>
                    </a:cxn>
                    <a:cxn ang="0">
                      <a:pos x="T4" y="T5"/>
                    </a:cxn>
                    <a:cxn ang="0">
                      <a:pos x="T6" y="T7"/>
                    </a:cxn>
                    <a:cxn ang="0">
                      <a:pos x="T8" y="T9"/>
                    </a:cxn>
                  </a:cxnLst>
                  <a:rect l="0" t="0" r="r" b="b"/>
                  <a:pathLst>
                    <a:path w="100" h="31">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80" name="Freeform 71">
                  <a:extLst>
                    <a:ext uri="{FF2B5EF4-FFF2-40B4-BE49-F238E27FC236}">
                      <a16:creationId xmlns:a16="http://schemas.microsoft.com/office/drawing/2014/main" id="{327B6068-AB88-4EE4-B8E6-240E6111FC5E}"/>
                    </a:ext>
                  </a:extLst>
                </p:cNvPr>
                <p:cNvSpPr/>
                <p:nvPr/>
              </p:nvSpPr>
              <p:spPr bwMode="auto">
                <a:xfrm>
                  <a:off x="4638676" y="1628776"/>
                  <a:ext cx="109538" cy="19050"/>
                </a:xfrm>
                <a:custGeom>
                  <a:avLst/>
                  <a:gdLst>
                    <a:gd name="T0" fmla="*/ 4 w 105"/>
                    <a:gd name="T1" fmla="*/ 13 h 18"/>
                    <a:gd name="T2" fmla="*/ 99 w 105"/>
                    <a:gd name="T3" fmla="*/ 14 h 18"/>
                    <a:gd name="T4" fmla="*/ 99 w 105"/>
                    <a:gd name="T5" fmla="*/ 4 h 18"/>
                    <a:gd name="T6" fmla="*/ 4 w 105"/>
                    <a:gd name="T7" fmla="*/ 5 h 18"/>
                    <a:gd name="T8" fmla="*/ 4 w 105"/>
                    <a:gd name="T9" fmla="*/ 13 h 18"/>
                  </a:gdLst>
                  <a:ahLst/>
                  <a:cxnLst>
                    <a:cxn ang="0">
                      <a:pos x="T0" y="T1"/>
                    </a:cxn>
                    <a:cxn ang="0">
                      <a:pos x="T2" y="T3"/>
                    </a:cxn>
                    <a:cxn ang="0">
                      <a:pos x="T4" y="T5"/>
                    </a:cxn>
                    <a:cxn ang="0">
                      <a:pos x="T6" y="T7"/>
                    </a:cxn>
                    <a:cxn ang="0">
                      <a:pos x="T8" y="T9"/>
                    </a:cxn>
                  </a:cxnLst>
                  <a:rect l="0" t="0" r="r" b="b"/>
                  <a:pathLst>
                    <a:path w="105" h="18">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81" name="Freeform 72">
                  <a:extLst>
                    <a:ext uri="{FF2B5EF4-FFF2-40B4-BE49-F238E27FC236}">
                      <a16:creationId xmlns:a16="http://schemas.microsoft.com/office/drawing/2014/main" id="{A7241965-6EA4-44EE-9C0D-F32C0D556398}"/>
                    </a:ext>
                  </a:extLst>
                </p:cNvPr>
                <p:cNvSpPr/>
                <p:nvPr/>
              </p:nvSpPr>
              <p:spPr bwMode="auto">
                <a:xfrm>
                  <a:off x="4851401" y="1643063"/>
                  <a:ext cx="68263" cy="30163"/>
                </a:xfrm>
                <a:custGeom>
                  <a:avLst/>
                  <a:gdLst>
                    <a:gd name="T0" fmla="*/ 2 w 65"/>
                    <a:gd name="T1" fmla="*/ 4 h 28"/>
                    <a:gd name="T2" fmla="*/ 59 w 65"/>
                    <a:gd name="T3" fmla="*/ 27 h 28"/>
                    <a:gd name="T4" fmla="*/ 62 w 65"/>
                    <a:gd name="T5" fmla="*/ 21 h 28"/>
                    <a:gd name="T6" fmla="*/ 3 w 65"/>
                    <a:gd name="T7" fmla="*/ 1 h 28"/>
                    <a:gd name="T8" fmla="*/ 2 w 65"/>
                    <a:gd name="T9" fmla="*/ 4 h 28"/>
                  </a:gdLst>
                  <a:ahLst/>
                  <a:cxnLst>
                    <a:cxn ang="0">
                      <a:pos x="T0" y="T1"/>
                    </a:cxn>
                    <a:cxn ang="0">
                      <a:pos x="T2" y="T3"/>
                    </a:cxn>
                    <a:cxn ang="0">
                      <a:pos x="T4" y="T5"/>
                    </a:cxn>
                    <a:cxn ang="0">
                      <a:pos x="T6" y="T7"/>
                    </a:cxn>
                    <a:cxn ang="0">
                      <a:pos x="T8" y="T9"/>
                    </a:cxn>
                  </a:cxnLst>
                  <a:rect l="0" t="0" r="r" b="b"/>
                  <a:pathLst>
                    <a:path w="65" h="28">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82" name="Freeform 73">
                  <a:extLst>
                    <a:ext uri="{FF2B5EF4-FFF2-40B4-BE49-F238E27FC236}">
                      <a16:creationId xmlns:a16="http://schemas.microsoft.com/office/drawing/2014/main" id="{E5450D93-4928-4152-BF63-6E842ED5A2F1}"/>
                    </a:ext>
                  </a:extLst>
                </p:cNvPr>
                <p:cNvSpPr/>
                <p:nvPr/>
              </p:nvSpPr>
              <p:spPr bwMode="auto">
                <a:xfrm>
                  <a:off x="5008563" y="1714501"/>
                  <a:ext cx="71438" cy="33338"/>
                </a:xfrm>
                <a:custGeom>
                  <a:avLst/>
                  <a:gdLst>
                    <a:gd name="T0" fmla="*/ 3 w 68"/>
                    <a:gd name="T1" fmla="*/ 10 h 33"/>
                    <a:gd name="T2" fmla="*/ 59 w 68"/>
                    <a:gd name="T3" fmla="*/ 32 h 33"/>
                    <a:gd name="T4" fmla="*/ 64 w 68"/>
                    <a:gd name="T5" fmla="*/ 26 h 33"/>
                    <a:gd name="T6" fmla="*/ 3 w 68"/>
                    <a:gd name="T7" fmla="*/ 4 h 33"/>
                    <a:gd name="T8" fmla="*/ 3 w 68"/>
                    <a:gd name="T9" fmla="*/ 10 h 33"/>
                  </a:gdLst>
                  <a:ahLst/>
                  <a:cxnLst>
                    <a:cxn ang="0">
                      <a:pos x="T0" y="T1"/>
                    </a:cxn>
                    <a:cxn ang="0">
                      <a:pos x="T2" y="T3"/>
                    </a:cxn>
                    <a:cxn ang="0">
                      <a:pos x="T4" y="T5"/>
                    </a:cxn>
                    <a:cxn ang="0">
                      <a:pos x="T6" y="T7"/>
                    </a:cxn>
                    <a:cxn ang="0">
                      <a:pos x="T8" y="T9"/>
                    </a:cxn>
                  </a:cxnLst>
                  <a:rect l="0" t="0" r="r" b="b"/>
                  <a:pathLst>
                    <a:path w="68" h="33">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83" name="Freeform 74">
                  <a:extLst>
                    <a:ext uri="{FF2B5EF4-FFF2-40B4-BE49-F238E27FC236}">
                      <a16:creationId xmlns:a16="http://schemas.microsoft.com/office/drawing/2014/main" id="{76AE4CFE-910B-4C6C-8788-1F48FEBF4633}"/>
                    </a:ext>
                  </a:extLst>
                </p:cNvPr>
                <p:cNvSpPr/>
                <p:nvPr/>
              </p:nvSpPr>
              <p:spPr bwMode="auto">
                <a:xfrm>
                  <a:off x="5149851" y="1784351"/>
                  <a:ext cx="85725" cy="47625"/>
                </a:xfrm>
                <a:custGeom>
                  <a:avLst/>
                  <a:gdLst>
                    <a:gd name="T0" fmla="*/ 3 w 83"/>
                    <a:gd name="T1" fmla="*/ 6 h 46"/>
                    <a:gd name="T2" fmla="*/ 75 w 83"/>
                    <a:gd name="T3" fmla="*/ 43 h 46"/>
                    <a:gd name="T4" fmla="*/ 79 w 83"/>
                    <a:gd name="T5" fmla="*/ 37 h 46"/>
                    <a:gd name="T6" fmla="*/ 6 w 83"/>
                    <a:gd name="T7" fmla="*/ 1 h 46"/>
                    <a:gd name="T8" fmla="*/ 3 w 83"/>
                    <a:gd name="T9" fmla="*/ 6 h 46"/>
                  </a:gdLst>
                  <a:ahLst/>
                  <a:cxnLst>
                    <a:cxn ang="0">
                      <a:pos x="T0" y="T1"/>
                    </a:cxn>
                    <a:cxn ang="0">
                      <a:pos x="T2" y="T3"/>
                    </a:cxn>
                    <a:cxn ang="0">
                      <a:pos x="T4" y="T5"/>
                    </a:cxn>
                    <a:cxn ang="0">
                      <a:pos x="T6" y="T7"/>
                    </a:cxn>
                    <a:cxn ang="0">
                      <a:pos x="T8" y="T9"/>
                    </a:cxn>
                  </a:cxnLst>
                  <a:rect l="0" t="0" r="r" b="b"/>
                  <a:pathLst>
                    <a:path w="83" h="46">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84" name="Freeform 75">
                  <a:extLst>
                    <a:ext uri="{FF2B5EF4-FFF2-40B4-BE49-F238E27FC236}">
                      <a16:creationId xmlns:a16="http://schemas.microsoft.com/office/drawing/2014/main" id="{DA1B4A4F-7EAB-4A7F-802A-9015508F62DE}"/>
                    </a:ext>
                  </a:extLst>
                </p:cNvPr>
                <p:cNvSpPr/>
                <p:nvPr/>
              </p:nvSpPr>
              <p:spPr bwMode="auto">
                <a:xfrm>
                  <a:off x="5305426" y="1847851"/>
                  <a:ext cx="66675" cy="61913"/>
                </a:xfrm>
                <a:custGeom>
                  <a:avLst/>
                  <a:gdLst>
                    <a:gd name="T0" fmla="*/ 5 w 65"/>
                    <a:gd name="T1" fmla="*/ 12 h 59"/>
                    <a:gd name="T2" fmla="*/ 55 w 65"/>
                    <a:gd name="T3" fmla="*/ 55 h 59"/>
                    <a:gd name="T4" fmla="*/ 62 w 65"/>
                    <a:gd name="T5" fmla="*/ 49 h 59"/>
                    <a:gd name="T6" fmla="*/ 42 w 65"/>
                    <a:gd name="T7" fmla="*/ 23 h 59"/>
                    <a:gd name="T8" fmla="*/ 10 w 65"/>
                    <a:gd name="T9" fmla="*/ 4 h 59"/>
                    <a:gd name="T10" fmla="*/ 5 w 65"/>
                    <a:gd name="T11" fmla="*/ 12 h 59"/>
                  </a:gdLst>
                  <a:ahLst/>
                  <a:cxnLst>
                    <a:cxn ang="0">
                      <a:pos x="T0" y="T1"/>
                    </a:cxn>
                    <a:cxn ang="0">
                      <a:pos x="T2" y="T3"/>
                    </a:cxn>
                    <a:cxn ang="0">
                      <a:pos x="T4" y="T5"/>
                    </a:cxn>
                    <a:cxn ang="0">
                      <a:pos x="T6" y="T7"/>
                    </a:cxn>
                    <a:cxn ang="0">
                      <a:pos x="T8" y="T9"/>
                    </a:cxn>
                    <a:cxn ang="0">
                      <a:pos x="T10" y="T11"/>
                    </a:cxn>
                  </a:cxnLst>
                  <a:rect l="0" t="0" r="r" b="b"/>
                  <a:pathLst>
                    <a:path w="65" h="59">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85" name="Freeform 76">
                  <a:extLst>
                    <a:ext uri="{FF2B5EF4-FFF2-40B4-BE49-F238E27FC236}">
                      <a16:creationId xmlns:a16="http://schemas.microsoft.com/office/drawing/2014/main" id="{55B61BC8-C539-4E76-87EF-91045CE6906C}"/>
                    </a:ext>
                  </a:extLst>
                </p:cNvPr>
                <p:cNvSpPr/>
                <p:nvPr/>
              </p:nvSpPr>
              <p:spPr bwMode="auto">
                <a:xfrm>
                  <a:off x="5380038" y="1765301"/>
                  <a:ext cx="30163" cy="87313"/>
                </a:xfrm>
                <a:custGeom>
                  <a:avLst/>
                  <a:gdLst>
                    <a:gd name="T0" fmla="*/ 10 w 28"/>
                    <a:gd name="T1" fmla="*/ 81 h 84"/>
                    <a:gd name="T2" fmla="*/ 27 w 28"/>
                    <a:gd name="T3" fmla="*/ 10 h 84"/>
                    <a:gd name="T4" fmla="*/ 17 w 28"/>
                    <a:gd name="T5" fmla="*/ 6 h 84"/>
                    <a:gd name="T6" fmla="*/ 4 w 28"/>
                    <a:gd name="T7" fmla="*/ 81 h 84"/>
                    <a:gd name="T8" fmla="*/ 10 w 28"/>
                    <a:gd name="T9" fmla="*/ 81 h 84"/>
                  </a:gdLst>
                  <a:ahLst/>
                  <a:cxnLst>
                    <a:cxn ang="0">
                      <a:pos x="T0" y="T1"/>
                    </a:cxn>
                    <a:cxn ang="0">
                      <a:pos x="T2" y="T3"/>
                    </a:cxn>
                    <a:cxn ang="0">
                      <a:pos x="T4" y="T5"/>
                    </a:cxn>
                    <a:cxn ang="0">
                      <a:pos x="T6" y="T7"/>
                    </a:cxn>
                    <a:cxn ang="0">
                      <a:pos x="T8" y="T9"/>
                    </a:cxn>
                  </a:cxnLst>
                  <a:rect l="0" t="0" r="r" b="b"/>
                  <a:pathLst>
                    <a:path w="28" h="84">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86" name="Freeform 77">
                  <a:extLst>
                    <a:ext uri="{FF2B5EF4-FFF2-40B4-BE49-F238E27FC236}">
                      <a16:creationId xmlns:a16="http://schemas.microsoft.com/office/drawing/2014/main" id="{876CCE94-358B-4791-81EA-308156DBCD4F}"/>
                    </a:ext>
                  </a:extLst>
                </p:cNvPr>
                <p:cNvSpPr/>
                <p:nvPr/>
              </p:nvSpPr>
              <p:spPr bwMode="auto">
                <a:xfrm>
                  <a:off x="5451476" y="1625601"/>
                  <a:ext cx="39688" cy="63500"/>
                </a:xfrm>
                <a:custGeom>
                  <a:avLst/>
                  <a:gdLst>
                    <a:gd name="T0" fmla="*/ 7 w 39"/>
                    <a:gd name="T1" fmla="*/ 58 h 62"/>
                    <a:gd name="T2" fmla="*/ 38 w 39"/>
                    <a:gd name="T3" fmla="*/ 7 h 62"/>
                    <a:gd name="T4" fmla="*/ 29 w 39"/>
                    <a:gd name="T5" fmla="*/ 3 h 62"/>
                    <a:gd name="T6" fmla="*/ 13 w 39"/>
                    <a:gd name="T7" fmla="*/ 25 h 62"/>
                    <a:gd name="T8" fmla="*/ 1 w 39"/>
                    <a:gd name="T9" fmla="*/ 56 h 62"/>
                    <a:gd name="T10" fmla="*/ 7 w 39"/>
                    <a:gd name="T11" fmla="*/ 58 h 62"/>
                  </a:gdLst>
                  <a:ahLst/>
                  <a:cxnLst>
                    <a:cxn ang="0">
                      <a:pos x="T0" y="T1"/>
                    </a:cxn>
                    <a:cxn ang="0">
                      <a:pos x="T2" y="T3"/>
                    </a:cxn>
                    <a:cxn ang="0">
                      <a:pos x="T4" y="T5"/>
                    </a:cxn>
                    <a:cxn ang="0">
                      <a:pos x="T6" y="T7"/>
                    </a:cxn>
                    <a:cxn ang="0">
                      <a:pos x="T8" y="T9"/>
                    </a:cxn>
                    <a:cxn ang="0">
                      <a:pos x="T10" y="T11"/>
                    </a:cxn>
                  </a:cxnLst>
                  <a:rect l="0" t="0" r="r" b="b"/>
                  <a:pathLst>
                    <a:path w="39" h="62">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87" name="Freeform 78">
                  <a:extLst>
                    <a:ext uri="{FF2B5EF4-FFF2-40B4-BE49-F238E27FC236}">
                      <a16:creationId xmlns:a16="http://schemas.microsoft.com/office/drawing/2014/main" id="{3F50316C-F253-414E-9499-5A38087AF6BF}"/>
                    </a:ext>
                  </a:extLst>
                </p:cNvPr>
                <p:cNvSpPr/>
                <p:nvPr/>
              </p:nvSpPr>
              <p:spPr bwMode="auto">
                <a:xfrm>
                  <a:off x="5540376" y="1449388"/>
                  <a:ext cx="88900" cy="112713"/>
                </a:xfrm>
                <a:custGeom>
                  <a:avLst/>
                  <a:gdLst>
                    <a:gd name="T0" fmla="*/ 8 w 86"/>
                    <a:gd name="T1" fmla="*/ 105 h 108"/>
                    <a:gd name="T2" fmla="*/ 81 w 86"/>
                    <a:gd name="T3" fmla="*/ 12 h 108"/>
                    <a:gd name="T4" fmla="*/ 75 w 86"/>
                    <a:gd name="T5" fmla="*/ 4 h 108"/>
                    <a:gd name="T6" fmla="*/ 1 w 86"/>
                    <a:gd name="T7" fmla="*/ 101 h 108"/>
                    <a:gd name="T8" fmla="*/ 8 w 86"/>
                    <a:gd name="T9" fmla="*/ 105 h 108"/>
                  </a:gdLst>
                  <a:ahLst/>
                  <a:cxnLst>
                    <a:cxn ang="0">
                      <a:pos x="T0" y="T1"/>
                    </a:cxn>
                    <a:cxn ang="0">
                      <a:pos x="T2" y="T3"/>
                    </a:cxn>
                    <a:cxn ang="0">
                      <a:pos x="T4" y="T5"/>
                    </a:cxn>
                    <a:cxn ang="0">
                      <a:pos x="T6" y="T7"/>
                    </a:cxn>
                    <a:cxn ang="0">
                      <a:pos x="T8" y="T9"/>
                    </a:cxn>
                  </a:cxnLst>
                  <a:rect l="0" t="0" r="r" b="b"/>
                  <a:pathLst>
                    <a:path w="86" h="108">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88" name="Freeform 79">
                  <a:extLst>
                    <a:ext uri="{FF2B5EF4-FFF2-40B4-BE49-F238E27FC236}">
                      <a16:creationId xmlns:a16="http://schemas.microsoft.com/office/drawing/2014/main" id="{8749BFA2-118F-4339-890A-D36AF8BCE9FC}"/>
                    </a:ext>
                  </a:extLst>
                </p:cNvPr>
                <p:cNvSpPr/>
                <p:nvPr/>
              </p:nvSpPr>
              <p:spPr bwMode="auto">
                <a:xfrm>
                  <a:off x="5675313" y="1382713"/>
                  <a:ext cx="88900" cy="57150"/>
                </a:xfrm>
                <a:custGeom>
                  <a:avLst/>
                  <a:gdLst>
                    <a:gd name="T0" fmla="*/ 7 w 86"/>
                    <a:gd name="T1" fmla="*/ 53 h 55"/>
                    <a:gd name="T2" fmla="*/ 79 w 86"/>
                    <a:gd name="T3" fmla="*/ 13 h 55"/>
                    <a:gd name="T4" fmla="*/ 76 w 86"/>
                    <a:gd name="T5" fmla="*/ 2 h 55"/>
                    <a:gd name="T6" fmla="*/ 3 w 86"/>
                    <a:gd name="T7" fmla="*/ 48 h 55"/>
                    <a:gd name="T8" fmla="*/ 7 w 86"/>
                    <a:gd name="T9" fmla="*/ 53 h 55"/>
                  </a:gdLst>
                  <a:ahLst/>
                  <a:cxnLst>
                    <a:cxn ang="0">
                      <a:pos x="T0" y="T1"/>
                    </a:cxn>
                    <a:cxn ang="0">
                      <a:pos x="T2" y="T3"/>
                    </a:cxn>
                    <a:cxn ang="0">
                      <a:pos x="T4" y="T5"/>
                    </a:cxn>
                    <a:cxn ang="0">
                      <a:pos x="T6" y="T7"/>
                    </a:cxn>
                    <a:cxn ang="0">
                      <a:pos x="T8" y="T9"/>
                    </a:cxn>
                  </a:cxnLst>
                  <a:rect l="0" t="0" r="r" b="b"/>
                  <a:pathLst>
                    <a:path w="86" h="55">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89" name="Freeform 80">
                  <a:extLst>
                    <a:ext uri="{FF2B5EF4-FFF2-40B4-BE49-F238E27FC236}">
                      <a16:creationId xmlns:a16="http://schemas.microsoft.com/office/drawing/2014/main" id="{A7D99C13-FDBD-4498-9AF7-C3B7C8774D8E}"/>
                    </a:ext>
                  </a:extLst>
                </p:cNvPr>
                <p:cNvSpPr/>
                <p:nvPr/>
              </p:nvSpPr>
              <p:spPr bwMode="auto">
                <a:xfrm>
                  <a:off x="5895976" y="1304926"/>
                  <a:ext cx="57150" cy="28575"/>
                </a:xfrm>
                <a:custGeom>
                  <a:avLst/>
                  <a:gdLst>
                    <a:gd name="T0" fmla="*/ 4 w 56"/>
                    <a:gd name="T1" fmla="*/ 26 h 27"/>
                    <a:gd name="T2" fmla="*/ 55 w 56"/>
                    <a:gd name="T3" fmla="*/ 4 h 27"/>
                    <a:gd name="T4" fmla="*/ 53 w 56"/>
                    <a:gd name="T5" fmla="*/ 2 h 27"/>
                    <a:gd name="T6" fmla="*/ 2 w 56"/>
                    <a:gd name="T7" fmla="*/ 23 h 27"/>
                    <a:gd name="T8" fmla="*/ 4 w 56"/>
                    <a:gd name="T9" fmla="*/ 26 h 27"/>
                  </a:gdLst>
                  <a:ahLst/>
                  <a:cxnLst>
                    <a:cxn ang="0">
                      <a:pos x="T0" y="T1"/>
                    </a:cxn>
                    <a:cxn ang="0">
                      <a:pos x="T2" y="T3"/>
                    </a:cxn>
                    <a:cxn ang="0">
                      <a:pos x="T4" y="T5"/>
                    </a:cxn>
                    <a:cxn ang="0">
                      <a:pos x="T6" y="T7"/>
                    </a:cxn>
                    <a:cxn ang="0">
                      <a:pos x="T8" y="T9"/>
                    </a:cxn>
                  </a:cxnLst>
                  <a:rect l="0" t="0" r="r" b="b"/>
                  <a:pathLst>
                    <a:path w="56" h="27">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90" name="Freeform 81">
                  <a:extLst>
                    <a:ext uri="{FF2B5EF4-FFF2-40B4-BE49-F238E27FC236}">
                      <a16:creationId xmlns:a16="http://schemas.microsoft.com/office/drawing/2014/main" id="{39E882FA-F8D5-4D95-865E-73F092C1D1D1}"/>
                    </a:ext>
                  </a:extLst>
                </p:cNvPr>
                <p:cNvSpPr/>
                <p:nvPr/>
              </p:nvSpPr>
              <p:spPr bwMode="auto">
                <a:xfrm>
                  <a:off x="6059488" y="1247776"/>
                  <a:ext cx="125413" cy="41275"/>
                </a:xfrm>
                <a:custGeom>
                  <a:avLst/>
                  <a:gdLst>
                    <a:gd name="T0" fmla="*/ 6 w 121"/>
                    <a:gd name="T1" fmla="*/ 38 h 40"/>
                    <a:gd name="T2" fmla="*/ 115 w 121"/>
                    <a:gd name="T3" fmla="*/ 13 h 40"/>
                    <a:gd name="T4" fmla="*/ 113 w 121"/>
                    <a:gd name="T5" fmla="*/ 0 h 40"/>
                    <a:gd name="T6" fmla="*/ 3 w 121"/>
                    <a:gd name="T7" fmla="*/ 34 h 40"/>
                    <a:gd name="T8" fmla="*/ 6 w 121"/>
                    <a:gd name="T9" fmla="*/ 38 h 40"/>
                  </a:gdLst>
                  <a:ahLst/>
                  <a:cxnLst>
                    <a:cxn ang="0">
                      <a:pos x="T0" y="T1"/>
                    </a:cxn>
                    <a:cxn ang="0">
                      <a:pos x="T2" y="T3"/>
                    </a:cxn>
                    <a:cxn ang="0">
                      <a:pos x="T4" y="T5"/>
                    </a:cxn>
                    <a:cxn ang="0">
                      <a:pos x="T6" y="T7"/>
                    </a:cxn>
                    <a:cxn ang="0">
                      <a:pos x="T8" y="T9"/>
                    </a:cxn>
                  </a:cxnLst>
                  <a:rect l="0" t="0" r="r" b="b"/>
                  <a:pathLst>
                    <a:path w="121" h="40">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91" name="Freeform 82">
                  <a:extLst>
                    <a:ext uri="{FF2B5EF4-FFF2-40B4-BE49-F238E27FC236}">
                      <a16:creationId xmlns:a16="http://schemas.microsoft.com/office/drawing/2014/main" id="{89B92F39-AE26-43AF-B8A2-649935A2434F}"/>
                    </a:ext>
                  </a:extLst>
                </p:cNvPr>
                <p:cNvSpPr/>
                <p:nvPr/>
              </p:nvSpPr>
              <p:spPr bwMode="auto">
                <a:xfrm>
                  <a:off x="6319838" y="1225551"/>
                  <a:ext cx="120650" cy="30163"/>
                </a:xfrm>
                <a:custGeom>
                  <a:avLst/>
                  <a:gdLst>
                    <a:gd name="T0" fmla="*/ 8 w 116"/>
                    <a:gd name="T1" fmla="*/ 25 h 28"/>
                    <a:gd name="T2" fmla="*/ 108 w 116"/>
                    <a:gd name="T3" fmla="*/ 27 h 28"/>
                    <a:gd name="T4" fmla="*/ 110 w 116"/>
                    <a:gd name="T5" fmla="*/ 15 h 28"/>
                    <a:gd name="T6" fmla="*/ 4 w 116"/>
                    <a:gd name="T7" fmla="*/ 17 h 28"/>
                    <a:gd name="T8" fmla="*/ 8 w 116"/>
                    <a:gd name="T9" fmla="*/ 25 h 28"/>
                  </a:gdLst>
                  <a:ahLst/>
                  <a:cxnLst>
                    <a:cxn ang="0">
                      <a:pos x="T0" y="T1"/>
                    </a:cxn>
                    <a:cxn ang="0">
                      <a:pos x="T2" y="T3"/>
                    </a:cxn>
                    <a:cxn ang="0">
                      <a:pos x="T4" y="T5"/>
                    </a:cxn>
                    <a:cxn ang="0">
                      <a:pos x="T6" y="T7"/>
                    </a:cxn>
                    <a:cxn ang="0">
                      <a:pos x="T8" y="T9"/>
                    </a:cxn>
                  </a:cxnLst>
                  <a:rect l="0" t="0" r="r" b="b"/>
                  <a:pathLst>
                    <a:path w="116" h="28">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92" name="Freeform 83">
                  <a:extLst>
                    <a:ext uri="{FF2B5EF4-FFF2-40B4-BE49-F238E27FC236}">
                      <a16:creationId xmlns:a16="http://schemas.microsoft.com/office/drawing/2014/main" id="{3DEF4DE5-2373-479F-9EA1-68970F435BFF}"/>
                    </a:ext>
                  </a:extLst>
                </p:cNvPr>
                <p:cNvSpPr/>
                <p:nvPr/>
              </p:nvSpPr>
              <p:spPr bwMode="auto">
                <a:xfrm>
                  <a:off x="6584951" y="1241426"/>
                  <a:ext cx="109538" cy="19050"/>
                </a:xfrm>
                <a:custGeom>
                  <a:avLst/>
                  <a:gdLst>
                    <a:gd name="T0" fmla="*/ 5 w 106"/>
                    <a:gd name="T1" fmla="*/ 9 h 18"/>
                    <a:gd name="T2" fmla="*/ 98 w 106"/>
                    <a:gd name="T3" fmla="*/ 17 h 18"/>
                    <a:gd name="T4" fmla="*/ 100 w 106"/>
                    <a:gd name="T5" fmla="*/ 9 h 18"/>
                    <a:gd name="T6" fmla="*/ 5 w 106"/>
                    <a:gd name="T7" fmla="*/ 2 h 18"/>
                    <a:gd name="T8" fmla="*/ 5 w 106"/>
                    <a:gd name="T9" fmla="*/ 9 h 18"/>
                  </a:gdLst>
                  <a:ahLst/>
                  <a:cxnLst>
                    <a:cxn ang="0">
                      <a:pos x="T0" y="T1"/>
                    </a:cxn>
                    <a:cxn ang="0">
                      <a:pos x="T2" y="T3"/>
                    </a:cxn>
                    <a:cxn ang="0">
                      <a:pos x="T4" y="T5"/>
                    </a:cxn>
                    <a:cxn ang="0">
                      <a:pos x="T6" y="T7"/>
                    </a:cxn>
                    <a:cxn ang="0">
                      <a:pos x="T8" y="T9"/>
                    </a:cxn>
                  </a:cxnLst>
                  <a:rect l="0" t="0" r="r" b="b"/>
                  <a:pathLst>
                    <a:path w="106" h="18">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93" name="Freeform 84">
                  <a:extLst>
                    <a:ext uri="{FF2B5EF4-FFF2-40B4-BE49-F238E27FC236}">
                      <a16:creationId xmlns:a16="http://schemas.microsoft.com/office/drawing/2014/main" id="{12F6019F-1079-481C-8866-1C70E8B88B6D}"/>
                    </a:ext>
                  </a:extLst>
                </p:cNvPr>
                <p:cNvSpPr/>
                <p:nvPr/>
              </p:nvSpPr>
              <p:spPr bwMode="auto">
                <a:xfrm>
                  <a:off x="6799263" y="1285876"/>
                  <a:ext cx="117475" cy="47625"/>
                </a:xfrm>
                <a:custGeom>
                  <a:avLst/>
                  <a:gdLst>
                    <a:gd name="T0" fmla="*/ 5 w 112"/>
                    <a:gd name="T1" fmla="*/ 11 h 45"/>
                    <a:gd name="T2" fmla="*/ 100 w 112"/>
                    <a:gd name="T3" fmla="*/ 42 h 45"/>
                    <a:gd name="T4" fmla="*/ 105 w 112"/>
                    <a:gd name="T5" fmla="*/ 29 h 45"/>
                    <a:gd name="T6" fmla="*/ 8 w 112"/>
                    <a:gd name="T7" fmla="*/ 1 h 45"/>
                    <a:gd name="T8" fmla="*/ 5 w 112"/>
                    <a:gd name="T9" fmla="*/ 11 h 45"/>
                  </a:gdLst>
                  <a:ahLst/>
                  <a:cxnLst>
                    <a:cxn ang="0">
                      <a:pos x="T0" y="T1"/>
                    </a:cxn>
                    <a:cxn ang="0">
                      <a:pos x="T2" y="T3"/>
                    </a:cxn>
                    <a:cxn ang="0">
                      <a:pos x="T4" y="T5"/>
                    </a:cxn>
                    <a:cxn ang="0">
                      <a:pos x="T6" y="T7"/>
                    </a:cxn>
                    <a:cxn ang="0">
                      <a:pos x="T8" y="T9"/>
                    </a:cxn>
                  </a:cxnLst>
                  <a:rect l="0" t="0" r="r" b="b"/>
                  <a:pathLst>
                    <a:path w="112" h="45">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94" name="Freeform 85">
                  <a:extLst>
                    <a:ext uri="{FF2B5EF4-FFF2-40B4-BE49-F238E27FC236}">
                      <a16:creationId xmlns:a16="http://schemas.microsoft.com/office/drawing/2014/main" id="{4F7D7383-40B0-40A9-9DAA-BFE654268BE2}"/>
                    </a:ext>
                  </a:extLst>
                </p:cNvPr>
                <p:cNvSpPr/>
                <p:nvPr/>
              </p:nvSpPr>
              <p:spPr bwMode="auto">
                <a:xfrm>
                  <a:off x="6962776" y="1343026"/>
                  <a:ext cx="122238" cy="44450"/>
                </a:xfrm>
                <a:custGeom>
                  <a:avLst/>
                  <a:gdLst>
                    <a:gd name="T0" fmla="*/ 3 w 117"/>
                    <a:gd name="T1" fmla="*/ 4 h 43"/>
                    <a:gd name="T2" fmla="*/ 109 w 117"/>
                    <a:gd name="T3" fmla="*/ 41 h 43"/>
                    <a:gd name="T4" fmla="*/ 113 w 117"/>
                    <a:gd name="T5" fmla="*/ 35 h 43"/>
                    <a:gd name="T6" fmla="*/ 3 w 117"/>
                    <a:gd name="T7" fmla="*/ 0 h 43"/>
                    <a:gd name="T8" fmla="*/ 3 w 117"/>
                    <a:gd name="T9" fmla="*/ 4 h 43"/>
                  </a:gdLst>
                  <a:ahLst/>
                  <a:cxnLst>
                    <a:cxn ang="0">
                      <a:pos x="T0" y="T1"/>
                    </a:cxn>
                    <a:cxn ang="0">
                      <a:pos x="T2" y="T3"/>
                    </a:cxn>
                    <a:cxn ang="0">
                      <a:pos x="T4" y="T5"/>
                    </a:cxn>
                    <a:cxn ang="0">
                      <a:pos x="T6" y="T7"/>
                    </a:cxn>
                    <a:cxn ang="0">
                      <a:pos x="T8" y="T9"/>
                    </a:cxn>
                  </a:cxnLst>
                  <a:rect l="0" t="0" r="r" b="b"/>
                  <a:pathLst>
                    <a:path w="117" h="43">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95" name="Freeform 86">
                  <a:extLst>
                    <a:ext uri="{FF2B5EF4-FFF2-40B4-BE49-F238E27FC236}">
                      <a16:creationId xmlns:a16="http://schemas.microsoft.com/office/drawing/2014/main" id="{D1230083-E166-4463-924D-769F9D7A4366}"/>
                    </a:ext>
                  </a:extLst>
                </p:cNvPr>
                <p:cNvSpPr/>
                <p:nvPr/>
              </p:nvSpPr>
              <p:spPr bwMode="auto">
                <a:xfrm>
                  <a:off x="7148513" y="1409701"/>
                  <a:ext cx="104775" cy="49213"/>
                </a:xfrm>
                <a:custGeom>
                  <a:avLst/>
                  <a:gdLst>
                    <a:gd name="T0" fmla="*/ 3 w 101"/>
                    <a:gd name="T1" fmla="*/ 6 h 47"/>
                    <a:gd name="T2" fmla="*/ 90 w 101"/>
                    <a:gd name="T3" fmla="*/ 45 h 47"/>
                    <a:gd name="T4" fmla="*/ 96 w 101"/>
                    <a:gd name="T5" fmla="*/ 35 h 47"/>
                    <a:gd name="T6" fmla="*/ 4 w 101"/>
                    <a:gd name="T7" fmla="*/ 0 h 47"/>
                    <a:gd name="T8" fmla="*/ 3 w 101"/>
                    <a:gd name="T9" fmla="*/ 6 h 47"/>
                  </a:gdLst>
                  <a:ahLst/>
                  <a:cxnLst>
                    <a:cxn ang="0">
                      <a:pos x="T0" y="T1"/>
                    </a:cxn>
                    <a:cxn ang="0">
                      <a:pos x="T2" y="T3"/>
                    </a:cxn>
                    <a:cxn ang="0">
                      <a:pos x="T4" y="T5"/>
                    </a:cxn>
                    <a:cxn ang="0">
                      <a:pos x="T6" y="T7"/>
                    </a:cxn>
                    <a:cxn ang="0">
                      <a:pos x="T8" y="T9"/>
                    </a:cxn>
                  </a:cxnLst>
                  <a:rect l="0" t="0" r="r" b="b"/>
                  <a:pathLst>
                    <a:path w="101" h="47">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96" name="Freeform 87">
                  <a:extLst>
                    <a:ext uri="{FF2B5EF4-FFF2-40B4-BE49-F238E27FC236}">
                      <a16:creationId xmlns:a16="http://schemas.microsoft.com/office/drawing/2014/main" id="{B55456AB-8571-4FAF-A1FA-ACCFBBEE2469}"/>
                    </a:ext>
                  </a:extLst>
                </p:cNvPr>
                <p:cNvSpPr/>
                <p:nvPr/>
              </p:nvSpPr>
              <p:spPr bwMode="auto">
                <a:xfrm>
                  <a:off x="7273926" y="1504951"/>
                  <a:ext cx="114300" cy="74613"/>
                </a:xfrm>
                <a:custGeom>
                  <a:avLst/>
                  <a:gdLst>
                    <a:gd name="T0" fmla="*/ 6 w 110"/>
                    <a:gd name="T1" fmla="*/ 10 h 71"/>
                    <a:gd name="T2" fmla="*/ 55 w 110"/>
                    <a:gd name="T3" fmla="*/ 40 h 71"/>
                    <a:gd name="T4" fmla="*/ 99 w 110"/>
                    <a:gd name="T5" fmla="*/ 67 h 71"/>
                    <a:gd name="T6" fmla="*/ 104 w 110"/>
                    <a:gd name="T7" fmla="*/ 58 h 71"/>
                    <a:gd name="T8" fmla="*/ 9 w 110"/>
                    <a:gd name="T9" fmla="*/ 0 h 71"/>
                    <a:gd name="T10" fmla="*/ 6 w 110"/>
                    <a:gd name="T11" fmla="*/ 10 h 71"/>
                  </a:gdLst>
                  <a:ahLst/>
                  <a:cxnLst>
                    <a:cxn ang="0">
                      <a:pos x="T0" y="T1"/>
                    </a:cxn>
                    <a:cxn ang="0">
                      <a:pos x="T2" y="T3"/>
                    </a:cxn>
                    <a:cxn ang="0">
                      <a:pos x="T4" y="T5"/>
                    </a:cxn>
                    <a:cxn ang="0">
                      <a:pos x="T6" y="T7"/>
                    </a:cxn>
                    <a:cxn ang="0">
                      <a:pos x="T8" y="T9"/>
                    </a:cxn>
                    <a:cxn ang="0">
                      <a:pos x="T10" y="T11"/>
                    </a:cxn>
                  </a:cxnLst>
                  <a:rect l="0" t="0" r="r" b="b"/>
                  <a:pathLst>
                    <a:path w="110" h="71">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97" name="Freeform 88">
                  <a:extLst>
                    <a:ext uri="{FF2B5EF4-FFF2-40B4-BE49-F238E27FC236}">
                      <a16:creationId xmlns:a16="http://schemas.microsoft.com/office/drawing/2014/main" id="{736DF96F-A467-495F-8E7B-4DC003CD8A12}"/>
                    </a:ext>
                  </a:extLst>
                </p:cNvPr>
                <p:cNvSpPr/>
                <p:nvPr/>
              </p:nvSpPr>
              <p:spPr bwMode="auto">
                <a:xfrm>
                  <a:off x="7424738" y="1631951"/>
                  <a:ext cx="88900" cy="96838"/>
                </a:xfrm>
                <a:custGeom>
                  <a:avLst/>
                  <a:gdLst>
                    <a:gd name="T0" fmla="*/ 3 w 85"/>
                    <a:gd name="T1" fmla="*/ 9 h 93"/>
                    <a:gd name="T2" fmla="*/ 75 w 85"/>
                    <a:gd name="T3" fmla="*/ 89 h 93"/>
                    <a:gd name="T4" fmla="*/ 83 w 85"/>
                    <a:gd name="T5" fmla="*/ 83 h 93"/>
                    <a:gd name="T6" fmla="*/ 8 w 85"/>
                    <a:gd name="T7" fmla="*/ 2 h 93"/>
                    <a:gd name="T8" fmla="*/ 3 w 85"/>
                    <a:gd name="T9" fmla="*/ 9 h 93"/>
                  </a:gdLst>
                  <a:ahLst/>
                  <a:cxnLst>
                    <a:cxn ang="0">
                      <a:pos x="T0" y="T1"/>
                    </a:cxn>
                    <a:cxn ang="0">
                      <a:pos x="T2" y="T3"/>
                    </a:cxn>
                    <a:cxn ang="0">
                      <a:pos x="T4" y="T5"/>
                    </a:cxn>
                    <a:cxn ang="0">
                      <a:pos x="T6" y="T7"/>
                    </a:cxn>
                    <a:cxn ang="0">
                      <a:pos x="T8" y="T9"/>
                    </a:cxn>
                  </a:cxnLst>
                  <a:rect l="0" t="0" r="r" b="b"/>
                  <a:pathLst>
                    <a:path w="85" h="93">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98" name="Freeform 89">
                  <a:extLst>
                    <a:ext uri="{FF2B5EF4-FFF2-40B4-BE49-F238E27FC236}">
                      <a16:creationId xmlns:a16="http://schemas.microsoft.com/office/drawing/2014/main" id="{29CFDB16-6EB2-410D-A684-2FE32CB1DD1F}"/>
                    </a:ext>
                  </a:extLst>
                </p:cNvPr>
                <p:cNvSpPr/>
                <p:nvPr/>
              </p:nvSpPr>
              <p:spPr bwMode="auto">
                <a:xfrm>
                  <a:off x="7540626" y="1792288"/>
                  <a:ext cx="53975" cy="84138"/>
                </a:xfrm>
                <a:custGeom>
                  <a:avLst/>
                  <a:gdLst>
                    <a:gd name="T0" fmla="*/ 2 w 52"/>
                    <a:gd name="T1" fmla="*/ 4 h 81"/>
                    <a:gd name="T2" fmla="*/ 22 w 52"/>
                    <a:gd name="T3" fmla="*/ 44 h 81"/>
                    <a:gd name="T4" fmla="*/ 45 w 52"/>
                    <a:gd name="T5" fmla="*/ 78 h 81"/>
                    <a:gd name="T6" fmla="*/ 50 w 52"/>
                    <a:gd name="T7" fmla="*/ 74 h 81"/>
                    <a:gd name="T8" fmla="*/ 32 w 52"/>
                    <a:gd name="T9" fmla="*/ 39 h 81"/>
                    <a:gd name="T10" fmla="*/ 6 w 52"/>
                    <a:gd name="T11" fmla="*/ 2 h 81"/>
                    <a:gd name="T12" fmla="*/ 2 w 52"/>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52" h="81">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99" name="Freeform 90">
                  <a:extLst>
                    <a:ext uri="{FF2B5EF4-FFF2-40B4-BE49-F238E27FC236}">
                      <a16:creationId xmlns:a16="http://schemas.microsoft.com/office/drawing/2014/main" id="{B3B19FA0-20EC-4A6B-946C-96E378C23CC6}"/>
                    </a:ext>
                  </a:extLst>
                </p:cNvPr>
                <p:cNvSpPr/>
                <p:nvPr/>
              </p:nvSpPr>
              <p:spPr bwMode="auto">
                <a:xfrm>
                  <a:off x="7627938" y="1963738"/>
                  <a:ext cx="57150" cy="109538"/>
                </a:xfrm>
                <a:custGeom>
                  <a:avLst/>
                  <a:gdLst>
                    <a:gd name="T0" fmla="*/ 2 w 55"/>
                    <a:gd name="T1" fmla="*/ 6 h 106"/>
                    <a:gd name="T2" fmla="*/ 45 w 55"/>
                    <a:gd name="T3" fmla="*/ 102 h 106"/>
                    <a:gd name="T4" fmla="*/ 53 w 55"/>
                    <a:gd name="T5" fmla="*/ 98 h 106"/>
                    <a:gd name="T6" fmla="*/ 9 w 55"/>
                    <a:gd name="T7" fmla="*/ 3 h 106"/>
                    <a:gd name="T8" fmla="*/ 2 w 55"/>
                    <a:gd name="T9" fmla="*/ 6 h 106"/>
                  </a:gdLst>
                  <a:ahLst/>
                  <a:cxnLst>
                    <a:cxn ang="0">
                      <a:pos x="T0" y="T1"/>
                    </a:cxn>
                    <a:cxn ang="0">
                      <a:pos x="T2" y="T3"/>
                    </a:cxn>
                    <a:cxn ang="0">
                      <a:pos x="T4" y="T5"/>
                    </a:cxn>
                    <a:cxn ang="0">
                      <a:pos x="T6" y="T7"/>
                    </a:cxn>
                    <a:cxn ang="0">
                      <a:pos x="T8" y="T9"/>
                    </a:cxn>
                  </a:cxnLst>
                  <a:rect l="0" t="0" r="r" b="b"/>
                  <a:pathLst>
                    <a:path w="55" h="106">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00" name="Freeform 91">
                  <a:extLst>
                    <a:ext uri="{FF2B5EF4-FFF2-40B4-BE49-F238E27FC236}">
                      <a16:creationId xmlns:a16="http://schemas.microsoft.com/office/drawing/2014/main" id="{9389946B-A1A0-4CB7-9B1E-3669370159D5}"/>
                    </a:ext>
                  </a:extLst>
                </p:cNvPr>
                <p:cNvSpPr/>
                <p:nvPr/>
              </p:nvSpPr>
              <p:spPr bwMode="auto">
                <a:xfrm>
                  <a:off x="7700963" y="2119313"/>
                  <a:ext cx="49213" cy="73025"/>
                </a:xfrm>
                <a:custGeom>
                  <a:avLst/>
                  <a:gdLst>
                    <a:gd name="T0" fmla="*/ 2 w 47"/>
                    <a:gd name="T1" fmla="*/ 9 h 70"/>
                    <a:gd name="T2" fmla="*/ 32 w 47"/>
                    <a:gd name="T3" fmla="*/ 63 h 70"/>
                    <a:gd name="T4" fmla="*/ 43 w 47"/>
                    <a:gd name="T5" fmla="*/ 54 h 70"/>
                    <a:gd name="T6" fmla="*/ 13 w 47"/>
                    <a:gd name="T7" fmla="*/ 4 h 70"/>
                    <a:gd name="T8" fmla="*/ 2 w 47"/>
                    <a:gd name="T9" fmla="*/ 9 h 70"/>
                  </a:gdLst>
                  <a:ahLst/>
                  <a:cxnLst>
                    <a:cxn ang="0">
                      <a:pos x="T0" y="T1"/>
                    </a:cxn>
                    <a:cxn ang="0">
                      <a:pos x="T2" y="T3"/>
                    </a:cxn>
                    <a:cxn ang="0">
                      <a:pos x="T4" y="T5"/>
                    </a:cxn>
                    <a:cxn ang="0">
                      <a:pos x="T6" y="T7"/>
                    </a:cxn>
                    <a:cxn ang="0">
                      <a:pos x="T8" y="T9"/>
                    </a:cxn>
                  </a:cxnLst>
                  <a:rect l="0" t="0" r="r" b="b"/>
                  <a:pathLst>
                    <a:path w="47" h="70">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01" name="Freeform 92">
                  <a:extLst>
                    <a:ext uri="{FF2B5EF4-FFF2-40B4-BE49-F238E27FC236}">
                      <a16:creationId xmlns:a16="http://schemas.microsoft.com/office/drawing/2014/main" id="{87392293-0205-4057-9B2E-76BD2A9B09DF}"/>
                    </a:ext>
                  </a:extLst>
                </p:cNvPr>
                <p:cNvSpPr/>
                <p:nvPr/>
              </p:nvSpPr>
              <p:spPr bwMode="auto">
                <a:xfrm>
                  <a:off x="8164513" y="3827463"/>
                  <a:ext cx="123825" cy="60325"/>
                </a:xfrm>
                <a:custGeom>
                  <a:avLst/>
                  <a:gdLst>
                    <a:gd name="T0" fmla="*/ 1 w 118"/>
                    <a:gd name="T1" fmla="*/ 59 h 59"/>
                    <a:gd name="T2" fmla="*/ 115 w 118"/>
                    <a:gd name="T3" fmla="*/ 6 h 59"/>
                    <a:gd name="T4" fmla="*/ 112 w 118"/>
                    <a:gd name="T5" fmla="*/ 0 h 59"/>
                    <a:gd name="T6" fmla="*/ 0 w 118"/>
                    <a:gd name="T7" fmla="*/ 58 h 59"/>
                    <a:gd name="T8" fmla="*/ 1 w 118"/>
                    <a:gd name="T9" fmla="*/ 59 h 59"/>
                  </a:gdLst>
                  <a:ahLst/>
                  <a:cxnLst>
                    <a:cxn ang="0">
                      <a:pos x="T0" y="T1"/>
                    </a:cxn>
                    <a:cxn ang="0">
                      <a:pos x="T2" y="T3"/>
                    </a:cxn>
                    <a:cxn ang="0">
                      <a:pos x="T4" y="T5"/>
                    </a:cxn>
                    <a:cxn ang="0">
                      <a:pos x="T6" y="T7"/>
                    </a:cxn>
                    <a:cxn ang="0">
                      <a:pos x="T8" y="T9"/>
                    </a:cxn>
                  </a:cxnLst>
                  <a:rect l="0" t="0" r="r" b="b"/>
                  <a:pathLst>
                    <a:path w="118" h="59">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grpSp>
        </p:grpSp>
        <p:sp>
          <p:nvSpPr>
            <p:cNvPr id="11" name="文本框 49">
              <a:extLst>
                <a:ext uri="{FF2B5EF4-FFF2-40B4-BE49-F238E27FC236}">
                  <a16:creationId xmlns:a16="http://schemas.microsoft.com/office/drawing/2014/main" id="{208BFBA7-A724-4C7A-98B8-52FA4A213E6E}"/>
                </a:ext>
              </a:extLst>
            </p:cNvPr>
            <p:cNvSpPr txBox="1">
              <a:spLocks noChangeArrowheads="1"/>
            </p:cNvSpPr>
            <p:nvPr/>
          </p:nvSpPr>
          <p:spPr bwMode="auto">
            <a:xfrm>
              <a:off x="2168991" y="2036463"/>
              <a:ext cx="2686049" cy="1735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400" b="1" dirty="0">
                  <a:solidFill>
                    <a:srgbClr val="595959"/>
                  </a:solidFill>
                  <a:latin typeface="方正静蕾简体"/>
                  <a:ea typeface="方正静蕾简体"/>
                  <a:cs typeface="+mn-ea"/>
                  <a:sym typeface="+mn-lt"/>
                </a:rPr>
                <a:t>使用具有更远距离的无线传输模块，实现传输距离自由</a:t>
              </a:r>
            </a:p>
          </p:txBody>
        </p:sp>
      </p:grpSp>
      <p:grpSp>
        <p:nvGrpSpPr>
          <p:cNvPr id="102" name="组合 101">
            <a:extLst>
              <a:ext uri="{FF2B5EF4-FFF2-40B4-BE49-F238E27FC236}">
                <a16:creationId xmlns:a16="http://schemas.microsoft.com/office/drawing/2014/main" id="{122D3EF8-AA55-48F1-8AC6-8C8C9C955E2C}"/>
              </a:ext>
            </a:extLst>
          </p:cNvPr>
          <p:cNvGrpSpPr/>
          <p:nvPr/>
        </p:nvGrpSpPr>
        <p:grpSpPr>
          <a:xfrm>
            <a:off x="5338137" y="777024"/>
            <a:ext cx="2338053" cy="2115652"/>
            <a:chOff x="7512431" y="1646790"/>
            <a:chExt cx="2698523" cy="2577652"/>
          </a:xfrm>
        </p:grpSpPr>
        <p:grpSp>
          <p:nvGrpSpPr>
            <p:cNvPr id="103" name="组合 102">
              <a:extLst>
                <a:ext uri="{FF2B5EF4-FFF2-40B4-BE49-F238E27FC236}">
                  <a16:creationId xmlns:a16="http://schemas.microsoft.com/office/drawing/2014/main" id="{85235B0B-11D5-46B6-8966-AB074D550FFF}"/>
                </a:ext>
              </a:extLst>
            </p:cNvPr>
            <p:cNvGrpSpPr/>
            <p:nvPr/>
          </p:nvGrpSpPr>
          <p:grpSpPr>
            <a:xfrm flipH="1">
              <a:off x="7512431" y="1646790"/>
              <a:ext cx="2698523" cy="1980244"/>
              <a:chOff x="3246438" y="1068388"/>
              <a:chExt cx="5711825" cy="4678363"/>
            </a:xfrm>
            <a:solidFill>
              <a:schemeClr val="tx1">
                <a:lumMod val="65000"/>
                <a:lumOff val="35000"/>
              </a:schemeClr>
            </a:solidFill>
          </p:grpSpPr>
          <p:sp>
            <p:nvSpPr>
              <p:cNvPr id="105" name="Freeform 5">
                <a:extLst>
                  <a:ext uri="{FF2B5EF4-FFF2-40B4-BE49-F238E27FC236}">
                    <a16:creationId xmlns:a16="http://schemas.microsoft.com/office/drawing/2014/main" id="{EA5EBD5B-838B-4909-AA9F-135356F8219E}"/>
                  </a:ext>
                </a:extLst>
              </p:cNvPr>
              <p:cNvSpPr/>
              <p:nvPr/>
            </p:nvSpPr>
            <p:spPr bwMode="auto">
              <a:xfrm>
                <a:off x="3251201" y="3335338"/>
                <a:ext cx="1773238" cy="1609725"/>
              </a:xfrm>
              <a:custGeom>
                <a:avLst/>
                <a:gdLst>
                  <a:gd name="T0" fmla="*/ 1697 w 1708"/>
                  <a:gd name="T1" fmla="*/ 1365 h 1551"/>
                  <a:gd name="T2" fmla="*/ 1422 w 1708"/>
                  <a:gd name="T3" fmla="*/ 1470 h 1551"/>
                  <a:gd name="T4" fmla="*/ 1072 w 1708"/>
                  <a:gd name="T5" fmla="*/ 1471 h 1551"/>
                  <a:gd name="T6" fmla="*/ 478 w 1708"/>
                  <a:gd name="T7" fmla="*/ 1262 h 1551"/>
                  <a:gd name="T8" fmla="*/ 166 w 1708"/>
                  <a:gd name="T9" fmla="*/ 672 h 1551"/>
                  <a:gd name="T10" fmla="*/ 422 w 1708"/>
                  <a:gd name="T11" fmla="*/ 54 h 1551"/>
                  <a:gd name="T12" fmla="*/ 393 w 1708"/>
                  <a:gd name="T13" fmla="*/ 16 h 1551"/>
                  <a:gd name="T14" fmla="*/ 349 w 1708"/>
                  <a:gd name="T15" fmla="*/ 1214 h 1551"/>
                  <a:gd name="T16" fmla="*/ 906 w 1708"/>
                  <a:gd name="T17" fmla="*/ 1500 h 1551"/>
                  <a:gd name="T18" fmla="*/ 1579 w 1708"/>
                  <a:gd name="T19" fmla="*/ 1467 h 1551"/>
                  <a:gd name="T20" fmla="*/ 1704 w 1708"/>
                  <a:gd name="T21" fmla="*/ 1373 h 1551"/>
                  <a:gd name="T22" fmla="*/ 1697 w 1708"/>
                  <a:gd name="T23" fmla="*/ 1365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8" h="1551">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06" name="Freeform 6">
                <a:extLst>
                  <a:ext uri="{FF2B5EF4-FFF2-40B4-BE49-F238E27FC236}">
                    <a16:creationId xmlns:a16="http://schemas.microsoft.com/office/drawing/2014/main" id="{B9D47A60-A363-49DA-9C99-DF36BA494BAA}"/>
                  </a:ext>
                </a:extLst>
              </p:cNvPr>
              <p:cNvSpPr/>
              <p:nvPr/>
            </p:nvSpPr>
            <p:spPr bwMode="auto">
              <a:xfrm>
                <a:off x="3246438" y="1457326"/>
                <a:ext cx="2112963" cy="1933575"/>
              </a:xfrm>
              <a:custGeom>
                <a:avLst/>
                <a:gdLst>
                  <a:gd name="T0" fmla="*/ 394 w 2035"/>
                  <a:gd name="T1" fmla="*/ 1839 h 1862"/>
                  <a:gd name="T2" fmla="*/ 299 w 2035"/>
                  <a:gd name="T3" fmla="*/ 1656 h 1862"/>
                  <a:gd name="T4" fmla="*/ 221 w 2035"/>
                  <a:gd name="T5" fmla="*/ 1452 h 1862"/>
                  <a:gd name="T6" fmla="*/ 241 w 2035"/>
                  <a:gd name="T7" fmla="*/ 997 h 1862"/>
                  <a:gd name="T8" fmla="*/ 650 w 2035"/>
                  <a:gd name="T9" fmla="*/ 365 h 1862"/>
                  <a:gd name="T10" fmla="*/ 1301 w 2035"/>
                  <a:gd name="T11" fmla="*/ 65 h 1862"/>
                  <a:gd name="T12" fmla="*/ 1991 w 2035"/>
                  <a:gd name="T13" fmla="*/ 323 h 1862"/>
                  <a:gd name="T14" fmla="*/ 2019 w 2035"/>
                  <a:gd name="T15" fmla="*/ 295 h 1862"/>
                  <a:gd name="T16" fmla="*/ 1371 w 2035"/>
                  <a:gd name="T17" fmla="*/ 0 h 1862"/>
                  <a:gd name="T18" fmla="*/ 709 w 2035"/>
                  <a:gd name="T19" fmla="*/ 241 h 1862"/>
                  <a:gd name="T20" fmla="*/ 226 w 2035"/>
                  <a:gd name="T21" fmla="*/ 1619 h 1862"/>
                  <a:gd name="T22" fmla="*/ 375 w 2035"/>
                  <a:gd name="T23" fmla="*/ 1851 h 1862"/>
                  <a:gd name="T24" fmla="*/ 394 w 2035"/>
                  <a:gd name="T25" fmla="*/ 1839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1862">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07" name="Freeform 7">
                <a:extLst>
                  <a:ext uri="{FF2B5EF4-FFF2-40B4-BE49-F238E27FC236}">
                    <a16:creationId xmlns:a16="http://schemas.microsoft.com/office/drawing/2014/main" id="{FF681E52-79AB-4B66-9A1A-04FF4AEC1977}"/>
                  </a:ext>
                </a:extLst>
              </p:cNvPr>
              <p:cNvSpPr/>
              <p:nvPr/>
            </p:nvSpPr>
            <p:spPr bwMode="auto">
              <a:xfrm>
                <a:off x="5292726" y="1068388"/>
                <a:ext cx="2541588" cy="1016000"/>
              </a:xfrm>
              <a:custGeom>
                <a:avLst/>
                <a:gdLst>
                  <a:gd name="T0" fmla="*/ 38 w 2447"/>
                  <a:gd name="T1" fmla="*/ 664 h 979"/>
                  <a:gd name="T2" fmla="*/ 1375 w 2447"/>
                  <a:gd name="T3" fmla="*/ 104 h 979"/>
                  <a:gd name="T4" fmla="*/ 2005 w 2447"/>
                  <a:gd name="T5" fmla="*/ 373 h 979"/>
                  <a:gd name="T6" fmla="*/ 2402 w 2447"/>
                  <a:gd name="T7" fmla="*/ 953 h 979"/>
                  <a:gd name="T8" fmla="*/ 2442 w 2447"/>
                  <a:gd name="T9" fmla="*/ 943 h 979"/>
                  <a:gd name="T10" fmla="*/ 1377 w 2447"/>
                  <a:gd name="T11" fmla="*/ 41 h 979"/>
                  <a:gd name="T12" fmla="*/ 622 w 2447"/>
                  <a:gd name="T13" fmla="*/ 99 h 979"/>
                  <a:gd name="T14" fmla="*/ 15 w 2447"/>
                  <a:gd name="T15" fmla="*/ 622 h 979"/>
                  <a:gd name="T16" fmla="*/ 6 w 2447"/>
                  <a:gd name="T17" fmla="*/ 656 h 979"/>
                  <a:gd name="T18" fmla="*/ 38 w 2447"/>
                  <a:gd name="T19" fmla="*/ 66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7" h="979">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08" name="Freeform 8">
                <a:extLst>
                  <a:ext uri="{FF2B5EF4-FFF2-40B4-BE49-F238E27FC236}">
                    <a16:creationId xmlns:a16="http://schemas.microsoft.com/office/drawing/2014/main" id="{AB5D8774-B08B-4AC6-B823-A0A9FF46EDC6}"/>
                  </a:ext>
                </a:extLst>
              </p:cNvPr>
              <p:cNvSpPr/>
              <p:nvPr/>
            </p:nvSpPr>
            <p:spPr bwMode="auto">
              <a:xfrm>
                <a:off x="7777163" y="1998663"/>
                <a:ext cx="1181100" cy="2060575"/>
              </a:xfrm>
              <a:custGeom>
                <a:avLst/>
                <a:gdLst>
                  <a:gd name="T0" fmla="*/ 20 w 1137"/>
                  <a:gd name="T1" fmla="*/ 63 h 1984"/>
                  <a:gd name="T2" fmla="*/ 215 w 1137"/>
                  <a:gd name="T3" fmla="*/ 53 h 1984"/>
                  <a:gd name="T4" fmla="*/ 400 w 1137"/>
                  <a:gd name="T5" fmla="*/ 98 h 1984"/>
                  <a:gd name="T6" fmla="*/ 735 w 1137"/>
                  <a:gd name="T7" fmla="*/ 336 h 1984"/>
                  <a:gd name="T8" fmla="*/ 1044 w 1137"/>
                  <a:gd name="T9" fmla="*/ 988 h 1984"/>
                  <a:gd name="T10" fmla="*/ 897 w 1137"/>
                  <a:gd name="T11" fmla="*/ 1554 h 1984"/>
                  <a:gd name="T12" fmla="*/ 343 w 1137"/>
                  <a:gd name="T13" fmla="*/ 1942 h 1984"/>
                  <a:gd name="T14" fmla="*/ 358 w 1137"/>
                  <a:gd name="T15" fmla="*/ 1980 h 1984"/>
                  <a:gd name="T16" fmla="*/ 953 w 1137"/>
                  <a:gd name="T17" fmla="*/ 1587 h 1984"/>
                  <a:gd name="T18" fmla="*/ 1107 w 1137"/>
                  <a:gd name="T19" fmla="*/ 964 h 1984"/>
                  <a:gd name="T20" fmla="*/ 752 w 1137"/>
                  <a:gd name="T21" fmla="*/ 266 h 1984"/>
                  <a:gd name="T22" fmla="*/ 415 w 1137"/>
                  <a:gd name="T23" fmla="*/ 44 h 1984"/>
                  <a:gd name="T24" fmla="*/ 215 w 1137"/>
                  <a:gd name="T25" fmla="*/ 2 h 1984"/>
                  <a:gd name="T26" fmla="*/ 119 w 1137"/>
                  <a:gd name="T27" fmla="*/ 7 h 1984"/>
                  <a:gd name="T28" fmla="*/ 14 w 1137"/>
                  <a:gd name="T29" fmla="*/ 41 h 1984"/>
                  <a:gd name="T30" fmla="*/ 20 w 1137"/>
                  <a:gd name="T31" fmla="*/ 63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7" h="1984">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09" name="Freeform 9">
                <a:extLst>
                  <a:ext uri="{FF2B5EF4-FFF2-40B4-BE49-F238E27FC236}">
                    <a16:creationId xmlns:a16="http://schemas.microsoft.com/office/drawing/2014/main" id="{FD0140BA-8D12-48EA-BB8F-F3996CA384E6}"/>
                  </a:ext>
                </a:extLst>
              </p:cNvPr>
              <p:cNvSpPr/>
              <p:nvPr/>
            </p:nvSpPr>
            <p:spPr bwMode="auto">
              <a:xfrm>
                <a:off x="7016751" y="4010026"/>
                <a:ext cx="1208088" cy="1095375"/>
              </a:xfrm>
              <a:custGeom>
                <a:avLst/>
                <a:gdLst>
                  <a:gd name="T0" fmla="*/ 1056 w 1164"/>
                  <a:gd name="T1" fmla="*/ 16 h 1055"/>
                  <a:gd name="T2" fmla="*/ 1085 w 1164"/>
                  <a:gd name="T3" fmla="*/ 64 h 1055"/>
                  <a:gd name="T4" fmla="*/ 1110 w 1164"/>
                  <a:gd name="T5" fmla="*/ 176 h 1055"/>
                  <a:gd name="T6" fmla="*/ 1081 w 1164"/>
                  <a:gd name="T7" fmla="*/ 362 h 1055"/>
                  <a:gd name="T8" fmla="*/ 828 w 1164"/>
                  <a:gd name="T9" fmla="*/ 714 h 1055"/>
                  <a:gd name="T10" fmla="*/ 30 w 1164"/>
                  <a:gd name="T11" fmla="*/ 996 h 1055"/>
                  <a:gd name="T12" fmla="*/ 30 w 1164"/>
                  <a:gd name="T13" fmla="*/ 1042 h 1055"/>
                  <a:gd name="T14" fmla="*/ 893 w 1164"/>
                  <a:gd name="T15" fmla="*/ 736 h 1055"/>
                  <a:gd name="T16" fmla="*/ 1143 w 1164"/>
                  <a:gd name="T17" fmla="*/ 346 h 1055"/>
                  <a:gd name="T18" fmla="*/ 1154 w 1164"/>
                  <a:gd name="T19" fmla="*/ 140 h 1055"/>
                  <a:gd name="T20" fmla="*/ 1121 w 1164"/>
                  <a:gd name="T21" fmla="*/ 43 h 1055"/>
                  <a:gd name="T22" fmla="*/ 1066 w 1164"/>
                  <a:gd name="T23" fmla="*/ 4 h 1055"/>
                  <a:gd name="T24" fmla="*/ 1056 w 1164"/>
                  <a:gd name="T25" fmla="*/ 16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4" h="1055">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10" name="Freeform 10">
                <a:extLst>
                  <a:ext uri="{FF2B5EF4-FFF2-40B4-BE49-F238E27FC236}">
                    <a16:creationId xmlns:a16="http://schemas.microsoft.com/office/drawing/2014/main" id="{7155232B-3609-418D-A9AC-483A918BFD65}"/>
                  </a:ext>
                </a:extLst>
              </p:cNvPr>
              <p:cNvSpPr/>
              <p:nvPr/>
            </p:nvSpPr>
            <p:spPr bwMode="auto">
              <a:xfrm>
                <a:off x="4975226" y="4775201"/>
                <a:ext cx="1274763" cy="733425"/>
              </a:xfrm>
              <a:custGeom>
                <a:avLst/>
                <a:gdLst>
                  <a:gd name="T0" fmla="*/ 28 w 1229"/>
                  <a:gd name="T1" fmla="*/ 8 h 706"/>
                  <a:gd name="T2" fmla="*/ 139 w 1229"/>
                  <a:gd name="T3" fmla="*/ 371 h 706"/>
                  <a:gd name="T4" fmla="*/ 420 w 1229"/>
                  <a:gd name="T5" fmla="*/ 595 h 706"/>
                  <a:gd name="T6" fmla="*/ 1199 w 1229"/>
                  <a:gd name="T7" fmla="*/ 617 h 706"/>
                  <a:gd name="T8" fmla="*/ 1186 w 1229"/>
                  <a:gd name="T9" fmla="*/ 571 h 706"/>
                  <a:gd name="T10" fmla="*/ 469 w 1229"/>
                  <a:gd name="T11" fmla="*/ 549 h 706"/>
                  <a:gd name="T12" fmla="*/ 191 w 1229"/>
                  <a:gd name="T13" fmla="*/ 341 h 706"/>
                  <a:gd name="T14" fmla="*/ 105 w 1229"/>
                  <a:gd name="T15" fmla="*/ 187 h 706"/>
                  <a:gd name="T16" fmla="*/ 43 w 1229"/>
                  <a:gd name="T17" fmla="*/ 7 h 706"/>
                  <a:gd name="T18" fmla="*/ 28 w 1229"/>
                  <a:gd name="T19" fmla="*/ 8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 h="706">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11" name="Freeform 11">
                <a:extLst>
                  <a:ext uri="{FF2B5EF4-FFF2-40B4-BE49-F238E27FC236}">
                    <a16:creationId xmlns:a16="http://schemas.microsoft.com/office/drawing/2014/main" id="{B43FAAE2-1D98-4939-8D57-5CEA7A76941C}"/>
                  </a:ext>
                </a:extLst>
              </p:cNvPr>
              <p:cNvSpPr/>
              <p:nvPr/>
            </p:nvSpPr>
            <p:spPr bwMode="auto">
              <a:xfrm>
                <a:off x="6203951" y="5040313"/>
                <a:ext cx="1285875" cy="706438"/>
              </a:xfrm>
              <a:custGeom>
                <a:avLst/>
                <a:gdLst>
                  <a:gd name="T0" fmla="*/ 9 w 1238"/>
                  <a:gd name="T1" fmla="*/ 343 h 681"/>
                  <a:gd name="T2" fmla="*/ 575 w 1238"/>
                  <a:gd name="T3" fmla="*/ 605 h 681"/>
                  <a:gd name="T4" fmla="*/ 1222 w 1238"/>
                  <a:gd name="T5" fmla="*/ 529 h 681"/>
                  <a:gd name="T6" fmla="*/ 1222 w 1238"/>
                  <a:gd name="T7" fmla="*/ 485 h 681"/>
                  <a:gd name="T8" fmla="*/ 968 w 1238"/>
                  <a:gd name="T9" fmla="*/ 314 h 681"/>
                  <a:gd name="T10" fmla="*/ 825 w 1238"/>
                  <a:gd name="T11" fmla="*/ 32 h 681"/>
                  <a:gd name="T12" fmla="*/ 776 w 1238"/>
                  <a:gd name="T13" fmla="*/ 46 h 681"/>
                  <a:gd name="T14" fmla="*/ 921 w 1238"/>
                  <a:gd name="T15" fmla="*/ 340 h 681"/>
                  <a:gd name="T16" fmla="*/ 1196 w 1238"/>
                  <a:gd name="T17" fmla="*/ 529 h 681"/>
                  <a:gd name="T18" fmla="*/ 1196 w 1238"/>
                  <a:gd name="T19" fmla="*/ 485 h 681"/>
                  <a:gd name="T20" fmla="*/ 23 w 1238"/>
                  <a:gd name="T21" fmla="*/ 324 h 681"/>
                  <a:gd name="T22" fmla="*/ 9 w 1238"/>
                  <a:gd name="T23" fmla="*/ 34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8" h="681">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grpSp>
            <p:nvGrpSpPr>
              <p:cNvPr id="112" name="组合 111">
                <a:extLst>
                  <a:ext uri="{FF2B5EF4-FFF2-40B4-BE49-F238E27FC236}">
                    <a16:creationId xmlns:a16="http://schemas.microsoft.com/office/drawing/2014/main" id="{BEB90454-137F-43CC-8791-4900E8C14769}"/>
                  </a:ext>
                </a:extLst>
              </p:cNvPr>
              <p:cNvGrpSpPr/>
              <p:nvPr/>
            </p:nvGrpSpPr>
            <p:grpSpPr>
              <a:xfrm>
                <a:off x="3517901" y="1225551"/>
                <a:ext cx="5260975" cy="4090987"/>
                <a:chOff x="3517901" y="1225551"/>
                <a:chExt cx="5260975" cy="4090987"/>
              </a:xfrm>
              <a:grpFill/>
            </p:grpSpPr>
            <p:sp>
              <p:nvSpPr>
                <p:cNvPr id="113" name="Freeform 12">
                  <a:extLst>
                    <a:ext uri="{FF2B5EF4-FFF2-40B4-BE49-F238E27FC236}">
                      <a16:creationId xmlns:a16="http://schemas.microsoft.com/office/drawing/2014/main" id="{CC0F78DE-64CC-4781-BD0A-0F7620702C2D}"/>
                    </a:ext>
                  </a:extLst>
                </p:cNvPr>
                <p:cNvSpPr/>
                <p:nvPr/>
              </p:nvSpPr>
              <p:spPr bwMode="auto">
                <a:xfrm>
                  <a:off x="7805738" y="2135188"/>
                  <a:ext cx="109538" cy="38100"/>
                </a:xfrm>
                <a:custGeom>
                  <a:avLst/>
                  <a:gdLst>
                    <a:gd name="T0" fmla="*/ 6 w 106"/>
                    <a:gd name="T1" fmla="*/ 35 h 37"/>
                    <a:gd name="T2" fmla="*/ 45 w 106"/>
                    <a:gd name="T3" fmla="*/ 33 h 37"/>
                    <a:gd name="T4" fmla="*/ 97 w 106"/>
                    <a:gd name="T5" fmla="*/ 22 h 37"/>
                    <a:gd name="T6" fmla="*/ 97 w 106"/>
                    <a:gd name="T7" fmla="*/ 6 h 37"/>
                    <a:gd name="T8" fmla="*/ 52 w 106"/>
                    <a:gd name="T9" fmla="*/ 6 h 37"/>
                    <a:gd name="T10" fmla="*/ 4 w 106"/>
                    <a:gd name="T11" fmla="*/ 24 h 37"/>
                    <a:gd name="T12" fmla="*/ 6 w 10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14" name="Freeform 13">
                  <a:extLst>
                    <a:ext uri="{FF2B5EF4-FFF2-40B4-BE49-F238E27FC236}">
                      <a16:creationId xmlns:a16="http://schemas.microsoft.com/office/drawing/2014/main" id="{644283EC-477A-4119-89CB-F8387718C50D}"/>
                    </a:ext>
                  </a:extLst>
                </p:cNvPr>
                <p:cNvSpPr/>
                <p:nvPr/>
              </p:nvSpPr>
              <p:spPr bwMode="auto">
                <a:xfrm>
                  <a:off x="8018463" y="2144713"/>
                  <a:ext cx="92075" cy="34925"/>
                </a:xfrm>
                <a:custGeom>
                  <a:avLst/>
                  <a:gdLst>
                    <a:gd name="T0" fmla="*/ 4 w 89"/>
                    <a:gd name="T1" fmla="*/ 9 h 35"/>
                    <a:gd name="T2" fmla="*/ 79 w 89"/>
                    <a:gd name="T3" fmla="*/ 34 h 35"/>
                    <a:gd name="T4" fmla="*/ 83 w 89"/>
                    <a:gd name="T5" fmla="*/ 20 h 35"/>
                    <a:gd name="T6" fmla="*/ 7 w 89"/>
                    <a:gd name="T7" fmla="*/ 0 h 35"/>
                    <a:gd name="T8" fmla="*/ 4 w 89"/>
                    <a:gd name="T9" fmla="*/ 9 h 35"/>
                  </a:gdLst>
                  <a:ahLst/>
                  <a:cxnLst>
                    <a:cxn ang="0">
                      <a:pos x="T0" y="T1"/>
                    </a:cxn>
                    <a:cxn ang="0">
                      <a:pos x="T2" y="T3"/>
                    </a:cxn>
                    <a:cxn ang="0">
                      <a:pos x="T4" y="T5"/>
                    </a:cxn>
                    <a:cxn ang="0">
                      <a:pos x="T6" y="T7"/>
                    </a:cxn>
                    <a:cxn ang="0">
                      <a:pos x="T8" y="T9"/>
                    </a:cxn>
                  </a:cxnLst>
                  <a:rect l="0" t="0" r="r" b="b"/>
                  <a:pathLst>
                    <a:path w="89" h="35">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15" name="Freeform 14">
                  <a:extLst>
                    <a:ext uri="{FF2B5EF4-FFF2-40B4-BE49-F238E27FC236}">
                      <a16:creationId xmlns:a16="http://schemas.microsoft.com/office/drawing/2014/main" id="{23F26027-E01C-47B7-86F8-3E92BDBAC81A}"/>
                    </a:ext>
                  </a:extLst>
                </p:cNvPr>
                <p:cNvSpPr/>
                <p:nvPr/>
              </p:nvSpPr>
              <p:spPr bwMode="auto">
                <a:xfrm>
                  <a:off x="8228013" y="2225676"/>
                  <a:ext cx="107950" cy="61913"/>
                </a:xfrm>
                <a:custGeom>
                  <a:avLst/>
                  <a:gdLst>
                    <a:gd name="T0" fmla="*/ 6 w 105"/>
                    <a:gd name="T1" fmla="*/ 10 h 59"/>
                    <a:gd name="T2" fmla="*/ 91 w 105"/>
                    <a:gd name="T3" fmla="*/ 55 h 59"/>
                    <a:gd name="T4" fmla="*/ 99 w 105"/>
                    <a:gd name="T5" fmla="*/ 44 h 59"/>
                    <a:gd name="T6" fmla="*/ 9 w 105"/>
                    <a:gd name="T7" fmla="*/ 1 h 59"/>
                    <a:gd name="T8" fmla="*/ 6 w 105"/>
                    <a:gd name="T9" fmla="*/ 10 h 59"/>
                  </a:gdLst>
                  <a:ahLst/>
                  <a:cxnLst>
                    <a:cxn ang="0">
                      <a:pos x="T0" y="T1"/>
                    </a:cxn>
                    <a:cxn ang="0">
                      <a:pos x="T2" y="T3"/>
                    </a:cxn>
                    <a:cxn ang="0">
                      <a:pos x="T4" y="T5"/>
                    </a:cxn>
                    <a:cxn ang="0">
                      <a:pos x="T6" y="T7"/>
                    </a:cxn>
                    <a:cxn ang="0">
                      <a:pos x="T8" y="T9"/>
                    </a:cxn>
                  </a:cxnLst>
                  <a:rect l="0" t="0" r="r" b="b"/>
                  <a:pathLst>
                    <a:path w="105" h="59">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16" name="Freeform 15">
                  <a:extLst>
                    <a:ext uri="{FF2B5EF4-FFF2-40B4-BE49-F238E27FC236}">
                      <a16:creationId xmlns:a16="http://schemas.microsoft.com/office/drawing/2014/main" id="{85FB722A-39E7-457B-9BEC-77224239426C}"/>
                    </a:ext>
                  </a:extLst>
                </p:cNvPr>
                <p:cNvSpPr/>
                <p:nvPr/>
              </p:nvSpPr>
              <p:spPr bwMode="auto">
                <a:xfrm>
                  <a:off x="8421688" y="2389188"/>
                  <a:ext cx="77788" cy="84138"/>
                </a:xfrm>
                <a:custGeom>
                  <a:avLst/>
                  <a:gdLst>
                    <a:gd name="T0" fmla="*/ 1 w 75"/>
                    <a:gd name="T1" fmla="*/ 1 h 81"/>
                    <a:gd name="T2" fmla="*/ 14 w 75"/>
                    <a:gd name="T3" fmla="*/ 20 h 81"/>
                    <a:gd name="T4" fmla="*/ 31 w 75"/>
                    <a:gd name="T5" fmla="*/ 42 h 81"/>
                    <a:gd name="T6" fmla="*/ 62 w 75"/>
                    <a:gd name="T7" fmla="*/ 77 h 81"/>
                    <a:gd name="T8" fmla="*/ 72 w 75"/>
                    <a:gd name="T9" fmla="*/ 71 h 81"/>
                    <a:gd name="T10" fmla="*/ 45 w 75"/>
                    <a:gd name="T11" fmla="*/ 35 h 81"/>
                    <a:gd name="T12" fmla="*/ 24 w 75"/>
                    <a:gd name="T13" fmla="*/ 16 h 81"/>
                    <a:gd name="T14" fmla="*/ 2 w 75"/>
                    <a:gd name="T15" fmla="*/ 0 h 81"/>
                    <a:gd name="T16" fmla="*/ 1 w 75"/>
                    <a:gd name="T17"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17" name="Freeform 16">
                  <a:extLst>
                    <a:ext uri="{FF2B5EF4-FFF2-40B4-BE49-F238E27FC236}">
                      <a16:creationId xmlns:a16="http://schemas.microsoft.com/office/drawing/2014/main" id="{BBD5B94E-F76E-4937-B008-35BC1005E9CA}"/>
                    </a:ext>
                  </a:extLst>
                </p:cNvPr>
                <p:cNvSpPr/>
                <p:nvPr/>
              </p:nvSpPr>
              <p:spPr bwMode="auto">
                <a:xfrm>
                  <a:off x="8572501" y="2570163"/>
                  <a:ext cx="60325" cy="90488"/>
                </a:xfrm>
                <a:custGeom>
                  <a:avLst/>
                  <a:gdLst>
                    <a:gd name="T0" fmla="*/ 3 w 57"/>
                    <a:gd name="T1" fmla="*/ 10 h 88"/>
                    <a:gd name="T2" fmla="*/ 47 w 57"/>
                    <a:gd name="T3" fmla="*/ 83 h 88"/>
                    <a:gd name="T4" fmla="*/ 55 w 57"/>
                    <a:gd name="T5" fmla="*/ 77 h 88"/>
                    <a:gd name="T6" fmla="*/ 11 w 57"/>
                    <a:gd name="T7" fmla="*/ 5 h 88"/>
                    <a:gd name="T8" fmla="*/ 3 w 57"/>
                    <a:gd name="T9" fmla="*/ 10 h 88"/>
                  </a:gdLst>
                  <a:ahLst/>
                  <a:cxnLst>
                    <a:cxn ang="0">
                      <a:pos x="T0" y="T1"/>
                    </a:cxn>
                    <a:cxn ang="0">
                      <a:pos x="T2" y="T3"/>
                    </a:cxn>
                    <a:cxn ang="0">
                      <a:pos x="T4" y="T5"/>
                    </a:cxn>
                    <a:cxn ang="0">
                      <a:pos x="T6" y="T7"/>
                    </a:cxn>
                    <a:cxn ang="0">
                      <a:pos x="T8" y="T9"/>
                    </a:cxn>
                  </a:cxnLst>
                  <a:rect l="0" t="0" r="r" b="b"/>
                  <a:pathLst>
                    <a:path w="57" h="88">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18" name="Freeform 17">
                  <a:extLst>
                    <a:ext uri="{FF2B5EF4-FFF2-40B4-BE49-F238E27FC236}">
                      <a16:creationId xmlns:a16="http://schemas.microsoft.com/office/drawing/2014/main" id="{9A15A1BF-979E-4AA8-9FE6-8471BEBD593B}"/>
                    </a:ext>
                  </a:extLst>
                </p:cNvPr>
                <p:cNvSpPr/>
                <p:nvPr/>
              </p:nvSpPr>
              <p:spPr bwMode="auto">
                <a:xfrm>
                  <a:off x="8664576" y="2767013"/>
                  <a:ext cx="42863" cy="88900"/>
                </a:xfrm>
                <a:custGeom>
                  <a:avLst/>
                  <a:gdLst>
                    <a:gd name="T0" fmla="*/ 3 w 41"/>
                    <a:gd name="T1" fmla="*/ 7 h 86"/>
                    <a:gd name="T2" fmla="*/ 30 w 41"/>
                    <a:gd name="T3" fmla="*/ 79 h 86"/>
                    <a:gd name="T4" fmla="*/ 40 w 41"/>
                    <a:gd name="T5" fmla="*/ 76 h 86"/>
                    <a:gd name="T6" fmla="*/ 9 w 41"/>
                    <a:gd name="T7" fmla="*/ 4 h 86"/>
                    <a:gd name="T8" fmla="*/ 3 w 41"/>
                    <a:gd name="T9" fmla="*/ 7 h 86"/>
                  </a:gdLst>
                  <a:ahLst/>
                  <a:cxnLst>
                    <a:cxn ang="0">
                      <a:pos x="T0" y="T1"/>
                    </a:cxn>
                    <a:cxn ang="0">
                      <a:pos x="T2" y="T3"/>
                    </a:cxn>
                    <a:cxn ang="0">
                      <a:pos x="T4" y="T5"/>
                    </a:cxn>
                    <a:cxn ang="0">
                      <a:pos x="T6" y="T7"/>
                    </a:cxn>
                    <a:cxn ang="0">
                      <a:pos x="T8" y="T9"/>
                    </a:cxn>
                  </a:cxnLst>
                  <a:rect l="0" t="0" r="r" b="b"/>
                  <a:pathLst>
                    <a:path w="41" h="86">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19" name="Freeform 18">
                  <a:extLst>
                    <a:ext uri="{FF2B5EF4-FFF2-40B4-BE49-F238E27FC236}">
                      <a16:creationId xmlns:a16="http://schemas.microsoft.com/office/drawing/2014/main" id="{927401FC-1228-40A5-846E-A2F097E7E06D}"/>
                    </a:ext>
                  </a:extLst>
                </p:cNvPr>
                <p:cNvSpPr/>
                <p:nvPr/>
              </p:nvSpPr>
              <p:spPr bwMode="auto">
                <a:xfrm>
                  <a:off x="8740776" y="2992438"/>
                  <a:ext cx="26988" cy="107950"/>
                </a:xfrm>
                <a:custGeom>
                  <a:avLst/>
                  <a:gdLst>
                    <a:gd name="T0" fmla="*/ 2 w 27"/>
                    <a:gd name="T1" fmla="*/ 7 h 104"/>
                    <a:gd name="T2" fmla="*/ 17 w 27"/>
                    <a:gd name="T3" fmla="*/ 100 h 104"/>
                    <a:gd name="T4" fmla="*/ 23 w 27"/>
                    <a:gd name="T5" fmla="*/ 100 h 104"/>
                    <a:gd name="T6" fmla="*/ 9 w 27"/>
                    <a:gd name="T7" fmla="*/ 4 h 104"/>
                    <a:gd name="T8" fmla="*/ 2 w 27"/>
                    <a:gd name="T9" fmla="*/ 7 h 104"/>
                  </a:gdLst>
                  <a:ahLst/>
                  <a:cxnLst>
                    <a:cxn ang="0">
                      <a:pos x="T0" y="T1"/>
                    </a:cxn>
                    <a:cxn ang="0">
                      <a:pos x="T2" y="T3"/>
                    </a:cxn>
                    <a:cxn ang="0">
                      <a:pos x="T4" y="T5"/>
                    </a:cxn>
                    <a:cxn ang="0">
                      <a:pos x="T6" y="T7"/>
                    </a:cxn>
                    <a:cxn ang="0">
                      <a:pos x="T8" y="T9"/>
                    </a:cxn>
                  </a:cxnLst>
                  <a:rect l="0" t="0" r="r" b="b"/>
                  <a:pathLst>
                    <a:path w="27" h="104">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20" name="Freeform 19">
                  <a:extLst>
                    <a:ext uri="{FF2B5EF4-FFF2-40B4-BE49-F238E27FC236}">
                      <a16:creationId xmlns:a16="http://schemas.microsoft.com/office/drawing/2014/main" id="{D6E2C86B-1F11-438B-951D-5DC792B1B15C}"/>
                    </a:ext>
                  </a:extLst>
                </p:cNvPr>
                <p:cNvSpPr/>
                <p:nvPr/>
              </p:nvSpPr>
              <p:spPr bwMode="auto">
                <a:xfrm>
                  <a:off x="8753476" y="3206751"/>
                  <a:ext cx="25400" cy="80963"/>
                </a:xfrm>
                <a:custGeom>
                  <a:avLst/>
                  <a:gdLst>
                    <a:gd name="T0" fmla="*/ 13 w 24"/>
                    <a:gd name="T1" fmla="*/ 2 h 78"/>
                    <a:gd name="T2" fmla="*/ 4 w 24"/>
                    <a:gd name="T3" fmla="*/ 32 h 78"/>
                    <a:gd name="T4" fmla="*/ 2 w 24"/>
                    <a:gd name="T5" fmla="*/ 46 h 78"/>
                    <a:gd name="T6" fmla="*/ 0 w 24"/>
                    <a:gd name="T7" fmla="*/ 66 h 78"/>
                    <a:gd name="T8" fmla="*/ 13 w 24"/>
                    <a:gd name="T9" fmla="*/ 71 h 78"/>
                    <a:gd name="T10" fmla="*/ 23 w 24"/>
                    <a:gd name="T11" fmla="*/ 39 h 78"/>
                    <a:gd name="T12" fmla="*/ 15 w 24"/>
                    <a:gd name="T13" fmla="*/ 2 h 78"/>
                    <a:gd name="T14" fmla="*/ 13 w 24"/>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8">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21" name="Freeform 20">
                  <a:extLst>
                    <a:ext uri="{FF2B5EF4-FFF2-40B4-BE49-F238E27FC236}">
                      <a16:creationId xmlns:a16="http://schemas.microsoft.com/office/drawing/2014/main" id="{2A16510D-7109-4075-A5AD-5F2C0B4F8DBE}"/>
                    </a:ext>
                  </a:extLst>
                </p:cNvPr>
                <p:cNvSpPr/>
                <p:nvPr/>
              </p:nvSpPr>
              <p:spPr bwMode="auto">
                <a:xfrm>
                  <a:off x="8672513" y="3368676"/>
                  <a:ext cx="61913" cy="100013"/>
                </a:xfrm>
                <a:custGeom>
                  <a:avLst/>
                  <a:gdLst>
                    <a:gd name="T0" fmla="*/ 46 w 61"/>
                    <a:gd name="T1" fmla="*/ 3 h 97"/>
                    <a:gd name="T2" fmla="*/ 6 w 61"/>
                    <a:gd name="T3" fmla="*/ 81 h 97"/>
                    <a:gd name="T4" fmla="*/ 20 w 61"/>
                    <a:gd name="T5" fmla="*/ 91 h 97"/>
                    <a:gd name="T6" fmla="*/ 52 w 61"/>
                    <a:gd name="T7" fmla="*/ 51 h 97"/>
                    <a:gd name="T8" fmla="*/ 53 w 61"/>
                    <a:gd name="T9" fmla="*/ 3 h 97"/>
                    <a:gd name="T10" fmla="*/ 46 w 61"/>
                    <a:gd name="T11" fmla="*/ 3 h 97"/>
                  </a:gdLst>
                  <a:ahLst/>
                  <a:cxnLst>
                    <a:cxn ang="0">
                      <a:pos x="T0" y="T1"/>
                    </a:cxn>
                    <a:cxn ang="0">
                      <a:pos x="T2" y="T3"/>
                    </a:cxn>
                    <a:cxn ang="0">
                      <a:pos x="T4" y="T5"/>
                    </a:cxn>
                    <a:cxn ang="0">
                      <a:pos x="T6" y="T7"/>
                    </a:cxn>
                    <a:cxn ang="0">
                      <a:pos x="T8" y="T9"/>
                    </a:cxn>
                    <a:cxn ang="0">
                      <a:pos x="T10" y="T11"/>
                    </a:cxn>
                  </a:cxnLst>
                  <a:rect l="0" t="0" r="r" b="b"/>
                  <a:pathLst>
                    <a:path w="61" h="97">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22" name="Freeform 21">
                  <a:extLst>
                    <a:ext uri="{FF2B5EF4-FFF2-40B4-BE49-F238E27FC236}">
                      <a16:creationId xmlns:a16="http://schemas.microsoft.com/office/drawing/2014/main" id="{F903E7E6-4D56-4B59-A778-7E2A89058917}"/>
                    </a:ext>
                  </a:extLst>
                </p:cNvPr>
                <p:cNvSpPr/>
                <p:nvPr/>
              </p:nvSpPr>
              <p:spPr bwMode="auto">
                <a:xfrm>
                  <a:off x="8559801" y="3544888"/>
                  <a:ext cx="68263" cy="84138"/>
                </a:xfrm>
                <a:custGeom>
                  <a:avLst/>
                  <a:gdLst>
                    <a:gd name="T0" fmla="*/ 51 w 66"/>
                    <a:gd name="T1" fmla="*/ 4 h 81"/>
                    <a:gd name="T2" fmla="*/ 24 w 66"/>
                    <a:gd name="T3" fmla="*/ 33 h 81"/>
                    <a:gd name="T4" fmla="*/ 14 w 66"/>
                    <a:gd name="T5" fmla="*/ 46 h 81"/>
                    <a:gd name="T6" fmla="*/ 5 w 66"/>
                    <a:gd name="T7" fmla="*/ 62 h 81"/>
                    <a:gd name="T8" fmla="*/ 18 w 66"/>
                    <a:gd name="T9" fmla="*/ 75 h 81"/>
                    <a:gd name="T10" fmla="*/ 32 w 66"/>
                    <a:gd name="T11" fmla="*/ 65 h 81"/>
                    <a:gd name="T12" fmla="*/ 45 w 66"/>
                    <a:gd name="T13" fmla="*/ 49 h 81"/>
                    <a:gd name="T14" fmla="*/ 63 w 66"/>
                    <a:gd name="T15" fmla="*/ 11 h 81"/>
                    <a:gd name="T16" fmla="*/ 51 w 66"/>
                    <a:gd name="T1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81">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23" name="Freeform 22">
                  <a:extLst>
                    <a:ext uri="{FF2B5EF4-FFF2-40B4-BE49-F238E27FC236}">
                      <a16:creationId xmlns:a16="http://schemas.microsoft.com/office/drawing/2014/main" id="{452AD39B-2443-4759-9E41-C8604D251EEC}"/>
                    </a:ext>
                  </a:extLst>
                </p:cNvPr>
                <p:cNvSpPr/>
                <p:nvPr/>
              </p:nvSpPr>
              <p:spPr bwMode="auto">
                <a:xfrm>
                  <a:off x="8374063" y="3732213"/>
                  <a:ext cx="80963" cy="65088"/>
                </a:xfrm>
                <a:custGeom>
                  <a:avLst/>
                  <a:gdLst>
                    <a:gd name="T0" fmla="*/ 66 w 79"/>
                    <a:gd name="T1" fmla="*/ 3 h 62"/>
                    <a:gd name="T2" fmla="*/ 35 w 79"/>
                    <a:gd name="T3" fmla="*/ 23 h 62"/>
                    <a:gd name="T4" fmla="*/ 6 w 79"/>
                    <a:gd name="T5" fmla="*/ 48 h 62"/>
                    <a:gd name="T6" fmla="*/ 14 w 79"/>
                    <a:gd name="T7" fmla="*/ 58 h 62"/>
                    <a:gd name="T8" fmla="*/ 45 w 79"/>
                    <a:gd name="T9" fmla="*/ 38 h 62"/>
                    <a:gd name="T10" fmla="*/ 73 w 79"/>
                    <a:gd name="T11" fmla="*/ 13 h 62"/>
                    <a:gd name="T12" fmla="*/ 66 w 7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79" h="62">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24" name="Freeform 23">
                  <a:extLst>
                    <a:ext uri="{FF2B5EF4-FFF2-40B4-BE49-F238E27FC236}">
                      <a16:creationId xmlns:a16="http://schemas.microsoft.com/office/drawing/2014/main" id="{BC42BACD-F233-4A5A-9FED-9CF77B2639F2}"/>
                    </a:ext>
                  </a:extLst>
                </p:cNvPr>
                <p:cNvSpPr/>
                <p:nvPr/>
              </p:nvSpPr>
              <p:spPr bwMode="auto">
                <a:xfrm>
                  <a:off x="7953376" y="3932238"/>
                  <a:ext cx="93663" cy="30163"/>
                </a:xfrm>
                <a:custGeom>
                  <a:avLst/>
                  <a:gdLst>
                    <a:gd name="T0" fmla="*/ 82 w 91"/>
                    <a:gd name="T1" fmla="*/ 1 h 30"/>
                    <a:gd name="T2" fmla="*/ 42 w 91"/>
                    <a:gd name="T3" fmla="*/ 5 h 30"/>
                    <a:gd name="T4" fmla="*/ 9 w 91"/>
                    <a:gd name="T5" fmla="*/ 11 h 30"/>
                    <a:gd name="T6" fmla="*/ 9 w 91"/>
                    <a:gd name="T7" fmla="*/ 28 h 30"/>
                    <a:gd name="T8" fmla="*/ 45 w 91"/>
                    <a:gd name="T9" fmla="*/ 27 h 30"/>
                    <a:gd name="T10" fmla="*/ 86 w 91"/>
                    <a:gd name="T11" fmla="*/ 9 h 30"/>
                    <a:gd name="T12" fmla="*/ 82 w 91"/>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91" h="30">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25" name="Freeform 24">
                  <a:extLst>
                    <a:ext uri="{FF2B5EF4-FFF2-40B4-BE49-F238E27FC236}">
                      <a16:creationId xmlns:a16="http://schemas.microsoft.com/office/drawing/2014/main" id="{7B1940D3-5CF1-451D-80A5-DC5ADED7140E}"/>
                    </a:ext>
                  </a:extLst>
                </p:cNvPr>
                <p:cNvSpPr/>
                <p:nvPr/>
              </p:nvSpPr>
              <p:spPr bwMode="auto">
                <a:xfrm>
                  <a:off x="7991476" y="3992563"/>
                  <a:ext cx="65088" cy="77788"/>
                </a:xfrm>
                <a:custGeom>
                  <a:avLst/>
                  <a:gdLst>
                    <a:gd name="T0" fmla="*/ 2 w 63"/>
                    <a:gd name="T1" fmla="*/ 6 h 74"/>
                    <a:gd name="T2" fmla="*/ 12 w 63"/>
                    <a:gd name="T3" fmla="*/ 18 h 74"/>
                    <a:gd name="T4" fmla="*/ 24 w 63"/>
                    <a:gd name="T5" fmla="*/ 34 h 74"/>
                    <a:gd name="T6" fmla="*/ 36 w 63"/>
                    <a:gd name="T7" fmla="*/ 51 h 74"/>
                    <a:gd name="T8" fmla="*/ 47 w 63"/>
                    <a:gd name="T9" fmla="*/ 66 h 74"/>
                    <a:gd name="T10" fmla="*/ 61 w 63"/>
                    <a:gd name="T11" fmla="*/ 60 h 74"/>
                    <a:gd name="T12" fmla="*/ 37 w 63"/>
                    <a:gd name="T13" fmla="*/ 16 h 74"/>
                    <a:gd name="T14" fmla="*/ 18 w 63"/>
                    <a:gd name="T15" fmla="*/ 3 h 74"/>
                    <a:gd name="T16" fmla="*/ 3 w 63"/>
                    <a:gd name="T17" fmla="*/ 2 h 74"/>
                    <a:gd name="T18" fmla="*/ 2 w 63"/>
                    <a:gd name="T19"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4">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26" name="Freeform 25">
                  <a:extLst>
                    <a:ext uri="{FF2B5EF4-FFF2-40B4-BE49-F238E27FC236}">
                      <a16:creationId xmlns:a16="http://schemas.microsoft.com/office/drawing/2014/main" id="{4DB5899E-A672-491B-AC56-8C8F8E7A37B5}"/>
                    </a:ext>
                  </a:extLst>
                </p:cNvPr>
                <p:cNvSpPr/>
                <p:nvPr/>
              </p:nvSpPr>
              <p:spPr bwMode="auto">
                <a:xfrm>
                  <a:off x="8085138" y="4160838"/>
                  <a:ext cx="26988" cy="95250"/>
                </a:xfrm>
                <a:custGeom>
                  <a:avLst/>
                  <a:gdLst>
                    <a:gd name="T0" fmla="*/ 0 w 26"/>
                    <a:gd name="T1" fmla="*/ 8 h 91"/>
                    <a:gd name="T2" fmla="*/ 6 w 26"/>
                    <a:gd name="T3" fmla="*/ 83 h 91"/>
                    <a:gd name="T4" fmla="*/ 22 w 26"/>
                    <a:gd name="T5" fmla="*/ 83 h 91"/>
                    <a:gd name="T6" fmla="*/ 13 w 26"/>
                    <a:gd name="T7" fmla="*/ 5 h 91"/>
                    <a:gd name="T8" fmla="*/ 0 w 26"/>
                    <a:gd name="T9" fmla="*/ 8 h 91"/>
                  </a:gdLst>
                  <a:ahLst/>
                  <a:cxnLst>
                    <a:cxn ang="0">
                      <a:pos x="T0" y="T1"/>
                    </a:cxn>
                    <a:cxn ang="0">
                      <a:pos x="T2" y="T3"/>
                    </a:cxn>
                    <a:cxn ang="0">
                      <a:pos x="T4" y="T5"/>
                    </a:cxn>
                    <a:cxn ang="0">
                      <a:pos x="T6" y="T7"/>
                    </a:cxn>
                    <a:cxn ang="0">
                      <a:pos x="T8" y="T9"/>
                    </a:cxn>
                  </a:cxnLst>
                  <a:rect l="0" t="0" r="r" b="b"/>
                  <a:pathLst>
                    <a:path w="26" h="91">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27" name="Freeform 26">
                  <a:extLst>
                    <a:ext uri="{FF2B5EF4-FFF2-40B4-BE49-F238E27FC236}">
                      <a16:creationId xmlns:a16="http://schemas.microsoft.com/office/drawing/2014/main" id="{E4175F9B-12A1-4FBF-8898-3B735CC9DCD7}"/>
                    </a:ext>
                  </a:extLst>
                </p:cNvPr>
                <p:cNvSpPr/>
                <p:nvPr/>
              </p:nvSpPr>
              <p:spPr bwMode="auto">
                <a:xfrm>
                  <a:off x="8034338" y="4348163"/>
                  <a:ext cx="44450" cy="106363"/>
                </a:xfrm>
                <a:custGeom>
                  <a:avLst/>
                  <a:gdLst>
                    <a:gd name="T0" fmla="*/ 8 w 43"/>
                    <a:gd name="T1" fmla="*/ 99 h 102"/>
                    <a:gd name="T2" fmla="*/ 32 w 43"/>
                    <a:gd name="T3" fmla="*/ 61 h 102"/>
                    <a:gd name="T4" fmla="*/ 42 w 43"/>
                    <a:gd name="T5" fmla="*/ 9 h 102"/>
                    <a:gd name="T6" fmla="*/ 27 w 43"/>
                    <a:gd name="T7" fmla="*/ 7 h 102"/>
                    <a:gd name="T8" fmla="*/ 13 w 43"/>
                    <a:gd name="T9" fmla="*/ 50 h 102"/>
                    <a:gd name="T10" fmla="*/ 1 w 43"/>
                    <a:gd name="T11" fmla="*/ 95 h 102"/>
                    <a:gd name="T12" fmla="*/ 8 w 43"/>
                    <a:gd name="T13" fmla="*/ 99 h 102"/>
                  </a:gdLst>
                  <a:ahLst/>
                  <a:cxnLst>
                    <a:cxn ang="0">
                      <a:pos x="T0" y="T1"/>
                    </a:cxn>
                    <a:cxn ang="0">
                      <a:pos x="T2" y="T3"/>
                    </a:cxn>
                    <a:cxn ang="0">
                      <a:pos x="T4" y="T5"/>
                    </a:cxn>
                    <a:cxn ang="0">
                      <a:pos x="T6" y="T7"/>
                    </a:cxn>
                    <a:cxn ang="0">
                      <a:pos x="T8" y="T9"/>
                    </a:cxn>
                    <a:cxn ang="0">
                      <a:pos x="T10" y="T11"/>
                    </a:cxn>
                    <a:cxn ang="0">
                      <a:pos x="T12" y="T13"/>
                    </a:cxn>
                  </a:cxnLst>
                  <a:rect l="0" t="0" r="r" b="b"/>
                  <a:pathLst>
                    <a:path w="43" h="102">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28" name="Freeform 27">
                  <a:extLst>
                    <a:ext uri="{FF2B5EF4-FFF2-40B4-BE49-F238E27FC236}">
                      <a16:creationId xmlns:a16="http://schemas.microsoft.com/office/drawing/2014/main" id="{5DE316E8-5943-4E6D-B8EC-AB0B250BDBED}"/>
                    </a:ext>
                  </a:extLst>
                </p:cNvPr>
                <p:cNvSpPr/>
                <p:nvPr/>
              </p:nvSpPr>
              <p:spPr bwMode="auto">
                <a:xfrm>
                  <a:off x="7883526" y="4581526"/>
                  <a:ext cx="80963" cy="74613"/>
                </a:xfrm>
                <a:custGeom>
                  <a:avLst/>
                  <a:gdLst>
                    <a:gd name="T0" fmla="*/ 7 w 78"/>
                    <a:gd name="T1" fmla="*/ 69 h 72"/>
                    <a:gd name="T2" fmla="*/ 45 w 78"/>
                    <a:gd name="T3" fmla="*/ 47 h 72"/>
                    <a:gd name="T4" fmla="*/ 75 w 78"/>
                    <a:gd name="T5" fmla="*/ 11 h 72"/>
                    <a:gd name="T6" fmla="*/ 67 w 78"/>
                    <a:gd name="T7" fmla="*/ 5 h 72"/>
                    <a:gd name="T8" fmla="*/ 37 w 78"/>
                    <a:gd name="T9" fmla="*/ 33 h 72"/>
                    <a:gd name="T10" fmla="*/ 4 w 78"/>
                    <a:gd name="T11" fmla="*/ 63 h 72"/>
                    <a:gd name="T12" fmla="*/ 7 w 78"/>
                    <a:gd name="T13" fmla="*/ 69 h 72"/>
                  </a:gdLst>
                  <a:ahLst/>
                  <a:cxnLst>
                    <a:cxn ang="0">
                      <a:pos x="T0" y="T1"/>
                    </a:cxn>
                    <a:cxn ang="0">
                      <a:pos x="T2" y="T3"/>
                    </a:cxn>
                    <a:cxn ang="0">
                      <a:pos x="T4" y="T5"/>
                    </a:cxn>
                    <a:cxn ang="0">
                      <a:pos x="T6" y="T7"/>
                    </a:cxn>
                    <a:cxn ang="0">
                      <a:pos x="T8" y="T9"/>
                    </a:cxn>
                    <a:cxn ang="0">
                      <a:pos x="T10" y="T11"/>
                    </a:cxn>
                    <a:cxn ang="0">
                      <a:pos x="T12" y="T13"/>
                    </a:cxn>
                  </a:cxnLst>
                  <a:rect l="0" t="0" r="r" b="b"/>
                  <a:pathLst>
                    <a:path w="78" h="72">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29" name="Freeform 28">
                  <a:extLst>
                    <a:ext uri="{FF2B5EF4-FFF2-40B4-BE49-F238E27FC236}">
                      <a16:creationId xmlns:a16="http://schemas.microsoft.com/office/drawing/2014/main" id="{E2F702B2-0EE8-43A3-AC03-09607D40FDD2}"/>
                    </a:ext>
                  </a:extLst>
                </p:cNvPr>
                <p:cNvSpPr/>
                <p:nvPr/>
              </p:nvSpPr>
              <p:spPr bwMode="auto">
                <a:xfrm>
                  <a:off x="7666038" y="4762501"/>
                  <a:ext cx="120650" cy="58738"/>
                </a:xfrm>
                <a:custGeom>
                  <a:avLst/>
                  <a:gdLst>
                    <a:gd name="T0" fmla="*/ 6 w 117"/>
                    <a:gd name="T1" fmla="*/ 56 h 56"/>
                    <a:gd name="T2" fmla="*/ 111 w 117"/>
                    <a:gd name="T3" fmla="*/ 13 h 56"/>
                    <a:gd name="T4" fmla="*/ 105 w 117"/>
                    <a:gd name="T5" fmla="*/ 2 h 56"/>
                    <a:gd name="T6" fmla="*/ 5 w 117"/>
                    <a:gd name="T7" fmla="*/ 48 h 56"/>
                    <a:gd name="T8" fmla="*/ 6 w 117"/>
                    <a:gd name="T9" fmla="*/ 56 h 56"/>
                  </a:gdLst>
                  <a:ahLst/>
                  <a:cxnLst>
                    <a:cxn ang="0">
                      <a:pos x="T0" y="T1"/>
                    </a:cxn>
                    <a:cxn ang="0">
                      <a:pos x="T2" y="T3"/>
                    </a:cxn>
                    <a:cxn ang="0">
                      <a:pos x="T4" y="T5"/>
                    </a:cxn>
                    <a:cxn ang="0">
                      <a:pos x="T6" y="T7"/>
                    </a:cxn>
                    <a:cxn ang="0">
                      <a:pos x="T8" y="T9"/>
                    </a:cxn>
                  </a:cxnLst>
                  <a:rect l="0" t="0" r="r" b="b"/>
                  <a:pathLst>
                    <a:path w="117" h="56">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30" name="Freeform 29">
                  <a:extLst>
                    <a:ext uri="{FF2B5EF4-FFF2-40B4-BE49-F238E27FC236}">
                      <a16:creationId xmlns:a16="http://schemas.microsoft.com/office/drawing/2014/main" id="{DA8FAF10-9DE8-4432-95E1-AFA9FA053C0D}"/>
                    </a:ext>
                  </a:extLst>
                </p:cNvPr>
                <p:cNvSpPr/>
                <p:nvPr/>
              </p:nvSpPr>
              <p:spPr bwMode="auto">
                <a:xfrm>
                  <a:off x="7434263" y="4868863"/>
                  <a:ext cx="123825" cy="47625"/>
                </a:xfrm>
                <a:custGeom>
                  <a:avLst/>
                  <a:gdLst>
                    <a:gd name="T0" fmla="*/ 4 w 120"/>
                    <a:gd name="T1" fmla="*/ 46 h 46"/>
                    <a:gd name="T2" fmla="*/ 117 w 120"/>
                    <a:gd name="T3" fmla="*/ 10 h 46"/>
                    <a:gd name="T4" fmla="*/ 112 w 120"/>
                    <a:gd name="T5" fmla="*/ 2 h 46"/>
                    <a:gd name="T6" fmla="*/ 3 w 120"/>
                    <a:gd name="T7" fmla="*/ 39 h 46"/>
                    <a:gd name="T8" fmla="*/ 4 w 120"/>
                    <a:gd name="T9" fmla="*/ 46 h 46"/>
                  </a:gdLst>
                  <a:ahLst/>
                  <a:cxnLst>
                    <a:cxn ang="0">
                      <a:pos x="T0" y="T1"/>
                    </a:cxn>
                    <a:cxn ang="0">
                      <a:pos x="T2" y="T3"/>
                    </a:cxn>
                    <a:cxn ang="0">
                      <a:pos x="T4" y="T5"/>
                    </a:cxn>
                    <a:cxn ang="0">
                      <a:pos x="T6" y="T7"/>
                    </a:cxn>
                    <a:cxn ang="0">
                      <a:pos x="T8" y="T9"/>
                    </a:cxn>
                  </a:cxnLst>
                  <a:rect l="0" t="0" r="r" b="b"/>
                  <a:pathLst>
                    <a:path w="120" h="46">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31" name="Freeform 30">
                  <a:extLst>
                    <a:ext uri="{FF2B5EF4-FFF2-40B4-BE49-F238E27FC236}">
                      <a16:creationId xmlns:a16="http://schemas.microsoft.com/office/drawing/2014/main" id="{8EE2BA09-9ACB-44E6-875F-2EBB882FC413}"/>
                    </a:ext>
                  </a:extLst>
                </p:cNvPr>
                <p:cNvSpPr/>
                <p:nvPr/>
              </p:nvSpPr>
              <p:spPr bwMode="auto">
                <a:xfrm>
                  <a:off x="7192963" y="4932363"/>
                  <a:ext cx="153988" cy="38100"/>
                </a:xfrm>
                <a:custGeom>
                  <a:avLst/>
                  <a:gdLst>
                    <a:gd name="T0" fmla="*/ 6 w 148"/>
                    <a:gd name="T1" fmla="*/ 36 h 37"/>
                    <a:gd name="T2" fmla="*/ 137 w 148"/>
                    <a:gd name="T3" fmla="*/ 20 h 37"/>
                    <a:gd name="T4" fmla="*/ 133 w 148"/>
                    <a:gd name="T5" fmla="*/ 3 h 37"/>
                    <a:gd name="T6" fmla="*/ 3 w 148"/>
                    <a:gd name="T7" fmla="*/ 31 h 37"/>
                    <a:gd name="T8" fmla="*/ 6 w 148"/>
                    <a:gd name="T9" fmla="*/ 36 h 37"/>
                  </a:gdLst>
                  <a:ahLst/>
                  <a:cxnLst>
                    <a:cxn ang="0">
                      <a:pos x="T0" y="T1"/>
                    </a:cxn>
                    <a:cxn ang="0">
                      <a:pos x="T2" y="T3"/>
                    </a:cxn>
                    <a:cxn ang="0">
                      <a:pos x="T4" y="T5"/>
                    </a:cxn>
                    <a:cxn ang="0">
                      <a:pos x="T6" y="T7"/>
                    </a:cxn>
                    <a:cxn ang="0">
                      <a:pos x="T8" y="T9"/>
                    </a:cxn>
                  </a:cxnLst>
                  <a:rect l="0" t="0" r="r" b="b"/>
                  <a:pathLst>
                    <a:path w="148" h="37">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32" name="Freeform 31">
                  <a:extLst>
                    <a:ext uri="{FF2B5EF4-FFF2-40B4-BE49-F238E27FC236}">
                      <a16:creationId xmlns:a16="http://schemas.microsoft.com/office/drawing/2014/main" id="{2576595B-329A-4270-8E8F-4E3370BCD56C}"/>
                    </a:ext>
                  </a:extLst>
                </p:cNvPr>
                <p:cNvSpPr/>
                <p:nvPr/>
              </p:nvSpPr>
              <p:spPr bwMode="auto">
                <a:xfrm>
                  <a:off x="6989763" y="4945063"/>
                  <a:ext cx="88900" cy="22225"/>
                </a:xfrm>
                <a:custGeom>
                  <a:avLst/>
                  <a:gdLst>
                    <a:gd name="T0" fmla="*/ 4 w 86"/>
                    <a:gd name="T1" fmla="*/ 18 h 22"/>
                    <a:gd name="T2" fmla="*/ 80 w 86"/>
                    <a:gd name="T3" fmla="*/ 10 h 22"/>
                    <a:gd name="T4" fmla="*/ 77 w 86"/>
                    <a:gd name="T5" fmla="*/ 1 h 22"/>
                    <a:gd name="T6" fmla="*/ 4 w 86"/>
                    <a:gd name="T7" fmla="*/ 8 h 22"/>
                    <a:gd name="T8" fmla="*/ 4 w 86"/>
                    <a:gd name="T9" fmla="*/ 18 h 22"/>
                  </a:gdLst>
                  <a:ahLst/>
                  <a:cxnLst>
                    <a:cxn ang="0">
                      <a:pos x="T0" y="T1"/>
                    </a:cxn>
                    <a:cxn ang="0">
                      <a:pos x="T2" y="T3"/>
                    </a:cxn>
                    <a:cxn ang="0">
                      <a:pos x="T4" y="T5"/>
                    </a:cxn>
                    <a:cxn ang="0">
                      <a:pos x="T6" y="T7"/>
                    </a:cxn>
                    <a:cxn ang="0">
                      <a:pos x="T8" y="T9"/>
                    </a:cxn>
                  </a:cxnLst>
                  <a:rect l="0" t="0" r="r" b="b"/>
                  <a:pathLst>
                    <a:path w="86" h="22">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33" name="Freeform 32">
                  <a:extLst>
                    <a:ext uri="{FF2B5EF4-FFF2-40B4-BE49-F238E27FC236}">
                      <a16:creationId xmlns:a16="http://schemas.microsoft.com/office/drawing/2014/main" id="{09D4840F-13E8-4D0D-B8F7-BA8D6B919065}"/>
                    </a:ext>
                  </a:extLst>
                </p:cNvPr>
                <p:cNvSpPr/>
                <p:nvPr/>
              </p:nvSpPr>
              <p:spPr bwMode="auto">
                <a:xfrm>
                  <a:off x="6748463" y="4924426"/>
                  <a:ext cx="80963" cy="31750"/>
                </a:xfrm>
                <a:custGeom>
                  <a:avLst/>
                  <a:gdLst>
                    <a:gd name="T0" fmla="*/ 6 w 79"/>
                    <a:gd name="T1" fmla="*/ 17 h 31"/>
                    <a:gd name="T2" fmla="*/ 37 w 79"/>
                    <a:gd name="T3" fmla="*/ 24 h 31"/>
                    <a:gd name="T4" fmla="*/ 72 w 79"/>
                    <a:gd name="T5" fmla="*/ 31 h 31"/>
                    <a:gd name="T6" fmla="*/ 75 w 79"/>
                    <a:gd name="T7" fmla="*/ 21 h 31"/>
                    <a:gd name="T8" fmla="*/ 6 w 79"/>
                    <a:gd name="T9" fmla="*/ 6 h 31"/>
                    <a:gd name="T10" fmla="*/ 6 w 79"/>
                    <a:gd name="T11" fmla="*/ 17 h 31"/>
                  </a:gdLst>
                  <a:ahLst/>
                  <a:cxnLst>
                    <a:cxn ang="0">
                      <a:pos x="T0" y="T1"/>
                    </a:cxn>
                    <a:cxn ang="0">
                      <a:pos x="T2" y="T3"/>
                    </a:cxn>
                    <a:cxn ang="0">
                      <a:pos x="T4" y="T5"/>
                    </a:cxn>
                    <a:cxn ang="0">
                      <a:pos x="T6" y="T7"/>
                    </a:cxn>
                    <a:cxn ang="0">
                      <a:pos x="T8" y="T9"/>
                    </a:cxn>
                    <a:cxn ang="0">
                      <a:pos x="T10" y="T11"/>
                    </a:cxn>
                  </a:cxnLst>
                  <a:rect l="0" t="0" r="r" b="b"/>
                  <a:pathLst>
                    <a:path w="79" h="31">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34" name="Freeform 33">
                  <a:extLst>
                    <a:ext uri="{FF2B5EF4-FFF2-40B4-BE49-F238E27FC236}">
                      <a16:creationId xmlns:a16="http://schemas.microsoft.com/office/drawing/2014/main" id="{B4186F00-E9F6-4FCA-A66F-DCD373738A03}"/>
                    </a:ext>
                  </a:extLst>
                </p:cNvPr>
                <p:cNvSpPr/>
                <p:nvPr/>
              </p:nvSpPr>
              <p:spPr bwMode="auto">
                <a:xfrm>
                  <a:off x="6559551" y="4949826"/>
                  <a:ext cx="68263" cy="61913"/>
                </a:xfrm>
                <a:custGeom>
                  <a:avLst/>
                  <a:gdLst>
                    <a:gd name="T0" fmla="*/ 11 w 67"/>
                    <a:gd name="T1" fmla="*/ 56 h 59"/>
                    <a:gd name="T2" fmla="*/ 39 w 67"/>
                    <a:gd name="T3" fmla="*/ 37 h 59"/>
                    <a:gd name="T4" fmla="*/ 63 w 67"/>
                    <a:gd name="T5" fmla="*/ 12 h 59"/>
                    <a:gd name="T6" fmla="*/ 55 w 67"/>
                    <a:gd name="T7" fmla="*/ 4 h 59"/>
                    <a:gd name="T8" fmla="*/ 31 w 67"/>
                    <a:gd name="T9" fmla="*/ 25 h 59"/>
                    <a:gd name="T10" fmla="*/ 4 w 67"/>
                    <a:gd name="T11" fmla="*/ 48 h 59"/>
                    <a:gd name="T12" fmla="*/ 11 w 67"/>
                    <a:gd name="T13" fmla="*/ 56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35" name="Freeform 34">
                  <a:extLst>
                    <a:ext uri="{FF2B5EF4-FFF2-40B4-BE49-F238E27FC236}">
                      <a16:creationId xmlns:a16="http://schemas.microsoft.com/office/drawing/2014/main" id="{2E08A6D6-7B79-4A01-8A2E-0665107A6CEF}"/>
                    </a:ext>
                  </a:extLst>
                </p:cNvPr>
                <p:cNvSpPr/>
                <p:nvPr/>
              </p:nvSpPr>
              <p:spPr bwMode="auto">
                <a:xfrm>
                  <a:off x="6375401" y="5078413"/>
                  <a:ext cx="80963" cy="49213"/>
                </a:xfrm>
                <a:custGeom>
                  <a:avLst/>
                  <a:gdLst>
                    <a:gd name="T0" fmla="*/ 5 w 78"/>
                    <a:gd name="T1" fmla="*/ 46 h 46"/>
                    <a:gd name="T2" fmla="*/ 41 w 78"/>
                    <a:gd name="T3" fmla="*/ 34 h 46"/>
                    <a:gd name="T4" fmla="*/ 73 w 78"/>
                    <a:gd name="T5" fmla="*/ 11 h 46"/>
                    <a:gd name="T6" fmla="*/ 67 w 78"/>
                    <a:gd name="T7" fmla="*/ 2 h 46"/>
                    <a:gd name="T8" fmla="*/ 33 w 78"/>
                    <a:gd name="T9" fmla="*/ 21 h 46"/>
                    <a:gd name="T10" fmla="*/ 3 w 78"/>
                    <a:gd name="T11" fmla="*/ 41 h 46"/>
                    <a:gd name="T12" fmla="*/ 5 w 7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78" h="46">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36" name="Freeform 35">
                  <a:extLst>
                    <a:ext uri="{FF2B5EF4-FFF2-40B4-BE49-F238E27FC236}">
                      <a16:creationId xmlns:a16="http://schemas.microsoft.com/office/drawing/2014/main" id="{6453CDC0-3D98-40F8-950E-0C800B0FE1CE}"/>
                    </a:ext>
                  </a:extLst>
                </p:cNvPr>
                <p:cNvSpPr/>
                <p:nvPr/>
              </p:nvSpPr>
              <p:spPr bwMode="auto">
                <a:xfrm>
                  <a:off x="6167438" y="5192713"/>
                  <a:ext cx="114300" cy="50800"/>
                </a:xfrm>
                <a:custGeom>
                  <a:avLst/>
                  <a:gdLst>
                    <a:gd name="T0" fmla="*/ 10 w 110"/>
                    <a:gd name="T1" fmla="*/ 48 h 50"/>
                    <a:gd name="T2" fmla="*/ 105 w 110"/>
                    <a:gd name="T3" fmla="*/ 11 h 50"/>
                    <a:gd name="T4" fmla="*/ 102 w 110"/>
                    <a:gd name="T5" fmla="*/ 2 h 50"/>
                    <a:gd name="T6" fmla="*/ 7 w 110"/>
                    <a:gd name="T7" fmla="*/ 37 h 50"/>
                    <a:gd name="T8" fmla="*/ 10 w 110"/>
                    <a:gd name="T9" fmla="*/ 48 h 50"/>
                  </a:gdLst>
                  <a:ahLst/>
                  <a:cxnLst>
                    <a:cxn ang="0">
                      <a:pos x="T0" y="T1"/>
                    </a:cxn>
                    <a:cxn ang="0">
                      <a:pos x="T2" y="T3"/>
                    </a:cxn>
                    <a:cxn ang="0">
                      <a:pos x="T4" y="T5"/>
                    </a:cxn>
                    <a:cxn ang="0">
                      <a:pos x="T6" y="T7"/>
                    </a:cxn>
                    <a:cxn ang="0">
                      <a:pos x="T8" y="T9"/>
                    </a:cxn>
                  </a:cxnLst>
                  <a:rect l="0" t="0" r="r" b="b"/>
                  <a:pathLst>
                    <a:path w="110" h="5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37" name="Freeform 36">
                  <a:extLst>
                    <a:ext uri="{FF2B5EF4-FFF2-40B4-BE49-F238E27FC236}">
                      <a16:creationId xmlns:a16="http://schemas.microsoft.com/office/drawing/2014/main" id="{43C55E0E-8C21-4C74-B2C3-90269E08FE3F}"/>
                    </a:ext>
                  </a:extLst>
                </p:cNvPr>
                <p:cNvSpPr/>
                <p:nvPr/>
              </p:nvSpPr>
              <p:spPr bwMode="auto">
                <a:xfrm>
                  <a:off x="5929313" y="5272088"/>
                  <a:ext cx="131763" cy="36513"/>
                </a:xfrm>
                <a:custGeom>
                  <a:avLst/>
                  <a:gdLst>
                    <a:gd name="T0" fmla="*/ 7 w 128"/>
                    <a:gd name="T1" fmla="*/ 30 h 35"/>
                    <a:gd name="T2" fmla="*/ 120 w 128"/>
                    <a:gd name="T3" fmla="*/ 16 h 35"/>
                    <a:gd name="T4" fmla="*/ 114 w 128"/>
                    <a:gd name="T5" fmla="*/ 2 h 35"/>
                    <a:gd name="T6" fmla="*/ 7 w 128"/>
                    <a:gd name="T7" fmla="*/ 18 h 35"/>
                    <a:gd name="T8" fmla="*/ 7 w 128"/>
                    <a:gd name="T9" fmla="*/ 30 h 35"/>
                  </a:gdLst>
                  <a:ahLst/>
                  <a:cxnLst>
                    <a:cxn ang="0">
                      <a:pos x="T0" y="T1"/>
                    </a:cxn>
                    <a:cxn ang="0">
                      <a:pos x="T2" y="T3"/>
                    </a:cxn>
                    <a:cxn ang="0">
                      <a:pos x="T4" y="T5"/>
                    </a:cxn>
                    <a:cxn ang="0">
                      <a:pos x="T6" y="T7"/>
                    </a:cxn>
                    <a:cxn ang="0">
                      <a:pos x="T8" y="T9"/>
                    </a:cxn>
                  </a:cxnLst>
                  <a:rect l="0" t="0" r="r" b="b"/>
                  <a:pathLst>
                    <a:path w="128" h="35">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38" name="Freeform 37">
                  <a:extLst>
                    <a:ext uri="{FF2B5EF4-FFF2-40B4-BE49-F238E27FC236}">
                      <a16:creationId xmlns:a16="http://schemas.microsoft.com/office/drawing/2014/main" id="{DC1DA580-BADB-4B75-BAB2-8F79AA8F9907}"/>
                    </a:ext>
                  </a:extLst>
                </p:cNvPr>
                <p:cNvSpPr/>
                <p:nvPr/>
              </p:nvSpPr>
              <p:spPr bwMode="auto">
                <a:xfrm>
                  <a:off x="5719763" y="5281613"/>
                  <a:ext cx="104775" cy="34925"/>
                </a:xfrm>
                <a:custGeom>
                  <a:avLst/>
                  <a:gdLst>
                    <a:gd name="T0" fmla="*/ 3 w 101"/>
                    <a:gd name="T1" fmla="*/ 11 h 33"/>
                    <a:gd name="T2" fmla="*/ 94 w 101"/>
                    <a:gd name="T3" fmla="*/ 29 h 33"/>
                    <a:gd name="T4" fmla="*/ 94 w 101"/>
                    <a:gd name="T5" fmla="*/ 15 h 33"/>
                    <a:gd name="T6" fmla="*/ 6 w 101"/>
                    <a:gd name="T7" fmla="*/ 3 h 33"/>
                    <a:gd name="T8" fmla="*/ 3 w 101"/>
                    <a:gd name="T9" fmla="*/ 11 h 33"/>
                  </a:gdLst>
                  <a:ahLst/>
                  <a:cxnLst>
                    <a:cxn ang="0">
                      <a:pos x="T0" y="T1"/>
                    </a:cxn>
                    <a:cxn ang="0">
                      <a:pos x="T2" y="T3"/>
                    </a:cxn>
                    <a:cxn ang="0">
                      <a:pos x="T4" y="T5"/>
                    </a:cxn>
                    <a:cxn ang="0">
                      <a:pos x="T6" y="T7"/>
                    </a:cxn>
                    <a:cxn ang="0">
                      <a:pos x="T8" y="T9"/>
                    </a:cxn>
                  </a:cxnLst>
                  <a:rect l="0" t="0" r="r" b="b"/>
                  <a:pathLst>
                    <a:path w="101" h="33">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39" name="Freeform 38">
                  <a:extLst>
                    <a:ext uri="{FF2B5EF4-FFF2-40B4-BE49-F238E27FC236}">
                      <a16:creationId xmlns:a16="http://schemas.microsoft.com/office/drawing/2014/main" id="{C22C14D0-C861-4866-9079-DDB3CCA3AC07}"/>
                    </a:ext>
                  </a:extLst>
                </p:cNvPr>
                <p:cNvSpPr/>
                <p:nvPr/>
              </p:nvSpPr>
              <p:spPr bwMode="auto">
                <a:xfrm>
                  <a:off x="5516563" y="5238751"/>
                  <a:ext cx="103188" cy="33338"/>
                </a:xfrm>
                <a:custGeom>
                  <a:avLst/>
                  <a:gdLst>
                    <a:gd name="T0" fmla="*/ 5 w 100"/>
                    <a:gd name="T1" fmla="*/ 9 h 32"/>
                    <a:gd name="T2" fmla="*/ 92 w 100"/>
                    <a:gd name="T3" fmla="*/ 31 h 32"/>
                    <a:gd name="T4" fmla="*/ 94 w 100"/>
                    <a:gd name="T5" fmla="*/ 22 h 32"/>
                    <a:gd name="T6" fmla="*/ 7 w 100"/>
                    <a:gd name="T7" fmla="*/ 1 h 32"/>
                    <a:gd name="T8" fmla="*/ 5 w 100"/>
                    <a:gd name="T9" fmla="*/ 9 h 32"/>
                  </a:gdLst>
                  <a:ahLst/>
                  <a:cxnLst>
                    <a:cxn ang="0">
                      <a:pos x="T0" y="T1"/>
                    </a:cxn>
                    <a:cxn ang="0">
                      <a:pos x="T2" y="T3"/>
                    </a:cxn>
                    <a:cxn ang="0">
                      <a:pos x="T4" y="T5"/>
                    </a:cxn>
                    <a:cxn ang="0">
                      <a:pos x="T6" y="T7"/>
                    </a:cxn>
                    <a:cxn ang="0">
                      <a:pos x="T8" y="T9"/>
                    </a:cxn>
                  </a:cxnLst>
                  <a:rect l="0" t="0" r="r" b="b"/>
                  <a:pathLst>
                    <a:path w="100" h="32">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40" name="Freeform 39">
                  <a:extLst>
                    <a:ext uri="{FF2B5EF4-FFF2-40B4-BE49-F238E27FC236}">
                      <a16:creationId xmlns:a16="http://schemas.microsoft.com/office/drawing/2014/main" id="{2F47D5F9-634C-4389-AFFA-55D59DED2DB3}"/>
                    </a:ext>
                  </a:extLst>
                </p:cNvPr>
                <p:cNvSpPr/>
                <p:nvPr/>
              </p:nvSpPr>
              <p:spPr bwMode="auto">
                <a:xfrm>
                  <a:off x="5327651" y="5132388"/>
                  <a:ext cx="85725" cy="60325"/>
                </a:xfrm>
                <a:custGeom>
                  <a:avLst/>
                  <a:gdLst>
                    <a:gd name="T0" fmla="*/ 2 w 82"/>
                    <a:gd name="T1" fmla="*/ 8 h 58"/>
                    <a:gd name="T2" fmla="*/ 71 w 82"/>
                    <a:gd name="T3" fmla="*/ 57 h 58"/>
                    <a:gd name="T4" fmla="*/ 74 w 82"/>
                    <a:gd name="T5" fmla="*/ 44 h 58"/>
                    <a:gd name="T6" fmla="*/ 11 w 82"/>
                    <a:gd name="T7" fmla="*/ 3 h 58"/>
                    <a:gd name="T8" fmla="*/ 2 w 82"/>
                    <a:gd name="T9" fmla="*/ 8 h 58"/>
                  </a:gdLst>
                  <a:ahLst/>
                  <a:cxnLst>
                    <a:cxn ang="0">
                      <a:pos x="T0" y="T1"/>
                    </a:cxn>
                    <a:cxn ang="0">
                      <a:pos x="T2" y="T3"/>
                    </a:cxn>
                    <a:cxn ang="0">
                      <a:pos x="T4" y="T5"/>
                    </a:cxn>
                    <a:cxn ang="0">
                      <a:pos x="T6" y="T7"/>
                    </a:cxn>
                    <a:cxn ang="0">
                      <a:pos x="T8" y="T9"/>
                    </a:cxn>
                  </a:cxnLst>
                  <a:rect l="0" t="0" r="r" b="b"/>
                  <a:pathLst>
                    <a:path w="82" h="58">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41" name="Freeform 40">
                  <a:extLst>
                    <a:ext uri="{FF2B5EF4-FFF2-40B4-BE49-F238E27FC236}">
                      <a16:creationId xmlns:a16="http://schemas.microsoft.com/office/drawing/2014/main" id="{A387B99E-7895-44B8-9812-8FE574E364EC}"/>
                    </a:ext>
                  </a:extLst>
                </p:cNvPr>
                <p:cNvSpPr/>
                <p:nvPr/>
              </p:nvSpPr>
              <p:spPr bwMode="auto">
                <a:xfrm>
                  <a:off x="5167313" y="4940301"/>
                  <a:ext cx="87313" cy="103188"/>
                </a:xfrm>
                <a:custGeom>
                  <a:avLst/>
                  <a:gdLst>
                    <a:gd name="T0" fmla="*/ 4 w 83"/>
                    <a:gd name="T1" fmla="*/ 13 h 98"/>
                    <a:gd name="T2" fmla="*/ 72 w 83"/>
                    <a:gd name="T3" fmla="*/ 94 h 98"/>
                    <a:gd name="T4" fmla="*/ 80 w 83"/>
                    <a:gd name="T5" fmla="*/ 87 h 98"/>
                    <a:gd name="T6" fmla="*/ 13 w 83"/>
                    <a:gd name="T7" fmla="*/ 4 h 98"/>
                    <a:gd name="T8" fmla="*/ 4 w 83"/>
                    <a:gd name="T9" fmla="*/ 13 h 98"/>
                  </a:gdLst>
                  <a:ahLst/>
                  <a:cxnLst>
                    <a:cxn ang="0">
                      <a:pos x="T0" y="T1"/>
                    </a:cxn>
                    <a:cxn ang="0">
                      <a:pos x="T2" y="T3"/>
                    </a:cxn>
                    <a:cxn ang="0">
                      <a:pos x="T4" y="T5"/>
                    </a:cxn>
                    <a:cxn ang="0">
                      <a:pos x="T6" y="T7"/>
                    </a:cxn>
                    <a:cxn ang="0">
                      <a:pos x="T8" y="T9"/>
                    </a:cxn>
                  </a:cxnLst>
                  <a:rect l="0" t="0" r="r" b="b"/>
                  <a:pathLst>
                    <a:path w="83" h="98">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42" name="Freeform 41">
                  <a:extLst>
                    <a:ext uri="{FF2B5EF4-FFF2-40B4-BE49-F238E27FC236}">
                      <a16:creationId xmlns:a16="http://schemas.microsoft.com/office/drawing/2014/main" id="{B970E71A-F221-4640-AF15-8E3B8C061BF3}"/>
                    </a:ext>
                  </a:extLst>
                </p:cNvPr>
                <p:cNvSpPr/>
                <p:nvPr/>
              </p:nvSpPr>
              <p:spPr bwMode="auto">
                <a:xfrm>
                  <a:off x="5113338" y="4803776"/>
                  <a:ext cx="50800" cy="74613"/>
                </a:xfrm>
                <a:custGeom>
                  <a:avLst/>
                  <a:gdLst>
                    <a:gd name="T0" fmla="*/ 2 w 49"/>
                    <a:gd name="T1" fmla="*/ 6 h 71"/>
                    <a:gd name="T2" fmla="*/ 15 w 49"/>
                    <a:gd name="T3" fmla="*/ 35 h 71"/>
                    <a:gd name="T4" fmla="*/ 35 w 49"/>
                    <a:gd name="T5" fmla="*/ 65 h 71"/>
                    <a:gd name="T6" fmla="*/ 45 w 49"/>
                    <a:gd name="T7" fmla="*/ 59 h 71"/>
                    <a:gd name="T8" fmla="*/ 26 w 49"/>
                    <a:gd name="T9" fmla="*/ 28 h 71"/>
                    <a:gd name="T10" fmla="*/ 5 w 49"/>
                    <a:gd name="T11" fmla="*/ 3 h 71"/>
                    <a:gd name="T12" fmla="*/ 2 w 49"/>
                    <a:gd name="T13" fmla="*/ 6 h 71"/>
                  </a:gdLst>
                  <a:ahLst/>
                  <a:cxnLst>
                    <a:cxn ang="0">
                      <a:pos x="T0" y="T1"/>
                    </a:cxn>
                    <a:cxn ang="0">
                      <a:pos x="T2" y="T3"/>
                    </a:cxn>
                    <a:cxn ang="0">
                      <a:pos x="T4" y="T5"/>
                    </a:cxn>
                    <a:cxn ang="0">
                      <a:pos x="T6" y="T7"/>
                    </a:cxn>
                    <a:cxn ang="0">
                      <a:pos x="T8" y="T9"/>
                    </a:cxn>
                    <a:cxn ang="0">
                      <a:pos x="T10" y="T11"/>
                    </a:cxn>
                    <a:cxn ang="0">
                      <a:pos x="T12" y="T13"/>
                    </a:cxn>
                  </a:cxnLst>
                  <a:rect l="0" t="0" r="r" b="b"/>
                  <a:pathLst>
                    <a:path w="49" h="71">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43" name="Freeform 42">
                  <a:extLst>
                    <a:ext uri="{FF2B5EF4-FFF2-40B4-BE49-F238E27FC236}">
                      <a16:creationId xmlns:a16="http://schemas.microsoft.com/office/drawing/2014/main" id="{B2065F1D-2D63-40EB-9113-FAAAADC70B97}"/>
                    </a:ext>
                  </a:extLst>
                </p:cNvPr>
                <p:cNvSpPr/>
                <p:nvPr/>
              </p:nvSpPr>
              <p:spPr bwMode="auto">
                <a:xfrm>
                  <a:off x="5035551" y="4613276"/>
                  <a:ext cx="60325" cy="101600"/>
                </a:xfrm>
                <a:custGeom>
                  <a:avLst/>
                  <a:gdLst>
                    <a:gd name="T0" fmla="*/ 2 w 58"/>
                    <a:gd name="T1" fmla="*/ 8 h 97"/>
                    <a:gd name="T2" fmla="*/ 45 w 58"/>
                    <a:gd name="T3" fmla="*/ 91 h 97"/>
                    <a:gd name="T4" fmla="*/ 56 w 58"/>
                    <a:gd name="T5" fmla="*/ 84 h 97"/>
                    <a:gd name="T6" fmla="*/ 11 w 58"/>
                    <a:gd name="T7" fmla="*/ 4 h 97"/>
                    <a:gd name="T8" fmla="*/ 2 w 58"/>
                    <a:gd name="T9" fmla="*/ 8 h 97"/>
                  </a:gdLst>
                  <a:ahLst/>
                  <a:cxnLst>
                    <a:cxn ang="0">
                      <a:pos x="T0" y="T1"/>
                    </a:cxn>
                    <a:cxn ang="0">
                      <a:pos x="T2" y="T3"/>
                    </a:cxn>
                    <a:cxn ang="0">
                      <a:pos x="T4" y="T5"/>
                    </a:cxn>
                    <a:cxn ang="0">
                      <a:pos x="T6" y="T7"/>
                    </a:cxn>
                    <a:cxn ang="0">
                      <a:pos x="T8" y="T9"/>
                    </a:cxn>
                  </a:cxnLst>
                  <a:rect l="0" t="0" r="r" b="b"/>
                  <a:pathLst>
                    <a:path w="58" h="97">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44" name="Freeform 43">
                  <a:extLst>
                    <a:ext uri="{FF2B5EF4-FFF2-40B4-BE49-F238E27FC236}">
                      <a16:creationId xmlns:a16="http://schemas.microsoft.com/office/drawing/2014/main" id="{09EC655C-135D-4F0C-861A-67F0D54F12E3}"/>
                    </a:ext>
                  </a:extLst>
                </p:cNvPr>
                <p:cNvSpPr/>
                <p:nvPr/>
              </p:nvSpPr>
              <p:spPr bwMode="auto">
                <a:xfrm>
                  <a:off x="4221163" y="4760913"/>
                  <a:ext cx="82550" cy="20638"/>
                </a:xfrm>
                <a:custGeom>
                  <a:avLst/>
                  <a:gdLst>
                    <a:gd name="T0" fmla="*/ 2 w 79"/>
                    <a:gd name="T1" fmla="*/ 4 h 19"/>
                    <a:gd name="T2" fmla="*/ 74 w 79"/>
                    <a:gd name="T3" fmla="*/ 19 h 19"/>
                    <a:gd name="T4" fmla="*/ 76 w 79"/>
                    <a:gd name="T5" fmla="*/ 14 h 19"/>
                    <a:gd name="T6" fmla="*/ 3 w 79"/>
                    <a:gd name="T7" fmla="*/ 0 h 19"/>
                    <a:gd name="T8" fmla="*/ 2 w 79"/>
                    <a:gd name="T9" fmla="*/ 4 h 19"/>
                  </a:gdLst>
                  <a:ahLst/>
                  <a:cxnLst>
                    <a:cxn ang="0">
                      <a:pos x="T0" y="T1"/>
                    </a:cxn>
                    <a:cxn ang="0">
                      <a:pos x="T2" y="T3"/>
                    </a:cxn>
                    <a:cxn ang="0">
                      <a:pos x="T4" y="T5"/>
                    </a:cxn>
                    <a:cxn ang="0">
                      <a:pos x="T6" y="T7"/>
                    </a:cxn>
                    <a:cxn ang="0">
                      <a:pos x="T8" y="T9"/>
                    </a:cxn>
                  </a:cxnLst>
                  <a:rect l="0" t="0" r="r" b="b"/>
                  <a:pathLst>
                    <a:path w="79" h="1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45" name="Freeform 44">
                  <a:extLst>
                    <a:ext uri="{FF2B5EF4-FFF2-40B4-BE49-F238E27FC236}">
                      <a16:creationId xmlns:a16="http://schemas.microsoft.com/office/drawing/2014/main" id="{DB7B8DCD-6673-4188-A894-BE2118B506F7}"/>
                    </a:ext>
                  </a:extLst>
                </p:cNvPr>
                <p:cNvSpPr/>
                <p:nvPr/>
              </p:nvSpPr>
              <p:spPr bwMode="auto">
                <a:xfrm>
                  <a:off x="4384676" y="4772026"/>
                  <a:ext cx="106363" cy="17463"/>
                </a:xfrm>
                <a:custGeom>
                  <a:avLst/>
                  <a:gdLst>
                    <a:gd name="T0" fmla="*/ 5 w 102"/>
                    <a:gd name="T1" fmla="*/ 16 h 17"/>
                    <a:gd name="T2" fmla="*/ 98 w 102"/>
                    <a:gd name="T3" fmla="*/ 10 h 17"/>
                    <a:gd name="T4" fmla="*/ 98 w 102"/>
                    <a:gd name="T5" fmla="*/ 3 h 17"/>
                    <a:gd name="T6" fmla="*/ 3 w 102"/>
                    <a:gd name="T7" fmla="*/ 11 h 17"/>
                    <a:gd name="T8" fmla="*/ 5 w 102"/>
                    <a:gd name="T9" fmla="*/ 16 h 17"/>
                  </a:gdLst>
                  <a:ahLst/>
                  <a:cxnLst>
                    <a:cxn ang="0">
                      <a:pos x="T0" y="T1"/>
                    </a:cxn>
                    <a:cxn ang="0">
                      <a:pos x="T2" y="T3"/>
                    </a:cxn>
                    <a:cxn ang="0">
                      <a:pos x="T4" y="T5"/>
                    </a:cxn>
                    <a:cxn ang="0">
                      <a:pos x="T6" y="T7"/>
                    </a:cxn>
                    <a:cxn ang="0">
                      <a:pos x="T8" y="T9"/>
                    </a:cxn>
                  </a:cxnLst>
                  <a:rect l="0" t="0" r="r" b="b"/>
                  <a:pathLst>
                    <a:path w="102" h="17">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46" name="Freeform 45">
                  <a:extLst>
                    <a:ext uri="{FF2B5EF4-FFF2-40B4-BE49-F238E27FC236}">
                      <a16:creationId xmlns:a16="http://schemas.microsoft.com/office/drawing/2014/main" id="{D495FD30-60F7-4590-8C51-192F48CF7546}"/>
                    </a:ext>
                  </a:extLst>
                </p:cNvPr>
                <p:cNvSpPr/>
                <p:nvPr/>
              </p:nvSpPr>
              <p:spPr bwMode="auto">
                <a:xfrm>
                  <a:off x="4584701" y="4762501"/>
                  <a:ext cx="90488" cy="34925"/>
                </a:xfrm>
                <a:custGeom>
                  <a:avLst/>
                  <a:gdLst>
                    <a:gd name="T0" fmla="*/ 4 w 87"/>
                    <a:gd name="T1" fmla="*/ 20 h 33"/>
                    <a:gd name="T2" fmla="*/ 83 w 87"/>
                    <a:gd name="T3" fmla="*/ 12 h 33"/>
                    <a:gd name="T4" fmla="*/ 77 w 87"/>
                    <a:gd name="T5" fmla="*/ 2 h 33"/>
                    <a:gd name="T6" fmla="*/ 6 w 87"/>
                    <a:gd name="T7" fmla="*/ 10 h 33"/>
                    <a:gd name="T8" fmla="*/ 4 w 87"/>
                    <a:gd name="T9" fmla="*/ 20 h 33"/>
                  </a:gdLst>
                  <a:ahLst/>
                  <a:cxnLst>
                    <a:cxn ang="0">
                      <a:pos x="T0" y="T1"/>
                    </a:cxn>
                    <a:cxn ang="0">
                      <a:pos x="T2" y="T3"/>
                    </a:cxn>
                    <a:cxn ang="0">
                      <a:pos x="T4" y="T5"/>
                    </a:cxn>
                    <a:cxn ang="0">
                      <a:pos x="T6" y="T7"/>
                    </a:cxn>
                    <a:cxn ang="0">
                      <a:pos x="T8" y="T9"/>
                    </a:cxn>
                  </a:cxnLst>
                  <a:rect l="0" t="0" r="r" b="b"/>
                  <a:pathLst>
                    <a:path w="87" h="33">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47" name="Freeform 46">
                  <a:extLst>
                    <a:ext uri="{FF2B5EF4-FFF2-40B4-BE49-F238E27FC236}">
                      <a16:creationId xmlns:a16="http://schemas.microsoft.com/office/drawing/2014/main" id="{96D7DA71-0752-469F-8C3B-70D0945A79EC}"/>
                    </a:ext>
                  </a:extLst>
                </p:cNvPr>
                <p:cNvSpPr/>
                <p:nvPr/>
              </p:nvSpPr>
              <p:spPr bwMode="auto">
                <a:xfrm>
                  <a:off x="4751388" y="4727576"/>
                  <a:ext cx="88900" cy="25400"/>
                </a:xfrm>
                <a:custGeom>
                  <a:avLst/>
                  <a:gdLst>
                    <a:gd name="T0" fmla="*/ 5 w 86"/>
                    <a:gd name="T1" fmla="*/ 24 h 25"/>
                    <a:gd name="T2" fmla="*/ 79 w 86"/>
                    <a:gd name="T3" fmla="*/ 11 h 25"/>
                    <a:gd name="T4" fmla="*/ 76 w 86"/>
                    <a:gd name="T5" fmla="*/ 1 h 25"/>
                    <a:gd name="T6" fmla="*/ 41 w 86"/>
                    <a:gd name="T7" fmla="*/ 8 h 25"/>
                    <a:gd name="T8" fmla="*/ 5 w 86"/>
                    <a:gd name="T9" fmla="*/ 17 h 25"/>
                    <a:gd name="T10" fmla="*/ 5 w 86"/>
                    <a:gd name="T11" fmla="*/ 24 h 25"/>
                  </a:gdLst>
                  <a:ahLst/>
                  <a:cxnLst>
                    <a:cxn ang="0">
                      <a:pos x="T0" y="T1"/>
                    </a:cxn>
                    <a:cxn ang="0">
                      <a:pos x="T2" y="T3"/>
                    </a:cxn>
                    <a:cxn ang="0">
                      <a:pos x="T4" y="T5"/>
                    </a:cxn>
                    <a:cxn ang="0">
                      <a:pos x="T6" y="T7"/>
                    </a:cxn>
                    <a:cxn ang="0">
                      <a:pos x="T8" y="T9"/>
                    </a:cxn>
                    <a:cxn ang="0">
                      <a:pos x="T10" y="T11"/>
                    </a:cxn>
                  </a:cxnLst>
                  <a:rect l="0" t="0" r="r" b="b"/>
                  <a:pathLst>
                    <a:path w="86" h="25">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48" name="Freeform 47">
                  <a:extLst>
                    <a:ext uri="{FF2B5EF4-FFF2-40B4-BE49-F238E27FC236}">
                      <a16:creationId xmlns:a16="http://schemas.microsoft.com/office/drawing/2014/main" id="{6A9CA711-428C-4CC8-B037-97CBD82D6A2A}"/>
                    </a:ext>
                  </a:extLst>
                </p:cNvPr>
                <p:cNvSpPr/>
                <p:nvPr/>
              </p:nvSpPr>
              <p:spPr bwMode="auto">
                <a:xfrm>
                  <a:off x="4892676" y="4657726"/>
                  <a:ext cx="92075" cy="52388"/>
                </a:xfrm>
                <a:custGeom>
                  <a:avLst/>
                  <a:gdLst>
                    <a:gd name="T0" fmla="*/ 9 w 89"/>
                    <a:gd name="T1" fmla="*/ 48 h 50"/>
                    <a:gd name="T2" fmla="*/ 43 w 89"/>
                    <a:gd name="T3" fmla="*/ 32 h 50"/>
                    <a:gd name="T4" fmla="*/ 81 w 89"/>
                    <a:gd name="T5" fmla="*/ 15 h 50"/>
                    <a:gd name="T6" fmla="*/ 77 w 89"/>
                    <a:gd name="T7" fmla="*/ 1 h 50"/>
                    <a:gd name="T8" fmla="*/ 38 w 89"/>
                    <a:gd name="T9" fmla="*/ 14 h 50"/>
                    <a:gd name="T10" fmla="*/ 4 w 89"/>
                    <a:gd name="T11" fmla="*/ 41 h 50"/>
                    <a:gd name="T12" fmla="*/ 9 w 89"/>
                    <a:gd name="T13" fmla="*/ 48 h 50"/>
                  </a:gdLst>
                  <a:ahLst/>
                  <a:cxnLst>
                    <a:cxn ang="0">
                      <a:pos x="T0" y="T1"/>
                    </a:cxn>
                    <a:cxn ang="0">
                      <a:pos x="T2" y="T3"/>
                    </a:cxn>
                    <a:cxn ang="0">
                      <a:pos x="T4" y="T5"/>
                    </a:cxn>
                    <a:cxn ang="0">
                      <a:pos x="T6" y="T7"/>
                    </a:cxn>
                    <a:cxn ang="0">
                      <a:pos x="T8" y="T9"/>
                    </a:cxn>
                    <a:cxn ang="0">
                      <a:pos x="T10" y="T11"/>
                    </a:cxn>
                    <a:cxn ang="0">
                      <a:pos x="T12" y="T13"/>
                    </a:cxn>
                  </a:cxnLst>
                  <a:rect l="0" t="0" r="r" b="b"/>
                  <a:pathLst>
                    <a:path w="89" h="50">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49" name="Freeform 48">
                  <a:extLst>
                    <a:ext uri="{FF2B5EF4-FFF2-40B4-BE49-F238E27FC236}">
                      <a16:creationId xmlns:a16="http://schemas.microsoft.com/office/drawing/2014/main" id="{F136C8FD-AF7D-47A5-92D8-F1A462D94BB8}"/>
                    </a:ext>
                  </a:extLst>
                </p:cNvPr>
                <p:cNvSpPr/>
                <p:nvPr/>
              </p:nvSpPr>
              <p:spPr bwMode="auto">
                <a:xfrm>
                  <a:off x="4024313" y="4714876"/>
                  <a:ext cx="93663" cy="31750"/>
                </a:xfrm>
                <a:custGeom>
                  <a:avLst/>
                  <a:gdLst>
                    <a:gd name="T0" fmla="*/ 3 w 91"/>
                    <a:gd name="T1" fmla="*/ 6 h 31"/>
                    <a:gd name="T2" fmla="*/ 83 w 91"/>
                    <a:gd name="T3" fmla="*/ 30 h 31"/>
                    <a:gd name="T4" fmla="*/ 85 w 91"/>
                    <a:gd name="T5" fmla="*/ 21 h 31"/>
                    <a:gd name="T6" fmla="*/ 5 w 91"/>
                    <a:gd name="T7" fmla="*/ 1 h 31"/>
                    <a:gd name="T8" fmla="*/ 3 w 91"/>
                    <a:gd name="T9" fmla="*/ 6 h 31"/>
                  </a:gdLst>
                  <a:ahLst/>
                  <a:cxnLst>
                    <a:cxn ang="0">
                      <a:pos x="T0" y="T1"/>
                    </a:cxn>
                    <a:cxn ang="0">
                      <a:pos x="T2" y="T3"/>
                    </a:cxn>
                    <a:cxn ang="0">
                      <a:pos x="T4" y="T5"/>
                    </a:cxn>
                    <a:cxn ang="0">
                      <a:pos x="T6" y="T7"/>
                    </a:cxn>
                    <a:cxn ang="0">
                      <a:pos x="T8" y="T9"/>
                    </a:cxn>
                  </a:cxnLst>
                  <a:rect l="0" t="0" r="r" b="b"/>
                  <a:pathLst>
                    <a:path w="91" h="3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50" name="Freeform 49">
                  <a:extLst>
                    <a:ext uri="{FF2B5EF4-FFF2-40B4-BE49-F238E27FC236}">
                      <a16:creationId xmlns:a16="http://schemas.microsoft.com/office/drawing/2014/main" id="{4A0C98F3-3F37-4D7F-BBA5-FEDB1463F692}"/>
                    </a:ext>
                  </a:extLst>
                </p:cNvPr>
                <p:cNvSpPr/>
                <p:nvPr/>
              </p:nvSpPr>
              <p:spPr bwMode="auto">
                <a:xfrm>
                  <a:off x="3851276" y="4625976"/>
                  <a:ext cx="98425" cy="63500"/>
                </a:xfrm>
                <a:custGeom>
                  <a:avLst/>
                  <a:gdLst>
                    <a:gd name="T0" fmla="*/ 2 w 94"/>
                    <a:gd name="T1" fmla="*/ 4 h 61"/>
                    <a:gd name="T2" fmla="*/ 82 w 94"/>
                    <a:gd name="T3" fmla="*/ 60 h 61"/>
                    <a:gd name="T4" fmla="*/ 88 w 94"/>
                    <a:gd name="T5" fmla="*/ 49 h 61"/>
                    <a:gd name="T6" fmla="*/ 5 w 94"/>
                    <a:gd name="T7" fmla="*/ 1 h 61"/>
                    <a:gd name="T8" fmla="*/ 2 w 94"/>
                    <a:gd name="T9" fmla="*/ 4 h 61"/>
                  </a:gdLst>
                  <a:ahLst/>
                  <a:cxnLst>
                    <a:cxn ang="0">
                      <a:pos x="T0" y="T1"/>
                    </a:cxn>
                    <a:cxn ang="0">
                      <a:pos x="T2" y="T3"/>
                    </a:cxn>
                    <a:cxn ang="0">
                      <a:pos x="T4" y="T5"/>
                    </a:cxn>
                    <a:cxn ang="0">
                      <a:pos x="T6" y="T7"/>
                    </a:cxn>
                    <a:cxn ang="0">
                      <a:pos x="T8" y="T9"/>
                    </a:cxn>
                  </a:cxnLst>
                  <a:rect l="0" t="0" r="r" b="b"/>
                  <a:pathLst>
                    <a:path w="94" h="61">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51" name="Freeform 50">
                  <a:extLst>
                    <a:ext uri="{FF2B5EF4-FFF2-40B4-BE49-F238E27FC236}">
                      <a16:creationId xmlns:a16="http://schemas.microsoft.com/office/drawing/2014/main" id="{8F8162CE-A29E-4C5F-886D-16F99D8BDF4F}"/>
                    </a:ext>
                  </a:extLst>
                </p:cNvPr>
                <p:cNvSpPr/>
                <p:nvPr/>
              </p:nvSpPr>
              <p:spPr bwMode="auto">
                <a:xfrm>
                  <a:off x="3706813" y="4486276"/>
                  <a:ext cx="82550" cy="73025"/>
                </a:xfrm>
                <a:custGeom>
                  <a:avLst/>
                  <a:gdLst>
                    <a:gd name="T0" fmla="*/ 2 w 79"/>
                    <a:gd name="T1" fmla="*/ 9 h 71"/>
                    <a:gd name="T2" fmla="*/ 68 w 79"/>
                    <a:gd name="T3" fmla="*/ 69 h 71"/>
                    <a:gd name="T4" fmla="*/ 75 w 79"/>
                    <a:gd name="T5" fmla="*/ 61 h 71"/>
                    <a:gd name="T6" fmla="*/ 9 w 79"/>
                    <a:gd name="T7" fmla="*/ 4 h 71"/>
                    <a:gd name="T8" fmla="*/ 2 w 79"/>
                    <a:gd name="T9" fmla="*/ 9 h 71"/>
                  </a:gdLst>
                  <a:ahLst/>
                  <a:cxnLst>
                    <a:cxn ang="0">
                      <a:pos x="T0" y="T1"/>
                    </a:cxn>
                    <a:cxn ang="0">
                      <a:pos x="T2" y="T3"/>
                    </a:cxn>
                    <a:cxn ang="0">
                      <a:pos x="T4" y="T5"/>
                    </a:cxn>
                    <a:cxn ang="0">
                      <a:pos x="T6" y="T7"/>
                    </a:cxn>
                    <a:cxn ang="0">
                      <a:pos x="T8" y="T9"/>
                    </a:cxn>
                  </a:cxnLst>
                  <a:rect l="0" t="0" r="r" b="b"/>
                  <a:pathLst>
                    <a:path w="79" h="71">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52" name="Freeform 51">
                  <a:extLst>
                    <a:ext uri="{FF2B5EF4-FFF2-40B4-BE49-F238E27FC236}">
                      <a16:creationId xmlns:a16="http://schemas.microsoft.com/office/drawing/2014/main" id="{A0CB84EF-7EF5-465F-B2F9-CCD260265C2B}"/>
                    </a:ext>
                  </a:extLst>
                </p:cNvPr>
                <p:cNvSpPr/>
                <p:nvPr/>
              </p:nvSpPr>
              <p:spPr bwMode="auto">
                <a:xfrm>
                  <a:off x="3595688" y="4313238"/>
                  <a:ext cx="57150" cy="82550"/>
                </a:xfrm>
                <a:custGeom>
                  <a:avLst/>
                  <a:gdLst>
                    <a:gd name="T0" fmla="*/ 1 w 56"/>
                    <a:gd name="T1" fmla="*/ 6 h 79"/>
                    <a:gd name="T2" fmla="*/ 45 w 56"/>
                    <a:gd name="T3" fmla="*/ 75 h 79"/>
                    <a:gd name="T4" fmla="*/ 52 w 56"/>
                    <a:gd name="T5" fmla="*/ 68 h 79"/>
                    <a:gd name="T6" fmla="*/ 9 w 56"/>
                    <a:gd name="T7" fmla="*/ 4 h 79"/>
                    <a:gd name="T8" fmla="*/ 1 w 56"/>
                    <a:gd name="T9" fmla="*/ 6 h 79"/>
                  </a:gdLst>
                  <a:ahLst/>
                  <a:cxnLst>
                    <a:cxn ang="0">
                      <a:pos x="T0" y="T1"/>
                    </a:cxn>
                    <a:cxn ang="0">
                      <a:pos x="T2" y="T3"/>
                    </a:cxn>
                    <a:cxn ang="0">
                      <a:pos x="T4" y="T5"/>
                    </a:cxn>
                    <a:cxn ang="0">
                      <a:pos x="T6" y="T7"/>
                    </a:cxn>
                    <a:cxn ang="0">
                      <a:pos x="T8" y="T9"/>
                    </a:cxn>
                  </a:cxnLst>
                  <a:rect l="0" t="0" r="r" b="b"/>
                  <a:pathLst>
                    <a:path w="56" h="79">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53" name="Freeform 52">
                  <a:extLst>
                    <a:ext uri="{FF2B5EF4-FFF2-40B4-BE49-F238E27FC236}">
                      <a16:creationId xmlns:a16="http://schemas.microsoft.com/office/drawing/2014/main" id="{DA4823EE-FCB4-41EE-9935-315703A76AE1}"/>
                    </a:ext>
                  </a:extLst>
                </p:cNvPr>
                <p:cNvSpPr/>
                <p:nvPr/>
              </p:nvSpPr>
              <p:spPr bwMode="auto">
                <a:xfrm>
                  <a:off x="3533776" y="4113213"/>
                  <a:ext cx="42863" cy="101600"/>
                </a:xfrm>
                <a:custGeom>
                  <a:avLst/>
                  <a:gdLst>
                    <a:gd name="T0" fmla="*/ 2 w 42"/>
                    <a:gd name="T1" fmla="*/ 5 h 99"/>
                    <a:gd name="T2" fmla="*/ 31 w 42"/>
                    <a:gd name="T3" fmla="*/ 94 h 99"/>
                    <a:gd name="T4" fmla="*/ 39 w 42"/>
                    <a:gd name="T5" fmla="*/ 89 h 99"/>
                    <a:gd name="T6" fmla="*/ 10 w 42"/>
                    <a:gd name="T7" fmla="*/ 5 h 99"/>
                    <a:gd name="T8" fmla="*/ 2 w 42"/>
                    <a:gd name="T9" fmla="*/ 5 h 99"/>
                  </a:gdLst>
                  <a:ahLst/>
                  <a:cxnLst>
                    <a:cxn ang="0">
                      <a:pos x="T0" y="T1"/>
                    </a:cxn>
                    <a:cxn ang="0">
                      <a:pos x="T2" y="T3"/>
                    </a:cxn>
                    <a:cxn ang="0">
                      <a:pos x="T4" y="T5"/>
                    </a:cxn>
                    <a:cxn ang="0">
                      <a:pos x="T6" y="T7"/>
                    </a:cxn>
                    <a:cxn ang="0">
                      <a:pos x="T8" y="T9"/>
                    </a:cxn>
                  </a:cxnLst>
                  <a:rect l="0" t="0" r="r" b="b"/>
                  <a:pathLst>
                    <a:path w="42" h="99">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54" name="Freeform 53">
                  <a:extLst>
                    <a:ext uri="{FF2B5EF4-FFF2-40B4-BE49-F238E27FC236}">
                      <a16:creationId xmlns:a16="http://schemas.microsoft.com/office/drawing/2014/main" id="{17F1A646-AE2C-40E6-B64F-C75E2FD8E3D9}"/>
                    </a:ext>
                  </a:extLst>
                </p:cNvPr>
                <p:cNvSpPr/>
                <p:nvPr/>
              </p:nvSpPr>
              <p:spPr bwMode="auto">
                <a:xfrm>
                  <a:off x="3517901" y="3932238"/>
                  <a:ext cx="20638" cy="79375"/>
                </a:xfrm>
                <a:custGeom>
                  <a:avLst/>
                  <a:gdLst>
                    <a:gd name="T0" fmla="*/ 4 w 19"/>
                    <a:gd name="T1" fmla="*/ 4 h 76"/>
                    <a:gd name="T2" fmla="*/ 10 w 19"/>
                    <a:gd name="T3" fmla="*/ 71 h 76"/>
                    <a:gd name="T4" fmla="*/ 18 w 19"/>
                    <a:gd name="T5" fmla="*/ 68 h 76"/>
                    <a:gd name="T6" fmla="*/ 10 w 19"/>
                    <a:gd name="T7" fmla="*/ 4 h 76"/>
                    <a:gd name="T8" fmla="*/ 4 w 19"/>
                    <a:gd name="T9" fmla="*/ 4 h 76"/>
                  </a:gdLst>
                  <a:ahLst/>
                  <a:cxnLst>
                    <a:cxn ang="0">
                      <a:pos x="T0" y="T1"/>
                    </a:cxn>
                    <a:cxn ang="0">
                      <a:pos x="T2" y="T3"/>
                    </a:cxn>
                    <a:cxn ang="0">
                      <a:pos x="T4" y="T5"/>
                    </a:cxn>
                    <a:cxn ang="0">
                      <a:pos x="T6" y="T7"/>
                    </a:cxn>
                    <a:cxn ang="0">
                      <a:pos x="T8" y="T9"/>
                    </a:cxn>
                  </a:cxnLst>
                  <a:rect l="0" t="0" r="r" b="b"/>
                  <a:pathLst>
                    <a:path w="19" h="76">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55" name="Freeform 54">
                  <a:extLst>
                    <a:ext uri="{FF2B5EF4-FFF2-40B4-BE49-F238E27FC236}">
                      <a16:creationId xmlns:a16="http://schemas.microsoft.com/office/drawing/2014/main" id="{CC79473F-B6B0-474B-A2A3-3AE2D04FBA9C}"/>
                    </a:ext>
                  </a:extLst>
                </p:cNvPr>
                <p:cNvSpPr/>
                <p:nvPr/>
              </p:nvSpPr>
              <p:spPr bwMode="auto">
                <a:xfrm>
                  <a:off x="3522663" y="3695701"/>
                  <a:ext cx="47625" cy="131763"/>
                </a:xfrm>
                <a:custGeom>
                  <a:avLst/>
                  <a:gdLst>
                    <a:gd name="T0" fmla="*/ 4 w 46"/>
                    <a:gd name="T1" fmla="*/ 125 h 127"/>
                    <a:gd name="T2" fmla="*/ 43 w 46"/>
                    <a:gd name="T3" fmla="*/ 12 h 127"/>
                    <a:gd name="T4" fmla="*/ 33 w 46"/>
                    <a:gd name="T5" fmla="*/ 6 h 127"/>
                    <a:gd name="T6" fmla="*/ 0 w 46"/>
                    <a:gd name="T7" fmla="*/ 124 h 127"/>
                    <a:gd name="T8" fmla="*/ 4 w 46"/>
                    <a:gd name="T9" fmla="*/ 125 h 127"/>
                  </a:gdLst>
                  <a:ahLst/>
                  <a:cxnLst>
                    <a:cxn ang="0">
                      <a:pos x="T0" y="T1"/>
                    </a:cxn>
                    <a:cxn ang="0">
                      <a:pos x="T2" y="T3"/>
                    </a:cxn>
                    <a:cxn ang="0">
                      <a:pos x="T4" y="T5"/>
                    </a:cxn>
                    <a:cxn ang="0">
                      <a:pos x="T6" y="T7"/>
                    </a:cxn>
                    <a:cxn ang="0">
                      <a:pos x="T8" y="T9"/>
                    </a:cxn>
                  </a:cxnLst>
                  <a:rect l="0" t="0" r="r" b="b"/>
                  <a:pathLst>
                    <a:path w="46" h="127">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56" name="Freeform 55">
                  <a:extLst>
                    <a:ext uri="{FF2B5EF4-FFF2-40B4-BE49-F238E27FC236}">
                      <a16:creationId xmlns:a16="http://schemas.microsoft.com/office/drawing/2014/main" id="{E19A144D-B665-429E-9095-41BA97127F7A}"/>
                    </a:ext>
                  </a:extLst>
                </p:cNvPr>
                <p:cNvSpPr/>
                <p:nvPr/>
              </p:nvSpPr>
              <p:spPr bwMode="auto">
                <a:xfrm>
                  <a:off x="3586163" y="3575051"/>
                  <a:ext cx="50800" cy="66675"/>
                </a:xfrm>
                <a:custGeom>
                  <a:avLst/>
                  <a:gdLst>
                    <a:gd name="T0" fmla="*/ 9 w 48"/>
                    <a:gd name="T1" fmla="*/ 61 h 64"/>
                    <a:gd name="T2" fmla="*/ 21 w 48"/>
                    <a:gd name="T3" fmla="*/ 53 h 64"/>
                    <a:gd name="T4" fmla="*/ 31 w 48"/>
                    <a:gd name="T5" fmla="*/ 40 h 64"/>
                    <a:gd name="T6" fmla="*/ 47 w 48"/>
                    <a:gd name="T7" fmla="*/ 9 h 64"/>
                    <a:gd name="T8" fmla="*/ 39 w 48"/>
                    <a:gd name="T9" fmla="*/ 3 h 64"/>
                    <a:gd name="T10" fmla="*/ 18 w 48"/>
                    <a:gd name="T11" fmla="*/ 29 h 64"/>
                    <a:gd name="T12" fmla="*/ 11 w 48"/>
                    <a:gd name="T13" fmla="*/ 41 h 64"/>
                    <a:gd name="T14" fmla="*/ 3 w 48"/>
                    <a:gd name="T15" fmla="*/ 57 h 64"/>
                    <a:gd name="T16" fmla="*/ 9 w 48"/>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4">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57" name="Freeform 56">
                  <a:extLst>
                    <a:ext uri="{FF2B5EF4-FFF2-40B4-BE49-F238E27FC236}">
                      <a16:creationId xmlns:a16="http://schemas.microsoft.com/office/drawing/2014/main" id="{6E9AB3BB-E1F7-4382-BC4B-7E7D6627C515}"/>
                    </a:ext>
                  </a:extLst>
                </p:cNvPr>
                <p:cNvSpPr/>
                <p:nvPr/>
              </p:nvSpPr>
              <p:spPr bwMode="auto">
                <a:xfrm>
                  <a:off x="3698876" y="3435351"/>
                  <a:ext cx="66675" cy="74613"/>
                </a:xfrm>
                <a:custGeom>
                  <a:avLst/>
                  <a:gdLst>
                    <a:gd name="T0" fmla="*/ 11 w 64"/>
                    <a:gd name="T1" fmla="*/ 66 h 71"/>
                    <a:gd name="T2" fmla="*/ 60 w 64"/>
                    <a:gd name="T3" fmla="*/ 9 h 71"/>
                    <a:gd name="T4" fmla="*/ 56 w 64"/>
                    <a:gd name="T5" fmla="*/ 1 h 71"/>
                    <a:gd name="T6" fmla="*/ 2 w 64"/>
                    <a:gd name="T7" fmla="*/ 62 h 71"/>
                    <a:gd name="T8" fmla="*/ 11 w 64"/>
                    <a:gd name="T9" fmla="*/ 66 h 71"/>
                  </a:gdLst>
                  <a:ahLst/>
                  <a:cxnLst>
                    <a:cxn ang="0">
                      <a:pos x="T0" y="T1"/>
                    </a:cxn>
                    <a:cxn ang="0">
                      <a:pos x="T2" y="T3"/>
                    </a:cxn>
                    <a:cxn ang="0">
                      <a:pos x="T4" y="T5"/>
                    </a:cxn>
                    <a:cxn ang="0">
                      <a:pos x="T6" y="T7"/>
                    </a:cxn>
                    <a:cxn ang="0">
                      <a:pos x="T8" y="T9"/>
                    </a:cxn>
                  </a:cxnLst>
                  <a:rect l="0" t="0" r="r" b="b"/>
                  <a:pathLst>
                    <a:path w="64" h="71">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58" name="Freeform 57">
                  <a:extLst>
                    <a:ext uri="{FF2B5EF4-FFF2-40B4-BE49-F238E27FC236}">
                      <a16:creationId xmlns:a16="http://schemas.microsoft.com/office/drawing/2014/main" id="{0ABA1F3D-7F3B-4305-8E17-BB0DF9B8EC6D}"/>
                    </a:ext>
                  </a:extLst>
                </p:cNvPr>
                <p:cNvSpPr/>
                <p:nvPr/>
              </p:nvSpPr>
              <p:spPr bwMode="auto">
                <a:xfrm>
                  <a:off x="3798888" y="3357563"/>
                  <a:ext cx="57150" cy="34925"/>
                </a:xfrm>
                <a:custGeom>
                  <a:avLst/>
                  <a:gdLst>
                    <a:gd name="T0" fmla="*/ 5 w 56"/>
                    <a:gd name="T1" fmla="*/ 33 h 34"/>
                    <a:gd name="T2" fmla="*/ 16 w 56"/>
                    <a:gd name="T3" fmla="*/ 32 h 34"/>
                    <a:gd name="T4" fmla="*/ 29 w 56"/>
                    <a:gd name="T5" fmla="*/ 28 h 34"/>
                    <a:gd name="T6" fmla="*/ 51 w 56"/>
                    <a:gd name="T7" fmla="*/ 13 h 34"/>
                    <a:gd name="T8" fmla="*/ 46 w 56"/>
                    <a:gd name="T9" fmla="*/ 2 h 34"/>
                    <a:gd name="T10" fmla="*/ 22 w 56"/>
                    <a:gd name="T11" fmla="*/ 11 h 34"/>
                    <a:gd name="T12" fmla="*/ 10 w 56"/>
                    <a:gd name="T13" fmla="*/ 19 h 34"/>
                    <a:gd name="T14" fmla="*/ 3 w 56"/>
                    <a:gd name="T15" fmla="*/ 27 h 34"/>
                    <a:gd name="T16" fmla="*/ 5 w 56"/>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4">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59" name="Freeform 58">
                  <a:extLst>
                    <a:ext uri="{FF2B5EF4-FFF2-40B4-BE49-F238E27FC236}">
                      <a16:creationId xmlns:a16="http://schemas.microsoft.com/office/drawing/2014/main" id="{AE477A46-6B4B-49E5-B091-52DFAD4C21F0}"/>
                    </a:ext>
                  </a:extLst>
                </p:cNvPr>
                <p:cNvSpPr/>
                <p:nvPr/>
              </p:nvSpPr>
              <p:spPr bwMode="auto">
                <a:xfrm>
                  <a:off x="3725863" y="3227388"/>
                  <a:ext cx="76200" cy="69850"/>
                </a:xfrm>
                <a:custGeom>
                  <a:avLst/>
                  <a:gdLst>
                    <a:gd name="T0" fmla="*/ 69 w 74"/>
                    <a:gd name="T1" fmla="*/ 58 h 68"/>
                    <a:gd name="T2" fmla="*/ 42 w 74"/>
                    <a:gd name="T3" fmla="*/ 36 h 68"/>
                    <a:gd name="T4" fmla="*/ 14 w 74"/>
                    <a:gd name="T5" fmla="*/ 6 h 68"/>
                    <a:gd name="T6" fmla="*/ 3 w 74"/>
                    <a:gd name="T7" fmla="*/ 15 h 68"/>
                    <a:gd name="T8" fmla="*/ 66 w 74"/>
                    <a:gd name="T9" fmla="*/ 66 h 68"/>
                    <a:gd name="T10" fmla="*/ 69 w 74"/>
                    <a:gd name="T11" fmla="*/ 58 h 68"/>
                  </a:gdLst>
                  <a:ahLst/>
                  <a:cxnLst>
                    <a:cxn ang="0">
                      <a:pos x="T0" y="T1"/>
                    </a:cxn>
                    <a:cxn ang="0">
                      <a:pos x="T2" y="T3"/>
                    </a:cxn>
                    <a:cxn ang="0">
                      <a:pos x="T4" y="T5"/>
                    </a:cxn>
                    <a:cxn ang="0">
                      <a:pos x="T6" y="T7"/>
                    </a:cxn>
                    <a:cxn ang="0">
                      <a:pos x="T8" y="T9"/>
                    </a:cxn>
                    <a:cxn ang="0">
                      <a:pos x="T10" y="T11"/>
                    </a:cxn>
                  </a:cxnLst>
                  <a:rect l="0" t="0" r="r" b="b"/>
                  <a:pathLst>
                    <a:path w="74" h="68">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60" name="Freeform 59">
                  <a:extLst>
                    <a:ext uri="{FF2B5EF4-FFF2-40B4-BE49-F238E27FC236}">
                      <a16:creationId xmlns:a16="http://schemas.microsoft.com/office/drawing/2014/main" id="{196EBC09-39CB-404E-B75F-C19776F6849C}"/>
                    </a:ext>
                  </a:extLst>
                </p:cNvPr>
                <p:cNvSpPr/>
                <p:nvPr/>
              </p:nvSpPr>
              <p:spPr bwMode="auto">
                <a:xfrm>
                  <a:off x="3622676" y="3065463"/>
                  <a:ext cx="60325" cy="96838"/>
                </a:xfrm>
                <a:custGeom>
                  <a:avLst/>
                  <a:gdLst>
                    <a:gd name="T0" fmla="*/ 54 w 58"/>
                    <a:gd name="T1" fmla="*/ 85 h 94"/>
                    <a:gd name="T2" fmla="*/ 12 w 58"/>
                    <a:gd name="T3" fmla="*/ 6 h 94"/>
                    <a:gd name="T4" fmla="*/ 2 w 58"/>
                    <a:gd name="T5" fmla="*/ 9 h 94"/>
                    <a:gd name="T6" fmla="*/ 47 w 58"/>
                    <a:gd name="T7" fmla="*/ 91 h 94"/>
                    <a:gd name="T8" fmla="*/ 54 w 58"/>
                    <a:gd name="T9" fmla="*/ 85 h 94"/>
                  </a:gdLst>
                  <a:ahLst/>
                  <a:cxnLst>
                    <a:cxn ang="0">
                      <a:pos x="T0" y="T1"/>
                    </a:cxn>
                    <a:cxn ang="0">
                      <a:pos x="T2" y="T3"/>
                    </a:cxn>
                    <a:cxn ang="0">
                      <a:pos x="T4" y="T5"/>
                    </a:cxn>
                    <a:cxn ang="0">
                      <a:pos x="T6" y="T7"/>
                    </a:cxn>
                    <a:cxn ang="0">
                      <a:pos x="T8" y="T9"/>
                    </a:cxn>
                  </a:cxnLst>
                  <a:rect l="0" t="0" r="r" b="b"/>
                  <a:pathLst>
                    <a:path w="58" h="94">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61" name="Freeform 60">
                  <a:extLst>
                    <a:ext uri="{FF2B5EF4-FFF2-40B4-BE49-F238E27FC236}">
                      <a16:creationId xmlns:a16="http://schemas.microsoft.com/office/drawing/2014/main" id="{F07D9AB9-C4BA-4B21-B49C-AE671966D70E}"/>
                    </a:ext>
                  </a:extLst>
                </p:cNvPr>
                <p:cNvSpPr/>
                <p:nvPr/>
              </p:nvSpPr>
              <p:spPr bwMode="auto">
                <a:xfrm>
                  <a:off x="3565526" y="2909888"/>
                  <a:ext cx="22225" cy="68263"/>
                </a:xfrm>
                <a:custGeom>
                  <a:avLst/>
                  <a:gdLst>
                    <a:gd name="T0" fmla="*/ 22 w 22"/>
                    <a:gd name="T1" fmla="*/ 62 h 66"/>
                    <a:gd name="T2" fmla="*/ 9 w 22"/>
                    <a:gd name="T3" fmla="*/ 4 h 66"/>
                    <a:gd name="T4" fmla="*/ 1 w 22"/>
                    <a:gd name="T5" fmla="*/ 6 h 66"/>
                    <a:gd name="T6" fmla="*/ 18 w 22"/>
                    <a:gd name="T7" fmla="*/ 64 h 66"/>
                    <a:gd name="T8" fmla="*/ 22 w 22"/>
                    <a:gd name="T9" fmla="*/ 62 h 66"/>
                  </a:gdLst>
                  <a:ahLst/>
                  <a:cxnLst>
                    <a:cxn ang="0">
                      <a:pos x="T0" y="T1"/>
                    </a:cxn>
                    <a:cxn ang="0">
                      <a:pos x="T2" y="T3"/>
                    </a:cxn>
                    <a:cxn ang="0">
                      <a:pos x="T4" y="T5"/>
                    </a:cxn>
                    <a:cxn ang="0">
                      <a:pos x="T6" y="T7"/>
                    </a:cxn>
                    <a:cxn ang="0">
                      <a:pos x="T8" y="T9"/>
                    </a:cxn>
                  </a:cxnLst>
                  <a:rect l="0" t="0" r="r" b="b"/>
                  <a:pathLst>
                    <a:path w="22" h="66">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62" name="Freeform 61">
                  <a:extLst>
                    <a:ext uri="{FF2B5EF4-FFF2-40B4-BE49-F238E27FC236}">
                      <a16:creationId xmlns:a16="http://schemas.microsoft.com/office/drawing/2014/main" id="{F6317091-960E-4B5A-A08A-CAD888BC94C3}"/>
                    </a:ext>
                  </a:extLst>
                </p:cNvPr>
                <p:cNvSpPr/>
                <p:nvPr/>
              </p:nvSpPr>
              <p:spPr bwMode="auto">
                <a:xfrm>
                  <a:off x="3538538" y="2741613"/>
                  <a:ext cx="28575" cy="100013"/>
                </a:xfrm>
                <a:custGeom>
                  <a:avLst/>
                  <a:gdLst>
                    <a:gd name="T0" fmla="*/ 22 w 27"/>
                    <a:gd name="T1" fmla="*/ 89 h 96"/>
                    <a:gd name="T2" fmla="*/ 15 w 27"/>
                    <a:gd name="T3" fmla="*/ 8 h 96"/>
                    <a:gd name="T4" fmla="*/ 2 w 27"/>
                    <a:gd name="T5" fmla="*/ 8 h 96"/>
                    <a:gd name="T6" fmla="*/ 9 w 27"/>
                    <a:gd name="T7" fmla="*/ 89 h 96"/>
                    <a:gd name="T8" fmla="*/ 22 w 27"/>
                    <a:gd name="T9" fmla="*/ 89 h 96"/>
                  </a:gdLst>
                  <a:ahLst/>
                  <a:cxnLst>
                    <a:cxn ang="0">
                      <a:pos x="T0" y="T1"/>
                    </a:cxn>
                    <a:cxn ang="0">
                      <a:pos x="T2" y="T3"/>
                    </a:cxn>
                    <a:cxn ang="0">
                      <a:pos x="T4" y="T5"/>
                    </a:cxn>
                    <a:cxn ang="0">
                      <a:pos x="T6" y="T7"/>
                    </a:cxn>
                    <a:cxn ang="0">
                      <a:pos x="T8" y="T9"/>
                    </a:cxn>
                  </a:cxnLst>
                  <a:rect l="0" t="0" r="r" b="b"/>
                  <a:pathLst>
                    <a:path w="27" h="96">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63" name="Freeform 62">
                  <a:extLst>
                    <a:ext uri="{FF2B5EF4-FFF2-40B4-BE49-F238E27FC236}">
                      <a16:creationId xmlns:a16="http://schemas.microsoft.com/office/drawing/2014/main" id="{E44DEC05-FE5A-442B-8935-C6166C428C02}"/>
                    </a:ext>
                  </a:extLst>
                </p:cNvPr>
                <p:cNvSpPr/>
                <p:nvPr/>
              </p:nvSpPr>
              <p:spPr bwMode="auto">
                <a:xfrm>
                  <a:off x="3546476" y="2592388"/>
                  <a:ext cx="22225" cy="73025"/>
                </a:xfrm>
                <a:custGeom>
                  <a:avLst/>
                  <a:gdLst>
                    <a:gd name="T0" fmla="*/ 13 w 22"/>
                    <a:gd name="T1" fmla="*/ 66 h 70"/>
                    <a:gd name="T2" fmla="*/ 21 w 22"/>
                    <a:gd name="T3" fmla="*/ 8 h 70"/>
                    <a:gd name="T4" fmla="*/ 11 w 22"/>
                    <a:gd name="T5" fmla="*/ 6 h 70"/>
                    <a:gd name="T6" fmla="*/ 5 w 22"/>
                    <a:gd name="T7" fmla="*/ 66 h 70"/>
                    <a:gd name="T8" fmla="*/ 13 w 22"/>
                    <a:gd name="T9" fmla="*/ 66 h 70"/>
                  </a:gdLst>
                  <a:ahLst/>
                  <a:cxnLst>
                    <a:cxn ang="0">
                      <a:pos x="T0" y="T1"/>
                    </a:cxn>
                    <a:cxn ang="0">
                      <a:pos x="T2" y="T3"/>
                    </a:cxn>
                    <a:cxn ang="0">
                      <a:pos x="T4" y="T5"/>
                    </a:cxn>
                    <a:cxn ang="0">
                      <a:pos x="T6" y="T7"/>
                    </a:cxn>
                    <a:cxn ang="0">
                      <a:pos x="T8" y="T9"/>
                    </a:cxn>
                  </a:cxnLst>
                  <a:rect l="0" t="0" r="r" b="b"/>
                  <a:pathLst>
                    <a:path w="22" h="70">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64" name="Freeform 63">
                  <a:extLst>
                    <a:ext uri="{FF2B5EF4-FFF2-40B4-BE49-F238E27FC236}">
                      <a16:creationId xmlns:a16="http://schemas.microsoft.com/office/drawing/2014/main" id="{5C3E3706-1E41-4B6D-9D15-9E76392CE60D}"/>
                    </a:ext>
                  </a:extLst>
                </p:cNvPr>
                <p:cNvSpPr/>
                <p:nvPr/>
              </p:nvSpPr>
              <p:spPr bwMode="auto">
                <a:xfrm>
                  <a:off x="3595688" y="2397126"/>
                  <a:ext cx="49213" cy="103188"/>
                </a:xfrm>
                <a:custGeom>
                  <a:avLst/>
                  <a:gdLst>
                    <a:gd name="T0" fmla="*/ 7 w 47"/>
                    <a:gd name="T1" fmla="*/ 96 h 99"/>
                    <a:gd name="T2" fmla="*/ 45 w 47"/>
                    <a:gd name="T3" fmla="*/ 8 h 99"/>
                    <a:gd name="T4" fmla="*/ 36 w 47"/>
                    <a:gd name="T5" fmla="*/ 5 h 99"/>
                    <a:gd name="T6" fmla="*/ 0 w 47"/>
                    <a:gd name="T7" fmla="*/ 94 h 99"/>
                    <a:gd name="T8" fmla="*/ 7 w 47"/>
                    <a:gd name="T9" fmla="*/ 96 h 99"/>
                  </a:gdLst>
                  <a:ahLst/>
                  <a:cxnLst>
                    <a:cxn ang="0">
                      <a:pos x="T0" y="T1"/>
                    </a:cxn>
                    <a:cxn ang="0">
                      <a:pos x="T2" y="T3"/>
                    </a:cxn>
                    <a:cxn ang="0">
                      <a:pos x="T4" y="T5"/>
                    </a:cxn>
                    <a:cxn ang="0">
                      <a:pos x="T6" y="T7"/>
                    </a:cxn>
                    <a:cxn ang="0">
                      <a:pos x="T8" y="T9"/>
                    </a:cxn>
                  </a:cxnLst>
                  <a:rect l="0" t="0" r="r" b="b"/>
                  <a:pathLst>
                    <a:path w="47" h="99">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65" name="Freeform 64">
                  <a:extLst>
                    <a:ext uri="{FF2B5EF4-FFF2-40B4-BE49-F238E27FC236}">
                      <a16:creationId xmlns:a16="http://schemas.microsoft.com/office/drawing/2014/main" id="{7746DB7A-A148-46AB-9E1C-4FEC4A7AE4C7}"/>
                    </a:ext>
                  </a:extLst>
                </p:cNvPr>
                <p:cNvSpPr/>
                <p:nvPr/>
              </p:nvSpPr>
              <p:spPr bwMode="auto">
                <a:xfrm>
                  <a:off x="3670301" y="2254251"/>
                  <a:ext cx="57150" cy="80963"/>
                </a:xfrm>
                <a:custGeom>
                  <a:avLst/>
                  <a:gdLst>
                    <a:gd name="T0" fmla="*/ 8 w 55"/>
                    <a:gd name="T1" fmla="*/ 74 h 78"/>
                    <a:gd name="T2" fmla="*/ 27 w 55"/>
                    <a:gd name="T3" fmla="*/ 44 h 78"/>
                    <a:gd name="T4" fmla="*/ 52 w 55"/>
                    <a:gd name="T5" fmla="*/ 10 h 78"/>
                    <a:gd name="T6" fmla="*/ 45 w 55"/>
                    <a:gd name="T7" fmla="*/ 3 h 78"/>
                    <a:gd name="T8" fmla="*/ 16 w 55"/>
                    <a:gd name="T9" fmla="*/ 33 h 78"/>
                    <a:gd name="T10" fmla="*/ 1 w 55"/>
                    <a:gd name="T11" fmla="*/ 72 h 78"/>
                    <a:gd name="T12" fmla="*/ 8 w 55"/>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55" h="78">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66" name="Freeform 65">
                  <a:extLst>
                    <a:ext uri="{FF2B5EF4-FFF2-40B4-BE49-F238E27FC236}">
                      <a16:creationId xmlns:a16="http://schemas.microsoft.com/office/drawing/2014/main" id="{F1E995CB-839D-4407-AF1D-FAAEF1E184BE}"/>
                    </a:ext>
                  </a:extLst>
                </p:cNvPr>
                <p:cNvSpPr/>
                <p:nvPr/>
              </p:nvSpPr>
              <p:spPr bwMode="auto">
                <a:xfrm>
                  <a:off x="3754438" y="2087563"/>
                  <a:ext cx="73025" cy="87313"/>
                </a:xfrm>
                <a:custGeom>
                  <a:avLst/>
                  <a:gdLst>
                    <a:gd name="T0" fmla="*/ 6 w 71"/>
                    <a:gd name="T1" fmla="*/ 84 h 85"/>
                    <a:gd name="T2" fmla="*/ 66 w 71"/>
                    <a:gd name="T3" fmla="*/ 14 h 85"/>
                    <a:gd name="T4" fmla="*/ 58 w 71"/>
                    <a:gd name="T5" fmla="*/ 5 h 85"/>
                    <a:gd name="T6" fmla="*/ 1 w 71"/>
                    <a:gd name="T7" fmla="*/ 81 h 85"/>
                    <a:gd name="T8" fmla="*/ 6 w 71"/>
                    <a:gd name="T9" fmla="*/ 84 h 85"/>
                  </a:gdLst>
                  <a:ahLst/>
                  <a:cxnLst>
                    <a:cxn ang="0">
                      <a:pos x="T0" y="T1"/>
                    </a:cxn>
                    <a:cxn ang="0">
                      <a:pos x="T2" y="T3"/>
                    </a:cxn>
                    <a:cxn ang="0">
                      <a:pos x="T4" y="T5"/>
                    </a:cxn>
                    <a:cxn ang="0">
                      <a:pos x="T6" y="T7"/>
                    </a:cxn>
                    <a:cxn ang="0">
                      <a:pos x="T8" y="T9"/>
                    </a:cxn>
                  </a:cxnLst>
                  <a:rect l="0" t="0" r="r" b="b"/>
                  <a:pathLst>
                    <a:path w="71" h="85">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67" name="Freeform 66">
                  <a:extLst>
                    <a:ext uri="{FF2B5EF4-FFF2-40B4-BE49-F238E27FC236}">
                      <a16:creationId xmlns:a16="http://schemas.microsoft.com/office/drawing/2014/main" id="{DE019100-27DD-4213-944D-8DF0C5DF3C34}"/>
                    </a:ext>
                  </a:extLst>
                </p:cNvPr>
                <p:cNvSpPr/>
                <p:nvPr/>
              </p:nvSpPr>
              <p:spPr bwMode="auto">
                <a:xfrm>
                  <a:off x="3865563" y="1936751"/>
                  <a:ext cx="80963" cy="104775"/>
                </a:xfrm>
                <a:custGeom>
                  <a:avLst/>
                  <a:gdLst>
                    <a:gd name="T0" fmla="*/ 8 w 79"/>
                    <a:gd name="T1" fmla="*/ 98 h 101"/>
                    <a:gd name="T2" fmla="*/ 74 w 79"/>
                    <a:gd name="T3" fmla="*/ 12 h 101"/>
                    <a:gd name="T4" fmla="*/ 67 w 79"/>
                    <a:gd name="T5" fmla="*/ 5 h 101"/>
                    <a:gd name="T6" fmla="*/ 31 w 79"/>
                    <a:gd name="T7" fmla="*/ 43 h 101"/>
                    <a:gd name="T8" fmla="*/ 2 w 79"/>
                    <a:gd name="T9" fmla="*/ 94 h 101"/>
                    <a:gd name="T10" fmla="*/ 8 w 79"/>
                    <a:gd name="T11" fmla="*/ 98 h 101"/>
                  </a:gdLst>
                  <a:ahLst/>
                  <a:cxnLst>
                    <a:cxn ang="0">
                      <a:pos x="T0" y="T1"/>
                    </a:cxn>
                    <a:cxn ang="0">
                      <a:pos x="T2" y="T3"/>
                    </a:cxn>
                    <a:cxn ang="0">
                      <a:pos x="T4" y="T5"/>
                    </a:cxn>
                    <a:cxn ang="0">
                      <a:pos x="T6" y="T7"/>
                    </a:cxn>
                    <a:cxn ang="0">
                      <a:pos x="T8" y="T9"/>
                    </a:cxn>
                    <a:cxn ang="0">
                      <a:pos x="T10" y="T11"/>
                    </a:cxn>
                  </a:cxnLst>
                  <a:rect l="0" t="0" r="r" b="b"/>
                  <a:pathLst>
                    <a:path w="79" h="101">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68" name="Freeform 67">
                  <a:extLst>
                    <a:ext uri="{FF2B5EF4-FFF2-40B4-BE49-F238E27FC236}">
                      <a16:creationId xmlns:a16="http://schemas.microsoft.com/office/drawing/2014/main" id="{06E42158-AC70-4CE3-BAC8-3B9D5F07A5AC}"/>
                    </a:ext>
                  </a:extLst>
                </p:cNvPr>
                <p:cNvSpPr/>
                <p:nvPr/>
              </p:nvSpPr>
              <p:spPr bwMode="auto">
                <a:xfrm>
                  <a:off x="3984626" y="1827213"/>
                  <a:ext cx="87313" cy="65088"/>
                </a:xfrm>
                <a:custGeom>
                  <a:avLst/>
                  <a:gdLst>
                    <a:gd name="T0" fmla="*/ 8 w 85"/>
                    <a:gd name="T1" fmla="*/ 61 h 63"/>
                    <a:gd name="T2" fmla="*/ 23 w 85"/>
                    <a:gd name="T3" fmla="*/ 57 h 63"/>
                    <a:gd name="T4" fmla="*/ 40 w 85"/>
                    <a:gd name="T5" fmla="*/ 47 h 63"/>
                    <a:gd name="T6" fmla="*/ 76 w 85"/>
                    <a:gd name="T7" fmla="*/ 21 h 63"/>
                    <a:gd name="T8" fmla="*/ 67 w 85"/>
                    <a:gd name="T9" fmla="*/ 6 h 63"/>
                    <a:gd name="T10" fmla="*/ 34 w 85"/>
                    <a:gd name="T11" fmla="*/ 26 h 63"/>
                    <a:gd name="T12" fmla="*/ 18 w 85"/>
                    <a:gd name="T13" fmla="*/ 38 h 63"/>
                    <a:gd name="T14" fmla="*/ 3 w 85"/>
                    <a:gd name="T15" fmla="*/ 53 h 63"/>
                    <a:gd name="T16" fmla="*/ 8 w 85"/>
                    <a:gd name="T17"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3">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69" name="Freeform 68">
                  <a:extLst>
                    <a:ext uri="{FF2B5EF4-FFF2-40B4-BE49-F238E27FC236}">
                      <a16:creationId xmlns:a16="http://schemas.microsoft.com/office/drawing/2014/main" id="{C0D1CC86-036F-49C6-972B-792B658C7B84}"/>
                    </a:ext>
                  </a:extLst>
                </p:cNvPr>
                <p:cNvSpPr/>
                <p:nvPr/>
              </p:nvSpPr>
              <p:spPr bwMode="auto">
                <a:xfrm>
                  <a:off x="4127501" y="1725613"/>
                  <a:ext cx="109538" cy="76200"/>
                </a:xfrm>
                <a:custGeom>
                  <a:avLst/>
                  <a:gdLst>
                    <a:gd name="T0" fmla="*/ 9 w 105"/>
                    <a:gd name="T1" fmla="*/ 71 h 74"/>
                    <a:gd name="T2" fmla="*/ 96 w 105"/>
                    <a:gd name="T3" fmla="*/ 16 h 74"/>
                    <a:gd name="T4" fmla="*/ 89 w 105"/>
                    <a:gd name="T5" fmla="*/ 4 h 74"/>
                    <a:gd name="T6" fmla="*/ 2 w 105"/>
                    <a:gd name="T7" fmla="*/ 66 h 74"/>
                    <a:gd name="T8" fmla="*/ 9 w 105"/>
                    <a:gd name="T9" fmla="*/ 71 h 74"/>
                  </a:gdLst>
                  <a:ahLst/>
                  <a:cxnLst>
                    <a:cxn ang="0">
                      <a:pos x="T0" y="T1"/>
                    </a:cxn>
                    <a:cxn ang="0">
                      <a:pos x="T2" y="T3"/>
                    </a:cxn>
                    <a:cxn ang="0">
                      <a:pos x="T4" y="T5"/>
                    </a:cxn>
                    <a:cxn ang="0">
                      <a:pos x="T6" y="T7"/>
                    </a:cxn>
                    <a:cxn ang="0">
                      <a:pos x="T8" y="T9"/>
                    </a:cxn>
                  </a:cxnLst>
                  <a:rect l="0" t="0" r="r" b="b"/>
                  <a:pathLst>
                    <a:path w="105" h="74">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70" name="Freeform 69">
                  <a:extLst>
                    <a:ext uri="{FF2B5EF4-FFF2-40B4-BE49-F238E27FC236}">
                      <a16:creationId xmlns:a16="http://schemas.microsoft.com/office/drawing/2014/main" id="{0CB53DCD-82AB-488D-A26D-1E44029F494A}"/>
                    </a:ext>
                  </a:extLst>
                </p:cNvPr>
                <p:cNvSpPr/>
                <p:nvPr/>
              </p:nvSpPr>
              <p:spPr bwMode="auto">
                <a:xfrm>
                  <a:off x="4300538" y="1655763"/>
                  <a:ext cx="87313" cy="47625"/>
                </a:xfrm>
                <a:custGeom>
                  <a:avLst/>
                  <a:gdLst>
                    <a:gd name="T0" fmla="*/ 7 w 84"/>
                    <a:gd name="T1" fmla="*/ 46 h 47"/>
                    <a:gd name="T2" fmla="*/ 80 w 84"/>
                    <a:gd name="T3" fmla="*/ 9 h 47"/>
                    <a:gd name="T4" fmla="*/ 77 w 84"/>
                    <a:gd name="T5" fmla="*/ 3 h 47"/>
                    <a:gd name="T6" fmla="*/ 5 w 84"/>
                    <a:gd name="T7" fmla="*/ 38 h 47"/>
                    <a:gd name="T8" fmla="*/ 7 w 84"/>
                    <a:gd name="T9" fmla="*/ 46 h 47"/>
                  </a:gdLst>
                  <a:ahLst/>
                  <a:cxnLst>
                    <a:cxn ang="0">
                      <a:pos x="T0" y="T1"/>
                    </a:cxn>
                    <a:cxn ang="0">
                      <a:pos x="T2" y="T3"/>
                    </a:cxn>
                    <a:cxn ang="0">
                      <a:pos x="T4" y="T5"/>
                    </a:cxn>
                    <a:cxn ang="0">
                      <a:pos x="T6" y="T7"/>
                    </a:cxn>
                    <a:cxn ang="0">
                      <a:pos x="T8" y="T9"/>
                    </a:cxn>
                  </a:cxnLst>
                  <a:rect l="0" t="0" r="r" b="b"/>
                  <a:pathLst>
                    <a:path w="84" h="47">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71" name="Freeform 70">
                  <a:extLst>
                    <a:ext uri="{FF2B5EF4-FFF2-40B4-BE49-F238E27FC236}">
                      <a16:creationId xmlns:a16="http://schemas.microsoft.com/office/drawing/2014/main" id="{193E70E2-50E6-4412-AFBF-5609B6E6B268}"/>
                    </a:ext>
                  </a:extLst>
                </p:cNvPr>
                <p:cNvSpPr/>
                <p:nvPr/>
              </p:nvSpPr>
              <p:spPr bwMode="auto">
                <a:xfrm>
                  <a:off x="4451351" y="1609726"/>
                  <a:ext cx="103188" cy="31750"/>
                </a:xfrm>
                <a:custGeom>
                  <a:avLst/>
                  <a:gdLst>
                    <a:gd name="T0" fmla="*/ 4 w 100"/>
                    <a:gd name="T1" fmla="*/ 25 h 31"/>
                    <a:gd name="T2" fmla="*/ 95 w 100"/>
                    <a:gd name="T3" fmla="*/ 11 h 31"/>
                    <a:gd name="T4" fmla="*/ 92 w 100"/>
                    <a:gd name="T5" fmla="*/ 1 h 31"/>
                    <a:gd name="T6" fmla="*/ 4 w 100"/>
                    <a:gd name="T7" fmla="*/ 17 h 31"/>
                    <a:gd name="T8" fmla="*/ 4 w 100"/>
                    <a:gd name="T9" fmla="*/ 25 h 31"/>
                  </a:gdLst>
                  <a:ahLst/>
                  <a:cxnLst>
                    <a:cxn ang="0">
                      <a:pos x="T0" y="T1"/>
                    </a:cxn>
                    <a:cxn ang="0">
                      <a:pos x="T2" y="T3"/>
                    </a:cxn>
                    <a:cxn ang="0">
                      <a:pos x="T4" y="T5"/>
                    </a:cxn>
                    <a:cxn ang="0">
                      <a:pos x="T6" y="T7"/>
                    </a:cxn>
                    <a:cxn ang="0">
                      <a:pos x="T8" y="T9"/>
                    </a:cxn>
                  </a:cxnLst>
                  <a:rect l="0" t="0" r="r" b="b"/>
                  <a:pathLst>
                    <a:path w="100" h="31">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72" name="Freeform 71">
                  <a:extLst>
                    <a:ext uri="{FF2B5EF4-FFF2-40B4-BE49-F238E27FC236}">
                      <a16:creationId xmlns:a16="http://schemas.microsoft.com/office/drawing/2014/main" id="{123507E8-3008-45C3-9E13-8740B7EA5C4B}"/>
                    </a:ext>
                  </a:extLst>
                </p:cNvPr>
                <p:cNvSpPr/>
                <p:nvPr/>
              </p:nvSpPr>
              <p:spPr bwMode="auto">
                <a:xfrm>
                  <a:off x="4638676" y="1628776"/>
                  <a:ext cx="109538" cy="19050"/>
                </a:xfrm>
                <a:custGeom>
                  <a:avLst/>
                  <a:gdLst>
                    <a:gd name="T0" fmla="*/ 4 w 105"/>
                    <a:gd name="T1" fmla="*/ 13 h 18"/>
                    <a:gd name="T2" fmla="*/ 99 w 105"/>
                    <a:gd name="T3" fmla="*/ 14 h 18"/>
                    <a:gd name="T4" fmla="*/ 99 w 105"/>
                    <a:gd name="T5" fmla="*/ 4 h 18"/>
                    <a:gd name="T6" fmla="*/ 4 w 105"/>
                    <a:gd name="T7" fmla="*/ 5 h 18"/>
                    <a:gd name="T8" fmla="*/ 4 w 105"/>
                    <a:gd name="T9" fmla="*/ 13 h 18"/>
                  </a:gdLst>
                  <a:ahLst/>
                  <a:cxnLst>
                    <a:cxn ang="0">
                      <a:pos x="T0" y="T1"/>
                    </a:cxn>
                    <a:cxn ang="0">
                      <a:pos x="T2" y="T3"/>
                    </a:cxn>
                    <a:cxn ang="0">
                      <a:pos x="T4" y="T5"/>
                    </a:cxn>
                    <a:cxn ang="0">
                      <a:pos x="T6" y="T7"/>
                    </a:cxn>
                    <a:cxn ang="0">
                      <a:pos x="T8" y="T9"/>
                    </a:cxn>
                  </a:cxnLst>
                  <a:rect l="0" t="0" r="r" b="b"/>
                  <a:pathLst>
                    <a:path w="105" h="18">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73" name="Freeform 72">
                  <a:extLst>
                    <a:ext uri="{FF2B5EF4-FFF2-40B4-BE49-F238E27FC236}">
                      <a16:creationId xmlns:a16="http://schemas.microsoft.com/office/drawing/2014/main" id="{C00E52A6-704A-4019-B336-4FDB155DBFD5}"/>
                    </a:ext>
                  </a:extLst>
                </p:cNvPr>
                <p:cNvSpPr/>
                <p:nvPr/>
              </p:nvSpPr>
              <p:spPr bwMode="auto">
                <a:xfrm>
                  <a:off x="4851401" y="1643063"/>
                  <a:ext cx="68263" cy="30163"/>
                </a:xfrm>
                <a:custGeom>
                  <a:avLst/>
                  <a:gdLst>
                    <a:gd name="T0" fmla="*/ 2 w 65"/>
                    <a:gd name="T1" fmla="*/ 4 h 28"/>
                    <a:gd name="T2" fmla="*/ 59 w 65"/>
                    <a:gd name="T3" fmla="*/ 27 h 28"/>
                    <a:gd name="T4" fmla="*/ 62 w 65"/>
                    <a:gd name="T5" fmla="*/ 21 h 28"/>
                    <a:gd name="T6" fmla="*/ 3 w 65"/>
                    <a:gd name="T7" fmla="*/ 1 h 28"/>
                    <a:gd name="T8" fmla="*/ 2 w 65"/>
                    <a:gd name="T9" fmla="*/ 4 h 28"/>
                  </a:gdLst>
                  <a:ahLst/>
                  <a:cxnLst>
                    <a:cxn ang="0">
                      <a:pos x="T0" y="T1"/>
                    </a:cxn>
                    <a:cxn ang="0">
                      <a:pos x="T2" y="T3"/>
                    </a:cxn>
                    <a:cxn ang="0">
                      <a:pos x="T4" y="T5"/>
                    </a:cxn>
                    <a:cxn ang="0">
                      <a:pos x="T6" y="T7"/>
                    </a:cxn>
                    <a:cxn ang="0">
                      <a:pos x="T8" y="T9"/>
                    </a:cxn>
                  </a:cxnLst>
                  <a:rect l="0" t="0" r="r" b="b"/>
                  <a:pathLst>
                    <a:path w="65" h="28">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74" name="Freeform 73">
                  <a:extLst>
                    <a:ext uri="{FF2B5EF4-FFF2-40B4-BE49-F238E27FC236}">
                      <a16:creationId xmlns:a16="http://schemas.microsoft.com/office/drawing/2014/main" id="{712FD386-6644-4BDB-9BC0-400A3F77654C}"/>
                    </a:ext>
                  </a:extLst>
                </p:cNvPr>
                <p:cNvSpPr/>
                <p:nvPr/>
              </p:nvSpPr>
              <p:spPr bwMode="auto">
                <a:xfrm>
                  <a:off x="5008563" y="1714501"/>
                  <a:ext cx="71438" cy="33338"/>
                </a:xfrm>
                <a:custGeom>
                  <a:avLst/>
                  <a:gdLst>
                    <a:gd name="T0" fmla="*/ 3 w 68"/>
                    <a:gd name="T1" fmla="*/ 10 h 33"/>
                    <a:gd name="T2" fmla="*/ 59 w 68"/>
                    <a:gd name="T3" fmla="*/ 32 h 33"/>
                    <a:gd name="T4" fmla="*/ 64 w 68"/>
                    <a:gd name="T5" fmla="*/ 26 h 33"/>
                    <a:gd name="T6" fmla="*/ 3 w 68"/>
                    <a:gd name="T7" fmla="*/ 4 h 33"/>
                    <a:gd name="T8" fmla="*/ 3 w 68"/>
                    <a:gd name="T9" fmla="*/ 10 h 33"/>
                  </a:gdLst>
                  <a:ahLst/>
                  <a:cxnLst>
                    <a:cxn ang="0">
                      <a:pos x="T0" y="T1"/>
                    </a:cxn>
                    <a:cxn ang="0">
                      <a:pos x="T2" y="T3"/>
                    </a:cxn>
                    <a:cxn ang="0">
                      <a:pos x="T4" y="T5"/>
                    </a:cxn>
                    <a:cxn ang="0">
                      <a:pos x="T6" y="T7"/>
                    </a:cxn>
                    <a:cxn ang="0">
                      <a:pos x="T8" y="T9"/>
                    </a:cxn>
                  </a:cxnLst>
                  <a:rect l="0" t="0" r="r" b="b"/>
                  <a:pathLst>
                    <a:path w="68" h="33">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75" name="Freeform 74">
                  <a:extLst>
                    <a:ext uri="{FF2B5EF4-FFF2-40B4-BE49-F238E27FC236}">
                      <a16:creationId xmlns:a16="http://schemas.microsoft.com/office/drawing/2014/main" id="{D70F06E7-E011-4AD5-8DA9-D8782A6B17D9}"/>
                    </a:ext>
                  </a:extLst>
                </p:cNvPr>
                <p:cNvSpPr/>
                <p:nvPr/>
              </p:nvSpPr>
              <p:spPr bwMode="auto">
                <a:xfrm>
                  <a:off x="5149851" y="1784351"/>
                  <a:ext cx="85725" cy="47625"/>
                </a:xfrm>
                <a:custGeom>
                  <a:avLst/>
                  <a:gdLst>
                    <a:gd name="T0" fmla="*/ 3 w 83"/>
                    <a:gd name="T1" fmla="*/ 6 h 46"/>
                    <a:gd name="T2" fmla="*/ 75 w 83"/>
                    <a:gd name="T3" fmla="*/ 43 h 46"/>
                    <a:gd name="T4" fmla="*/ 79 w 83"/>
                    <a:gd name="T5" fmla="*/ 37 h 46"/>
                    <a:gd name="T6" fmla="*/ 6 w 83"/>
                    <a:gd name="T7" fmla="*/ 1 h 46"/>
                    <a:gd name="T8" fmla="*/ 3 w 83"/>
                    <a:gd name="T9" fmla="*/ 6 h 46"/>
                  </a:gdLst>
                  <a:ahLst/>
                  <a:cxnLst>
                    <a:cxn ang="0">
                      <a:pos x="T0" y="T1"/>
                    </a:cxn>
                    <a:cxn ang="0">
                      <a:pos x="T2" y="T3"/>
                    </a:cxn>
                    <a:cxn ang="0">
                      <a:pos x="T4" y="T5"/>
                    </a:cxn>
                    <a:cxn ang="0">
                      <a:pos x="T6" y="T7"/>
                    </a:cxn>
                    <a:cxn ang="0">
                      <a:pos x="T8" y="T9"/>
                    </a:cxn>
                  </a:cxnLst>
                  <a:rect l="0" t="0" r="r" b="b"/>
                  <a:pathLst>
                    <a:path w="83" h="46">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76" name="Freeform 75">
                  <a:extLst>
                    <a:ext uri="{FF2B5EF4-FFF2-40B4-BE49-F238E27FC236}">
                      <a16:creationId xmlns:a16="http://schemas.microsoft.com/office/drawing/2014/main" id="{65BEA782-EE10-4075-8839-82117DD2F1F9}"/>
                    </a:ext>
                  </a:extLst>
                </p:cNvPr>
                <p:cNvSpPr/>
                <p:nvPr/>
              </p:nvSpPr>
              <p:spPr bwMode="auto">
                <a:xfrm>
                  <a:off x="5305426" y="1847851"/>
                  <a:ext cx="66675" cy="61913"/>
                </a:xfrm>
                <a:custGeom>
                  <a:avLst/>
                  <a:gdLst>
                    <a:gd name="T0" fmla="*/ 5 w 65"/>
                    <a:gd name="T1" fmla="*/ 12 h 59"/>
                    <a:gd name="T2" fmla="*/ 55 w 65"/>
                    <a:gd name="T3" fmla="*/ 55 h 59"/>
                    <a:gd name="T4" fmla="*/ 62 w 65"/>
                    <a:gd name="T5" fmla="*/ 49 h 59"/>
                    <a:gd name="T6" fmla="*/ 42 w 65"/>
                    <a:gd name="T7" fmla="*/ 23 h 59"/>
                    <a:gd name="T8" fmla="*/ 10 w 65"/>
                    <a:gd name="T9" fmla="*/ 4 h 59"/>
                    <a:gd name="T10" fmla="*/ 5 w 65"/>
                    <a:gd name="T11" fmla="*/ 12 h 59"/>
                  </a:gdLst>
                  <a:ahLst/>
                  <a:cxnLst>
                    <a:cxn ang="0">
                      <a:pos x="T0" y="T1"/>
                    </a:cxn>
                    <a:cxn ang="0">
                      <a:pos x="T2" y="T3"/>
                    </a:cxn>
                    <a:cxn ang="0">
                      <a:pos x="T4" y="T5"/>
                    </a:cxn>
                    <a:cxn ang="0">
                      <a:pos x="T6" y="T7"/>
                    </a:cxn>
                    <a:cxn ang="0">
                      <a:pos x="T8" y="T9"/>
                    </a:cxn>
                    <a:cxn ang="0">
                      <a:pos x="T10" y="T11"/>
                    </a:cxn>
                  </a:cxnLst>
                  <a:rect l="0" t="0" r="r" b="b"/>
                  <a:pathLst>
                    <a:path w="65" h="59">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77" name="Freeform 76">
                  <a:extLst>
                    <a:ext uri="{FF2B5EF4-FFF2-40B4-BE49-F238E27FC236}">
                      <a16:creationId xmlns:a16="http://schemas.microsoft.com/office/drawing/2014/main" id="{08AFEF25-DA38-417E-BC91-47AE3EB57653}"/>
                    </a:ext>
                  </a:extLst>
                </p:cNvPr>
                <p:cNvSpPr/>
                <p:nvPr/>
              </p:nvSpPr>
              <p:spPr bwMode="auto">
                <a:xfrm>
                  <a:off x="5380038" y="1765301"/>
                  <a:ext cx="30163" cy="87313"/>
                </a:xfrm>
                <a:custGeom>
                  <a:avLst/>
                  <a:gdLst>
                    <a:gd name="T0" fmla="*/ 10 w 28"/>
                    <a:gd name="T1" fmla="*/ 81 h 84"/>
                    <a:gd name="T2" fmla="*/ 27 w 28"/>
                    <a:gd name="T3" fmla="*/ 10 h 84"/>
                    <a:gd name="T4" fmla="*/ 17 w 28"/>
                    <a:gd name="T5" fmla="*/ 6 h 84"/>
                    <a:gd name="T6" fmla="*/ 4 w 28"/>
                    <a:gd name="T7" fmla="*/ 81 h 84"/>
                    <a:gd name="T8" fmla="*/ 10 w 28"/>
                    <a:gd name="T9" fmla="*/ 81 h 84"/>
                  </a:gdLst>
                  <a:ahLst/>
                  <a:cxnLst>
                    <a:cxn ang="0">
                      <a:pos x="T0" y="T1"/>
                    </a:cxn>
                    <a:cxn ang="0">
                      <a:pos x="T2" y="T3"/>
                    </a:cxn>
                    <a:cxn ang="0">
                      <a:pos x="T4" y="T5"/>
                    </a:cxn>
                    <a:cxn ang="0">
                      <a:pos x="T6" y="T7"/>
                    </a:cxn>
                    <a:cxn ang="0">
                      <a:pos x="T8" y="T9"/>
                    </a:cxn>
                  </a:cxnLst>
                  <a:rect l="0" t="0" r="r" b="b"/>
                  <a:pathLst>
                    <a:path w="28" h="84">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78" name="Freeform 77">
                  <a:extLst>
                    <a:ext uri="{FF2B5EF4-FFF2-40B4-BE49-F238E27FC236}">
                      <a16:creationId xmlns:a16="http://schemas.microsoft.com/office/drawing/2014/main" id="{DFAFF0AD-313D-4135-9C20-0381E33E64FA}"/>
                    </a:ext>
                  </a:extLst>
                </p:cNvPr>
                <p:cNvSpPr/>
                <p:nvPr/>
              </p:nvSpPr>
              <p:spPr bwMode="auto">
                <a:xfrm>
                  <a:off x="5451476" y="1625601"/>
                  <a:ext cx="39688" cy="63500"/>
                </a:xfrm>
                <a:custGeom>
                  <a:avLst/>
                  <a:gdLst>
                    <a:gd name="T0" fmla="*/ 7 w 39"/>
                    <a:gd name="T1" fmla="*/ 58 h 62"/>
                    <a:gd name="T2" fmla="*/ 38 w 39"/>
                    <a:gd name="T3" fmla="*/ 7 h 62"/>
                    <a:gd name="T4" fmla="*/ 29 w 39"/>
                    <a:gd name="T5" fmla="*/ 3 h 62"/>
                    <a:gd name="T6" fmla="*/ 13 w 39"/>
                    <a:gd name="T7" fmla="*/ 25 h 62"/>
                    <a:gd name="T8" fmla="*/ 1 w 39"/>
                    <a:gd name="T9" fmla="*/ 56 h 62"/>
                    <a:gd name="T10" fmla="*/ 7 w 39"/>
                    <a:gd name="T11" fmla="*/ 58 h 62"/>
                  </a:gdLst>
                  <a:ahLst/>
                  <a:cxnLst>
                    <a:cxn ang="0">
                      <a:pos x="T0" y="T1"/>
                    </a:cxn>
                    <a:cxn ang="0">
                      <a:pos x="T2" y="T3"/>
                    </a:cxn>
                    <a:cxn ang="0">
                      <a:pos x="T4" y="T5"/>
                    </a:cxn>
                    <a:cxn ang="0">
                      <a:pos x="T6" y="T7"/>
                    </a:cxn>
                    <a:cxn ang="0">
                      <a:pos x="T8" y="T9"/>
                    </a:cxn>
                    <a:cxn ang="0">
                      <a:pos x="T10" y="T11"/>
                    </a:cxn>
                  </a:cxnLst>
                  <a:rect l="0" t="0" r="r" b="b"/>
                  <a:pathLst>
                    <a:path w="39" h="62">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79" name="Freeform 78">
                  <a:extLst>
                    <a:ext uri="{FF2B5EF4-FFF2-40B4-BE49-F238E27FC236}">
                      <a16:creationId xmlns:a16="http://schemas.microsoft.com/office/drawing/2014/main" id="{58F7E5B8-3022-49BE-B160-7583B9B1B675}"/>
                    </a:ext>
                  </a:extLst>
                </p:cNvPr>
                <p:cNvSpPr/>
                <p:nvPr/>
              </p:nvSpPr>
              <p:spPr bwMode="auto">
                <a:xfrm>
                  <a:off x="5540376" y="1449388"/>
                  <a:ext cx="88900" cy="112713"/>
                </a:xfrm>
                <a:custGeom>
                  <a:avLst/>
                  <a:gdLst>
                    <a:gd name="T0" fmla="*/ 8 w 86"/>
                    <a:gd name="T1" fmla="*/ 105 h 108"/>
                    <a:gd name="T2" fmla="*/ 81 w 86"/>
                    <a:gd name="T3" fmla="*/ 12 h 108"/>
                    <a:gd name="T4" fmla="*/ 75 w 86"/>
                    <a:gd name="T5" fmla="*/ 4 h 108"/>
                    <a:gd name="T6" fmla="*/ 1 w 86"/>
                    <a:gd name="T7" fmla="*/ 101 h 108"/>
                    <a:gd name="T8" fmla="*/ 8 w 86"/>
                    <a:gd name="T9" fmla="*/ 105 h 108"/>
                  </a:gdLst>
                  <a:ahLst/>
                  <a:cxnLst>
                    <a:cxn ang="0">
                      <a:pos x="T0" y="T1"/>
                    </a:cxn>
                    <a:cxn ang="0">
                      <a:pos x="T2" y="T3"/>
                    </a:cxn>
                    <a:cxn ang="0">
                      <a:pos x="T4" y="T5"/>
                    </a:cxn>
                    <a:cxn ang="0">
                      <a:pos x="T6" y="T7"/>
                    </a:cxn>
                    <a:cxn ang="0">
                      <a:pos x="T8" y="T9"/>
                    </a:cxn>
                  </a:cxnLst>
                  <a:rect l="0" t="0" r="r" b="b"/>
                  <a:pathLst>
                    <a:path w="86" h="108">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80" name="Freeform 79">
                  <a:extLst>
                    <a:ext uri="{FF2B5EF4-FFF2-40B4-BE49-F238E27FC236}">
                      <a16:creationId xmlns:a16="http://schemas.microsoft.com/office/drawing/2014/main" id="{9C8D4575-27F7-4B5E-BC62-3EB8B8FD79DB}"/>
                    </a:ext>
                  </a:extLst>
                </p:cNvPr>
                <p:cNvSpPr/>
                <p:nvPr/>
              </p:nvSpPr>
              <p:spPr bwMode="auto">
                <a:xfrm>
                  <a:off x="5675313" y="1382713"/>
                  <a:ext cx="88900" cy="57150"/>
                </a:xfrm>
                <a:custGeom>
                  <a:avLst/>
                  <a:gdLst>
                    <a:gd name="T0" fmla="*/ 7 w 86"/>
                    <a:gd name="T1" fmla="*/ 53 h 55"/>
                    <a:gd name="T2" fmla="*/ 79 w 86"/>
                    <a:gd name="T3" fmla="*/ 13 h 55"/>
                    <a:gd name="T4" fmla="*/ 76 w 86"/>
                    <a:gd name="T5" fmla="*/ 2 h 55"/>
                    <a:gd name="T6" fmla="*/ 3 w 86"/>
                    <a:gd name="T7" fmla="*/ 48 h 55"/>
                    <a:gd name="T8" fmla="*/ 7 w 86"/>
                    <a:gd name="T9" fmla="*/ 53 h 55"/>
                  </a:gdLst>
                  <a:ahLst/>
                  <a:cxnLst>
                    <a:cxn ang="0">
                      <a:pos x="T0" y="T1"/>
                    </a:cxn>
                    <a:cxn ang="0">
                      <a:pos x="T2" y="T3"/>
                    </a:cxn>
                    <a:cxn ang="0">
                      <a:pos x="T4" y="T5"/>
                    </a:cxn>
                    <a:cxn ang="0">
                      <a:pos x="T6" y="T7"/>
                    </a:cxn>
                    <a:cxn ang="0">
                      <a:pos x="T8" y="T9"/>
                    </a:cxn>
                  </a:cxnLst>
                  <a:rect l="0" t="0" r="r" b="b"/>
                  <a:pathLst>
                    <a:path w="86" h="55">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81" name="Freeform 80">
                  <a:extLst>
                    <a:ext uri="{FF2B5EF4-FFF2-40B4-BE49-F238E27FC236}">
                      <a16:creationId xmlns:a16="http://schemas.microsoft.com/office/drawing/2014/main" id="{460CE6AA-5F3B-4A25-9815-CBC8EF12FC23}"/>
                    </a:ext>
                  </a:extLst>
                </p:cNvPr>
                <p:cNvSpPr/>
                <p:nvPr/>
              </p:nvSpPr>
              <p:spPr bwMode="auto">
                <a:xfrm>
                  <a:off x="5895976" y="1304926"/>
                  <a:ext cx="57150" cy="28575"/>
                </a:xfrm>
                <a:custGeom>
                  <a:avLst/>
                  <a:gdLst>
                    <a:gd name="T0" fmla="*/ 4 w 56"/>
                    <a:gd name="T1" fmla="*/ 26 h 27"/>
                    <a:gd name="T2" fmla="*/ 55 w 56"/>
                    <a:gd name="T3" fmla="*/ 4 h 27"/>
                    <a:gd name="T4" fmla="*/ 53 w 56"/>
                    <a:gd name="T5" fmla="*/ 2 h 27"/>
                    <a:gd name="T6" fmla="*/ 2 w 56"/>
                    <a:gd name="T7" fmla="*/ 23 h 27"/>
                    <a:gd name="T8" fmla="*/ 4 w 56"/>
                    <a:gd name="T9" fmla="*/ 26 h 27"/>
                  </a:gdLst>
                  <a:ahLst/>
                  <a:cxnLst>
                    <a:cxn ang="0">
                      <a:pos x="T0" y="T1"/>
                    </a:cxn>
                    <a:cxn ang="0">
                      <a:pos x="T2" y="T3"/>
                    </a:cxn>
                    <a:cxn ang="0">
                      <a:pos x="T4" y="T5"/>
                    </a:cxn>
                    <a:cxn ang="0">
                      <a:pos x="T6" y="T7"/>
                    </a:cxn>
                    <a:cxn ang="0">
                      <a:pos x="T8" y="T9"/>
                    </a:cxn>
                  </a:cxnLst>
                  <a:rect l="0" t="0" r="r" b="b"/>
                  <a:pathLst>
                    <a:path w="56" h="27">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82" name="Freeform 81">
                  <a:extLst>
                    <a:ext uri="{FF2B5EF4-FFF2-40B4-BE49-F238E27FC236}">
                      <a16:creationId xmlns:a16="http://schemas.microsoft.com/office/drawing/2014/main" id="{ED9CE139-6102-4288-9E0D-F40AFDA4B48D}"/>
                    </a:ext>
                  </a:extLst>
                </p:cNvPr>
                <p:cNvSpPr/>
                <p:nvPr/>
              </p:nvSpPr>
              <p:spPr bwMode="auto">
                <a:xfrm>
                  <a:off x="6059488" y="1247776"/>
                  <a:ext cx="125413" cy="41275"/>
                </a:xfrm>
                <a:custGeom>
                  <a:avLst/>
                  <a:gdLst>
                    <a:gd name="T0" fmla="*/ 6 w 121"/>
                    <a:gd name="T1" fmla="*/ 38 h 40"/>
                    <a:gd name="T2" fmla="*/ 115 w 121"/>
                    <a:gd name="T3" fmla="*/ 13 h 40"/>
                    <a:gd name="T4" fmla="*/ 113 w 121"/>
                    <a:gd name="T5" fmla="*/ 0 h 40"/>
                    <a:gd name="T6" fmla="*/ 3 w 121"/>
                    <a:gd name="T7" fmla="*/ 34 h 40"/>
                    <a:gd name="T8" fmla="*/ 6 w 121"/>
                    <a:gd name="T9" fmla="*/ 38 h 40"/>
                  </a:gdLst>
                  <a:ahLst/>
                  <a:cxnLst>
                    <a:cxn ang="0">
                      <a:pos x="T0" y="T1"/>
                    </a:cxn>
                    <a:cxn ang="0">
                      <a:pos x="T2" y="T3"/>
                    </a:cxn>
                    <a:cxn ang="0">
                      <a:pos x="T4" y="T5"/>
                    </a:cxn>
                    <a:cxn ang="0">
                      <a:pos x="T6" y="T7"/>
                    </a:cxn>
                    <a:cxn ang="0">
                      <a:pos x="T8" y="T9"/>
                    </a:cxn>
                  </a:cxnLst>
                  <a:rect l="0" t="0" r="r" b="b"/>
                  <a:pathLst>
                    <a:path w="121" h="40">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83" name="Freeform 82">
                  <a:extLst>
                    <a:ext uri="{FF2B5EF4-FFF2-40B4-BE49-F238E27FC236}">
                      <a16:creationId xmlns:a16="http://schemas.microsoft.com/office/drawing/2014/main" id="{7E4CB054-0A42-4D74-AFD1-F731FC0B13CB}"/>
                    </a:ext>
                  </a:extLst>
                </p:cNvPr>
                <p:cNvSpPr/>
                <p:nvPr/>
              </p:nvSpPr>
              <p:spPr bwMode="auto">
                <a:xfrm>
                  <a:off x="6319838" y="1225551"/>
                  <a:ext cx="120650" cy="30163"/>
                </a:xfrm>
                <a:custGeom>
                  <a:avLst/>
                  <a:gdLst>
                    <a:gd name="T0" fmla="*/ 8 w 116"/>
                    <a:gd name="T1" fmla="*/ 25 h 28"/>
                    <a:gd name="T2" fmla="*/ 108 w 116"/>
                    <a:gd name="T3" fmla="*/ 27 h 28"/>
                    <a:gd name="T4" fmla="*/ 110 w 116"/>
                    <a:gd name="T5" fmla="*/ 15 h 28"/>
                    <a:gd name="T6" fmla="*/ 4 w 116"/>
                    <a:gd name="T7" fmla="*/ 17 h 28"/>
                    <a:gd name="T8" fmla="*/ 8 w 116"/>
                    <a:gd name="T9" fmla="*/ 25 h 28"/>
                  </a:gdLst>
                  <a:ahLst/>
                  <a:cxnLst>
                    <a:cxn ang="0">
                      <a:pos x="T0" y="T1"/>
                    </a:cxn>
                    <a:cxn ang="0">
                      <a:pos x="T2" y="T3"/>
                    </a:cxn>
                    <a:cxn ang="0">
                      <a:pos x="T4" y="T5"/>
                    </a:cxn>
                    <a:cxn ang="0">
                      <a:pos x="T6" y="T7"/>
                    </a:cxn>
                    <a:cxn ang="0">
                      <a:pos x="T8" y="T9"/>
                    </a:cxn>
                  </a:cxnLst>
                  <a:rect l="0" t="0" r="r" b="b"/>
                  <a:pathLst>
                    <a:path w="116" h="28">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84" name="Freeform 83">
                  <a:extLst>
                    <a:ext uri="{FF2B5EF4-FFF2-40B4-BE49-F238E27FC236}">
                      <a16:creationId xmlns:a16="http://schemas.microsoft.com/office/drawing/2014/main" id="{06D2885C-4227-44FA-9E74-BFDE88225EED}"/>
                    </a:ext>
                  </a:extLst>
                </p:cNvPr>
                <p:cNvSpPr/>
                <p:nvPr/>
              </p:nvSpPr>
              <p:spPr bwMode="auto">
                <a:xfrm>
                  <a:off x="6584951" y="1241426"/>
                  <a:ext cx="109538" cy="19050"/>
                </a:xfrm>
                <a:custGeom>
                  <a:avLst/>
                  <a:gdLst>
                    <a:gd name="T0" fmla="*/ 5 w 106"/>
                    <a:gd name="T1" fmla="*/ 9 h 18"/>
                    <a:gd name="T2" fmla="*/ 98 w 106"/>
                    <a:gd name="T3" fmla="*/ 17 h 18"/>
                    <a:gd name="T4" fmla="*/ 100 w 106"/>
                    <a:gd name="T5" fmla="*/ 9 h 18"/>
                    <a:gd name="T6" fmla="*/ 5 w 106"/>
                    <a:gd name="T7" fmla="*/ 2 h 18"/>
                    <a:gd name="T8" fmla="*/ 5 w 106"/>
                    <a:gd name="T9" fmla="*/ 9 h 18"/>
                  </a:gdLst>
                  <a:ahLst/>
                  <a:cxnLst>
                    <a:cxn ang="0">
                      <a:pos x="T0" y="T1"/>
                    </a:cxn>
                    <a:cxn ang="0">
                      <a:pos x="T2" y="T3"/>
                    </a:cxn>
                    <a:cxn ang="0">
                      <a:pos x="T4" y="T5"/>
                    </a:cxn>
                    <a:cxn ang="0">
                      <a:pos x="T6" y="T7"/>
                    </a:cxn>
                    <a:cxn ang="0">
                      <a:pos x="T8" y="T9"/>
                    </a:cxn>
                  </a:cxnLst>
                  <a:rect l="0" t="0" r="r" b="b"/>
                  <a:pathLst>
                    <a:path w="106" h="18">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85" name="Freeform 84">
                  <a:extLst>
                    <a:ext uri="{FF2B5EF4-FFF2-40B4-BE49-F238E27FC236}">
                      <a16:creationId xmlns:a16="http://schemas.microsoft.com/office/drawing/2014/main" id="{FA74C33A-B363-4D0E-A9F2-212FFDAD4D94}"/>
                    </a:ext>
                  </a:extLst>
                </p:cNvPr>
                <p:cNvSpPr/>
                <p:nvPr/>
              </p:nvSpPr>
              <p:spPr bwMode="auto">
                <a:xfrm>
                  <a:off x="6799263" y="1285876"/>
                  <a:ext cx="117475" cy="47625"/>
                </a:xfrm>
                <a:custGeom>
                  <a:avLst/>
                  <a:gdLst>
                    <a:gd name="T0" fmla="*/ 5 w 112"/>
                    <a:gd name="T1" fmla="*/ 11 h 45"/>
                    <a:gd name="T2" fmla="*/ 100 w 112"/>
                    <a:gd name="T3" fmla="*/ 42 h 45"/>
                    <a:gd name="T4" fmla="*/ 105 w 112"/>
                    <a:gd name="T5" fmla="*/ 29 h 45"/>
                    <a:gd name="T6" fmla="*/ 8 w 112"/>
                    <a:gd name="T7" fmla="*/ 1 h 45"/>
                    <a:gd name="T8" fmla="*/ 5 w 112"/>
                    <a:gd name="T9" fmla="*/ 11 h 45"/>
                  </a:gdLst>
                  <a:ahLst/>
                  <a:cxnLst>
                    <a:cxn ang="0">
                      <a:pos x="T0" y="T1"/>
                    </a:cxn>
                    <a:cxn ang="0">
                      <a:pos x="T2" y="T3"/>
                    </a:cxn>
                    <a:cxn ang="0">
                      <a:pos x="T4" y="T5"/>
                    </a:cxn>
                    <a:cxn ang="0">
                      <a:pos x="T6" y="T7"/>
                    </a:cxn>
                    <a:cxn ang="0">
                      <a:pos x="T8" y="T9"/>
                    </a:cxn>
                  </a:cxnLst>
                  <a:rect l="0" t="0" r="r" b="b"/>
                  <a:pathLst>
                    <a:path w="112" h="45">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86" name="Freeform 85">
                  <a:extLst>
                    <a:ext uri="{FF2B5EF4-FFF2-40B4-BE49-F238E27FC236}">
                      <a16:creationId xmlns:a16="http://schemas.microsoft.com/office/drawing/2014/main" id="{7F75063A-4FDD-43A6-9782-A773824F4E48}"/>
                    </a:ext>
                  </a:extLst>
                </p:cNvPr>
                <p:cNvSpPr/>
                <p:nvPr/>
              </p:nvSpPr>
              <p:spPr bwMode="auto">
                <a:xfrm>
                  <a:off x="6962776" y="1343026"/>
                  <a:ext cx="122238" cy="44450"/>
                </a:xfrm>
                <a:custGeom>
                  <a:avLst/>
                  <a:gdLst>
                    <a:gd name="T0" fmla="*/ 3 w 117"/>
                    <a:gd name="T1" fmla="*/ 4 h 43"/>
                    <a:gd name="T2" fmla="*/ 109 w 117"/>
                    <a:gd name="T3" fmla="*/ 41 h 43"/>
                    <a:gd name="T4" fmla="*/ 113 w 117"/>
                    <a:gd name="T5" fmla="*/ 35 h 43"/>
                    <a:gd name="T6" fmla="*/ 3 w 117"/>
                    <a:gd name="T7" fmla="*/ 0 h 43"/>
                    <a:gd name="T8" fmla="*/ 3 w 117"/>
                    <a:gd name="T9" fmla="*/ 4 h 43"/>
                  </a:gdLst>
                  <a:ahLst/>
                  <a:cxnLst>
                    <a:cxn ang="0">
                      <a:pos x="T0" y="T1"/>
                    </a:cxn>
                    <a:cxn ang="0">
                      <a:pos x="T2" y="T3"/>
                    </a:cxn>
                    <a:cxn ang="0">
                      <a:pos x="T4" y="T5"/>
                    </a:cxn>
                    <a:cxn ang="0">
                      <a:pos x="T6" y="T7"/>
                    </a:cxn>
                    <a:cxn ang="0">
                      <a:pos x="T8" y="T9"/>
                    </a:cxn>
                  </a:cxnLst>
                  <a:rect l="0" t="0" r="r" b="b"/>
                  <a:pathLst>
                    <a:path w="117" h="43">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87" name="Freeform 86">
                  <a:extLst>
                    <a:ext uri="{FF2B5EF4-FFF2-40B4-BE49-F238E27FC236}">
                      <a16:creationId xmlns:a16="http://schemas.microsoft.com/office/drawing/2014/main" id="{9CA309E1-4014-418B-AF42-468DDBF59AC0}"/>
                    </a:ext>
                  </a:extLst>
                </p:cNvPr>
                <p:cNvSpPr/>
                <p:nvPr/>
              </p:nvSpPr>
              <p:spPr bwMode="auto">
                <a:xfrm>
                  <a:off x="7148513" y="1409701"/>
                  <a:ext cx="104775" cy="49213"/>
                </a:xfrm>
                <a:custGeom>
                  <a:avLst/>
                  <a:gdLst>
                    <a:gd name="T0" fmla="*/ 3 w 101"/>
                    <a:gd name="T1" fmla="*/ 6 h 47"/>
                    <a:gd name="T2" fmla="*/ 90 w 101"/>
                    <a:gd name="T3" fmla="*/ 45 h 47"/>
                    <a:gd name="T4" fmla="*/ 96 w 101"/>
                    <a:gd name="T5" fmla="*/ 35 h 47"/>
                    <a:gd name="T6" fmla="*/ 4 w 101"/>
                    <a:gd name="T7" fmla="*/ 0 h 47"/>
                    <a:gd name="T8" fmla="*/ 3 w 101"/>
                    <a:gd name="T9" fmla="*/ 6 h 47"/>
                  </a:gdLst>
                  <a:ahLst/>
                  <a:cxnLst>
                    <a:cxn ang="0">
                      <a:pos x="T0" y="T1"/>
                    </a:cxn>
                    <a:cxn ang="0">
                      <a:pos x="T2" y="T3"/>
                    </a:cxn>
                    <a:cxn ang="0">
                      <a:pos x="T4" y="T5"/>
                    </a:cxn>
                    <a:cxn ang="0">
                      <a:pos x="T6" y="T7"/>
                    </a:cxn>
                    <a:cxn ang="0">
                      <a:pos x="T8" y="T9"/>
                    </a:cxn>
                  </a:cxnLst>
                  <a:rect l="0" t="0" r="r" b="b"/>
                  <a:pathLst>
                    <a:path w="101" h="47">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88" name="Freeform 87">
                  <a:extLst>
                    <a:ext uri="{FF2B5EF4-FFF2-40B4-BE49-F238E27FC236}">
                      <a16:creationId xmlns:a16="http://schemas.microsoft.com/office/drawing/2014/main" id="{739765A5-F734-4348-BD6C-A0226B46CB67}"/>
                    </a:ext>
                  </a:extLst>
                </p:cNvPr>
                <p:cNvSpPr/>
                <p:nvPr/>
              </p:nvSpPr>
              <p:spPr bwMode="auto">
                <a:xfrm>
                  <a:off x="7273926" y="1504951"/>
                  <a:ext cx="114300" cy="74613"/>
                </a:xfrm>
                <a:custGeom>
                  <a:avLst/>
                  <a:gdLst>
                    <a:gd name="T0" fmla="*/ 6 w 110"/>
                    <a:gd name="T1" fmla="*/ 10 h 71"/>
                    <a:gd name="T2" fmla="*/ 55 w 110"/>
                    <a:gd name="T3" fmla="*/ 40 h 71"/>
                    <a:gd name="T4" fmla="*/ 99 w 110"/>
                    <a:gd name="T5" fmla="*/ 67 h 71"/>
                    <a:gd name="T6" fmla="*/ 104 w 110"/>
                    <a:gd name="T7" fmla="*/ 58 h 71"/>
                    <a:gd name="T8" fmla="*/ 9 w 110"/>
                    <a:gd name="T9" fmla="*/ 0 h 71"/>
                    <a:gd name="T10" fmla="*/ 6 w 110"/>
                    <a:gd name="T11" fmla="*/ 10 h 71"/>
                  </a:gdLst>
                  <a:ahLst/>
                  <a:cxnLst>
                    <a:cxn ang="0">
                      <a:pos x="T0" y="T1"/>
                    </a:cxn>
                    <a:cxn ang="0">
                      <a:pos x="T2" y="T3"/>
                    </a:cxn>
                    <a:cxn ang="0">
                      <a:pos x="T4" y="T5"/>
                    </a:cxn>
                    <a:cxn ang="0">
                      <a:pos x="T6" y="T7"/>
                    </a:cxn>
                    <a:cxn ang="0">
                      <a:pos x="T8" y="T9"/>
                    </a:cxn>
                    <a:cxn ang="0">
                      <a:pos x="T10" y="T11"/>
                    </a:cxn>
                  </a:cxnLst>
                  <a:rect l="0" t="0" r="r" b="b"/>
                  <a:pathLst>
                    <a:path w="110" h="71">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89" name="Freeform 88">
                  <a:extLst>
                    <a:ext uri="{FF2B5EF4-FFF2-40B4-BE49-F238E27FC236}">
                      <a16:creationId xmlns:a16="http://schemas.microsoft.com/office/drawing/2014/main" id="{DF0AF414-217F-4174-BC3D-740B0816F8CA}"/>
                    </a:ext>
                  </a:extLst>
                </p:cNvPr>
                <p:cNvSpPr/>
                <p:nvPr/>
              </p:nvSpPr>
              <p:spPr bwMode="auto">
                <a:xfrm>
                  <a:off x="7424738" y="1631951"/>
                  <a:ext cx="88900" cy="96838"/>
                </a:xfrm>
                <a:custGeom>
                  <a:avLst/>
                  <a:gdLst>
                    <a:gd name="T0" fmla="*/ 3 w 85"/>
                    <a:gd name="T1" fmla="*/ 9 h 93"/>
                    <a:gd name="T2" fmla="*/ 75 w 85"/>
                    <a:gd name="T3" fmla="*/ 89 h 93"/>
                    <a:gd name="T4" fmla="*/ 83 w 85"/>
                    <a:gd name="T5" fmla="*/ 83 h 93"/>
                    <a:gd name="T6" fmla="*/ 8 w 85"/>
                    <a:gd name="T7" fmla="*/ 2 h 93"/>
                    <a:gd name="T8" fmla="*/ 3 w 85"/>
                    <a:gd name="T9" fmla="*/ 9 h 93"/>
                  </a:gdLst>
                  <a:ahLst/>
                  <a:cxnLst>
                    <a:cxn ang="0">
                      <a:pos x="T0" y="T1"/>
                    </a:cxn>
                    <a:cxn ang="0">
                      <a:pos x="T2" y="T3"/>
                    </a:cxn>
                    <a:cxn ang="0">
                      <a:pos x="T4" y="T5"/>
                    </a:cxn>
                    <a:cxn ang="0">
                      <a:pos x="T6" y="T7"/>
                    </a:cxn>
                    <a:cxn ang="0">
                      <a:pos x="T8" y="T9"/>
                    </a:cxn>
                  </a:cxnLst>
                  <a:rect l="0" t="0" r="r" b="b"/>
                  <a:pathLst>
                    <a:path w="85" h="93">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90" name="Freeform 89">
                  <a:extLst>
                    <a:ext uri="{FF2B5EF4-FFF2-40B4-BE49-F238E27FC236}">
                      <a16:creationId xmlns:a16="http://schemas.microsoft.com/office/drawing/2014/main" id="{0C676F22-1BD4-4EAD-8626-C871B143A5DF}"/>
                    </a:ext>
                  </a:extLst>
                </p:cNvPr>
                <p:cNvSpPr/>
                <p:nvPr/>
              </p:nvSpPr>
              <p:spPr bwMode="auto">
                <a:xfrm>
                  <a:off x="7540626" y="1792288"/>
                  <a:ext cx="53975" cy="84138"/>
                </a:xfrm>
                <a:custGeom>
                  <a:avLst/>
                  <a:gdLst>
                    <a:gd name="T0" fmla="*/ 2 w 52"/>
                    <a:gd name="T1" fmla="*/ 4 h 81"/>
                    <a:gd name="T2" fmla="*/ 22 w 52"/>
                    <a:gd name="T3" fmla="*/ 44 h 81"/>
                    <a:gd name="T4" fmla="*/ 45 w 52"/>
                    <a:gd name="T5" fmla="*/ 78 h 81"/>
                    <a:gd name="T6" fmla="*/ 50 w 52"/>
                    <a:gd name="T7" fmla="*/ 74 h 81"/>
                    <a:gd name="T8" fmla="*/ 32 w 52"/>
                    <a:gd name="T9" fmla="*/ 39 h 81"/>
                    <a:gd name="T10" fmla="*/ 6 w 52"/>
                    <a:gd name="T11" fmla="*/ 2 h 81"/>
                    <a:gd name="T12" fmla="*/ 2 w 52"/>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52" h="81">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91" name="Freeform 90">
                  <a:extLst>
                    <a:ext uri="{FF2B5EF4-FFF2-40B4-BE49-F238E27FC236}">
                      <a16:creationId xmlns:a16="http://schemas.microsoft.com/office/drawing/2014/main" id="{DCB04A0B-A2A7-42A6-BD78-49E673BE23DF}"/>
                    </a:ext>
                  </a:extLst>
                </p:cNvPr>
                <p:cNvSpPr/>
                <p:nvPr/>
              </p:nvSpPr>
              <p:spPr bwMode="auto">
                <a:xfrm>
                  <a:off x="7627938" y="1963738"/>
                  <a:ext cx="57150" cy="109538"/>
                </a:xfrm>
                <a:custGeom>
                  <a:avLst/>
                  <a:gdLst>
                    <a:gd name="T0" fmla="*/ 2 w 55"/>
                    <a:gd name="T1" fmla="*/ 6 h 106"/>
                    <a:gd name="T2" fmla="*/ 45 w 55"/>
                    <a:gd name="T3" fmla="*/ 102 h 106"/>
                    <a:gd name="T4" fmla="*/ 53 w 55"/>
                    <a:gd name="T5" fmla="*/ 98 h 106"/>
                    <a:gd name="T6" fmla="*/ 9 w 55"/>
                    <a:gd name="T7" fmla="*/ 3 h 106"/>
                    <a:gd name="T8" fmla="*/ 2 w 55"/>
                    <a:gd name="T9" fmla="*/ 6 h 106"/>
                  </a:gdLst>
                  <a:ahLst/>
                  <a:cxnLst>
                    <a:cxn ang="0">
                      <a:pos x="T0" y="T1"/>
                    </a:cxn>
                    <a:cxn ang="0">
                      <a:pos x="T2" y="T3"/>
                    </a:cxn>
                    <a:cxn ang="0">
                      <a:pos x="T4" y="T5"/>
                    </a:cxn>
                    <a:cxn ang="0">
                      <a:pos x="T6" y="T7"/>
                    </a:cxn>
                    <a:cxn ang="0">
                      <a:pos x="T8" y="T9"/>
                    </a:cxn>
                  </a:cxnLst>
                  <a:rect l="0" t="0" r="r" b="b"/>
                  <a:pathLst>
                    <a:path w="55" h="106">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92" name="Freeform 91">
                  <a:extLst>
                    <a:ext uri="{FF2B5EF4-FFF2-40B4-BE49-F238E27FC236}">
                      <a16:creationId xmlns:a16="http://schemas.microsoft.com/office/drawing/2014/main" id="{FBBAE1E9-A9D4-4CE9-92F0-A6B70D7DFCF1}"/>
                    </a:ext>
                  </a:extLst>
                </p:cNvPr>
                <p:cNvSpPr/>
                <p:nvPr/>
              </p:nvSpPr>
              <p:spPr bwMode="auto">
                <a:xfrm>
                  <a:off x="7700963" y="2119313"/>
                  <a:ext cx="49213" cy="73025"/>
                </a:xfrm>
                <a:custGeom>
                  <a:avLst/>
                  <a:gdLst>
                    <a:gd name="T0" fmla="*/ 2 w 47"/>
                    <a:gd name="T1" fmla="*/ 9 h 70"/>
                    <a:gd name="T2" fmla="*/ 32 w 47"/>
                    <a:gd name="T3" fmla="*/ 63 h 70"/>
                    <a:gd name="T4" fmla="*/ 43 w 47"/>
                    <a:gd name="T5" fmla="*/ 54 h 70"/>
                    <a:gd name="T6" fmla="*/ 13 w 47"/>
                    <a:gd name="T7" fmla="*/ 4 h 70"/>
                    <a:gd name="T8" fmla="*/ 2 w 47"/>
                    <a:gd name="T9" fmla="*/ 9 h 70"/>
                  </a:gdLst>
                  <a:ahLst/>
                  <a:cxnLst>
                    <a:cxn ang="0">
                      <a:pos x="T0" y="T1"/>
                    </a:cxn>
                    <a:cxn ang="0">
                      <a:pos x="T2" y="T3"/>
                    </a:cxn>
                    <a:cxn ang="0">
                      <a:pos x="T4" y="T5"/>
                    </a:cxn>
                    <a:cxn ang="0">
                      <a:pos x="T6" y="T7"/>
                    </a:cxn>
                    <a:cxn ang="0">
                      <a:pos x="T8" y="T9"/>
                    </a:cxn>
                  </a:cxnLst>
                  <a:rect l="0" t="0" r="r" b="b"/>
                  <a:pathLst>
                    <a:path w="47" h="70">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93" name="Freeform 92">
                  <a:extLst>
                    <a:ext uri="{FF2B5EF4-FFF2-40B4-BE49-F238E27FC236}">
                      <a16:creationId xmlns:a16="http://schemas.microsoft.com/office/drawing/2014/main" id="{BDA66C7E-C13D-4A8A-A692-93A32AFAC363}"/>
                    </a:ext>
                  </a:extLst>
                </p:cNvPr>
                <p:cNvSpPr/>
                <p:nvPr/>
              </p:nvSpPr>
              <p:spPr bwMode="auto">
                <a:xfrm>
                  <a:off x="8164513" y="3827463"/>
                  <a:ext cx="123825" cy="60325"/>
                </a:xfrm>
                <a:custGeom>
                  <a:avLst/>
                  <a:gdLst>
                    <a:gd name="T0" fmla="*/ 1 w 118"/>
                    <a:gd name="T1" fmla="*/ 59 h 59"/>
                    <a:gd name="T2" fmla="*/ 115 w 118"/>
                    <a:gd name="T3" fmla="*/ 6 h 59"/>
                    <a:gd name="T4" fmla="*/ 112 w 118"/>
                    <a:gd name="T5" fmla="*/ 0 h 59"/>
                    <a:gd name="T6" fmla="*/ 0 w 118"/>
                    <a:gd name="T7" fmla="*/ 58 h 59"/>
                    <a:gd name="T8" fmla="*/ 1 w 118"/>
                    <a:gd name="T9" fmla="*/ 59 h 59"/>
                  </a:gdLst>
                  <a:ahLst/>
                  <a:cxnLst>
                    <a:cxn ang="0">
                      <a:pos x="T0" y="T1"/>
                    </a:cxn>
                    <a:cxn ang="0">
                      <a:pos x="T2" y="T3"/>
                    </a:cxn>
                    <a:cxn ang="0">
                      <a:pos x="T4" y="T5"/>
                    </a:cxn>
                    <a:cxn ang="0">
                      <a:pos x="T6" y="T7"/>
                    </a:cxn>
                    <a:cxn ang="0">
                      <a:pos x="T8" y="T9"/>
                    </a:cxn>
                  </a:cxnLst>
                  <a:rect l="0" t="0" r="r" b="b"/>
                  <a:pathLst>
                    <a:path w="118" h="59">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grpSp>
        </p:grpSp>
        <p:sp>
          <p:nvSpPr>
            <p:cNvPr id="104" name="文本框 49">
              <a:extLst>
                <a:ext uri="{FF2B5EF4-FFF2-40B4-BE49-F238E27FC236}">
                  <a16:creationId xmlns:a16="http://schemas.microsoft.com/office/drawing/2014/main" id="{83364370-2349-4F01-BD93-B297CAA7F9F5}"/>
                </a:ext>
              </a:extLst>
            </p:cNvPr>
            <p:cNvSpPr txBox="1">
              <a:spLocks noChangeArrowheads="1"/>
            </p:cNvSpPr>
            <p:nvPr/>
          </p:nvSpPr>
          <p:spPr bwMode="auto">
            <a:xfrm>
              <a:off x="7809433" y="2097657"/>
              <a:ext cx="2290763" cy="2126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400" b="1" dirty="0">
                  <a:solidFill>
                    <a:srgbClr val="595959"/>
                  </a:solidFill>
                  <a:ea typeface="方正静蕾简体"/>
                  <a:cs typeface="+mn-ea"/>
                  <a:sym typeface="+mn-lt"/>
                </a:rPr>
                <a:t>添加更多传感器，监测各种数据，使监测更加精准</a:t>
              </a:r>
            </a:p>
          </p:txBody>
        </p:sp>
      </p:grpSp>
      <p:grpSp>
        <p:nvGrpSpPr>
          <p:cNvPr id="194" name="组合 193">
            <a:extLst>
              <a:ext uri="{FF2B5EF4-FFF2-40B4-BE49-F238E27FC236}">
                <a16:creationId xmlns:a16="http://schemas.microsoft.com/office/drawing/2014/main" id="{F531983A-FB45-4EE4-902A-E2B41E7E1FA9}"/>
              </a:ext>
            </a:extLst>
          </p:cNvPr>
          <p:cNvGrpSpPr/>
          <p:nvPr/>
        </p:nvGrpSpPr>
        <p:grpSpPr>
          <a:xfrm>
            <a:off x="475485" y="3198617"/>
            <a:ext cx="2208674" cy="2220875"/>
            <a:chOff x="1060192" y="4064482"/>
            <a:chExt cx="2195954" cy="2535434"/>
          </a:xfrm>
        </p:grpSpPr>
        <p:grpSp>
          <p:nvGrpSpPr>
            <p:cNvPr id="195" name="组合 194">
              <a:extLst>
                <a:ext uri="{FF2B5EF4-FFF2-40B4-BE49-F238E27FC236}">
                  <a16:creationId xmlns:a16="http://schemas.microsoft.com/office/drawing/2014/main" id="{4D96BAFE-A447-4523-BBE7-83364404CFAE}"/>
                </a:ext>
              </a:extLst>
            </p:cNvPr>
            <p:cNvGrpSpPr/>
            <p:nvPr/>
          </p:nvGrpSpPr>
          <p:grpSpPr>
            <a:xfrm rot="20550789">
              <a:off x="1060192" y="4064482"/>
              <a:ext cx="2195954" cy="1643551"/>
              <a:chOff x="3246438" y="1068388"/>
              <a:chExt cx="5711825" cy="4678363"/>
            </a:xfrm>
            <a:solidFill>
              <a:schemeClr val="tx1">
                <a:lumMod val="65000"/>
                <a:lumOff val="35000"/>
              </a:schemeClr>
            </a:solidFill>
          </p:grpSpPr>
          <p:sp>
            <p:nvSpPr>
              <p:cNvPr id="197" name="Freeform 5">
                <a:extLst>
                  <a:ext uri="{FF2B5EF4-FFF2-40B4-BE49-F238E27FC236}">
                    <a16:creationId xmlns:a16="http://schemas.microsoft.com/office/drawing/2014/main" id="{61763460-5892-497D-9E4F-B68BCF7EFEB4}"/>
                  </a:ext>
                </a:extLst>
              </p:cNvPr>
              <p:cNvSpPr/>
              <p:nvPr/>
            </p:nvSpPr>
            <p:spPr bwMode="auto">
              <a:xfrm>
                <a:off x="3251201" y="3335338"/>
                <a:ext cx="1773238" cy="1609725"/>
              </a:xfrm>
              <a:custGeom>
                <a:avLst/>
                <a:gdLst>
                  <a:gd name="T0" fmla="*/ 1697 w 1708"/>
                  <a:gd name="T1" fmla="*/ 1365 h 1551"/>
                  <a:gd name="T2" fmla="*/ 1422 w 1708"/>
                  <a:gd name="T3" fmla="*/ 1470 h 1551"/>
                  <a:gd name="T4" fmla="*/ 1072 w 1708"/>
                  <a:gd name="T5" fmla="*/ 1471 h 1551"/>
                  <a:gd name="T6" fmla="*/ 478 w 1708"/>
                  <a:gd name="T7" fmla="*/ 1262 h 1551"/>
                  <a:gd name="T8" fmla="*/ 166 w 1708"/>
                  <a:gd name="T9" fmla="*/ 672 h 1551"/>
                  <a:gd name="T10" fmla="*/ 422 w 1708"/>
                  <a:gd name="T11" fmla="*/ 54 h 1551"/>
                  <a:gd name="T12" fmla="*/ 393 w 1708"/>
                  <a:gd name="T13" fmla="*/ 16 h 1551"/>
                  <a:gd name="T14" fmla="*/ 349 w 1708"/>
                  <a:gd name="T15" fmla="*/ 1214 h 1551"/>
                  <a:gd name="T16" fmla="*/ 906 w 1708"/>
                  <a:gd name="T17" fmla="*/ 1500 h 1551"/>
                  <a:gd name="T18" fmla="*/ 1579 w 1708"/>
                  <a:gd name="T19" fmla="*/ 1467 h 1551"/>
                  <a:gd name="T20" fmla="*/ 1704 w 1708"/>
                  <a:gd name="T21" fmla="*/ 1373 h 1551"/>
                  <a:gd name="T22" fmla="*/ 1697 w 1708"/>
                  <a:gd name="T23" fmla="*/ 1365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8" h="1551">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198" name="Freeform 6">
                <a:extLst>
                  <a:ext uri="{FF2B5EF4-FFF2-40B4-BE49-F238E27FC236}">
                    <a16:creationId xmlns:a16="http://schemas.microsoft.com/office/drawing/2014/main" id="{FC7CB967-5136-4885-B8D9-7F3D3F2D5536}"/>
                  </a:ext>
                </a:extLst>
              </p:cNvPr>
              <p:cNvSpPr/>
              <p:nvPr/>
            </p:nvSpPr>
            <p:spPr bwMode="auto">
              <a:xfrm>
                <a:off x="3246438" y="1457326"/>
                <a:ext cx="2112963" cy="1933575"/>
              </a:xfrm>
              <a:custGeom>
                <a:avLst/>
                <a:gdLst>
                  <a:gd name="T0" fmla="*/ 394 w 2035"/>
                  <a:gd name="T1" fmla="*/ 1839 h 1862"/>
                  <a:gd name="T2" fmla="*/ 299 w 2035"/>
                  <a:gd name="T3" fmla="*/ 1656 h 1862"/>
                  <a:gd name="T4" fmla="*/ 221 w 2035"/>
                  <a:gd name="T5" fmla="*/ 1452 h 1862"/>
                  <a:gd name="T6" fmla="*/ 241 w 2035"/>
                  <a:gd name="T7" fmla="*/ 997 h 1862"/>
                  <a:gd name="T8" fmla="*/ 650 w 2035"/>
                  <a:gd name="T9" fmla="*/ 365 h 1862"/>
                  <a:gd name="T10" fmla="*/ 1301 w 2035"/>
                  <a:gd name="T11" fmla="*/ 65 h 1862"/>
                  <a:gd name="T12" fmla="*/ 1991 w 2035"/>
                  <a:gd name="T13" fmla="*/ 323 h 1862"/>
                  <a:gd name="T14" fmla="*/ 2019 w 2035"/>
                  <a:gd name="T15" fmla="*/ 295 h 1862"/>
                  <a:gd name="T16" fmla="*/ 1371 w 2035"/>
                  <a:gd name="T17" fmla="*/ 0 h 1862"/>
                  <a:gd name="T18" fmla="*/ 709 w 2035"/>
                  <a:gd name="T19" fmla="*/ 241 h 1862"/>
                  <a:gd name="T20" fmla="*/ 226 w 2035"/>
                  <a:gd name="T21" fmla="*/ 1619 h 1862"/>
                  <a:gd name="T22" fmla="*/ 375 w 2035"/>
                  <a:gd name="T23" fmla="*/ 1851 h 1862"/>
                  <a:gd name="T24" fmla="*/ 394 w 2035"/>
                  <a:gd name="T25" fmla="*/ 1839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1862">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199" name="Freeform 7">
                <a:extLst>
                  <a:ext uri="{FF2B5EF4-FFF2-40B4-BE49-F238E27FC236}">
                    <a16:creationId xmlns:a16="http://schemas.microsoft.com/office/drawing/2014/main" id="{8C4FE844-1D59-4C1D-8974-F0986A1FEB26}"/>
                  </a:ext>
                </a:extLst>
              </p:cNvPr>
              <p:cNvSpPr/>
              <p:nvPr/>
            </p:nvSpPr>
            <p:spPr bwMode="auto">
              <a:xfrm>
                <a:off x="5292726" y="1068388"/>
                <a:ext cx="2541588" cy="1016000"/>
              </a:xfrm>
              <a:custGeom>
                <a:avLst/>
                <a:gdLst>
                  <a:gd name="T0" fmla="*/ 38 w 2447"/>
                  <a:gd name="T1" fmla="*/ 664 h 979"/>
                  <a:gd name="T2" fmla="*/ 1375 w 2447"/>
                  <a:gd name="T3" fmla="*/ 104 h 979"/>
                  <a:gd name="T4" fmla="*/ 2005 w 2447"/>
                  <a:gd name="T5" fmla="*/ 373 h 979"/>
                  <a:gd name="T6" fmla="*/ 2402 w 2447"/>
                  <a:gd name="T7" fmla="*/ 953 h 979"/>
                  <a:gd name="T8" fmla="*/ 2442 w 2447"/>
                  <a:gd name="T9" fmla="*/ 943 h 979"/>
                  <a:gd name="T10" fmla="*/ 1377 w 2447"/>
                  <a:gd name="T11" fmla="*/ 41 h 979"/>
                  <a:gd name="T12" fmla="*/ 622 w 2447"/>
                  <a:gd name="T13" fmla="*/ 99 h 979"/>
                  <a:gd name="T14" fmla="*/ 15 w 2447"/>
                  <a:gd name="T15" fmla="*/ 622 h 979"/>
                  <a:gd name="T16" fmla="*/ 6 w 2447"/>
                  <a:gd name="T17" fmla="*/ 656 h 979"/>
                  <a:gd name="T18" fmla="*/ 38 w 2447"/>
                  <a:gd name="T19" fmla="*/ 66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7" h="979">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00" name="Freeform 8">
                <a:extLst>
                  <a:ext uri="{FF2B5EF4-FFF2-40B4-BE49-F238E27FC236}">
                    <a16:creationId xmlns:a16="http://schemas.microsoft.com/office/drawing/2014/main" id="{B1190661-C2A0-41B5-8163-D8889B1E2521}"/>
                  </a:ext>
                </a:extLst>
              </p:cNvPr>
              <p:cNvSpPr/>
              <p:nvPr/>
            </p:nvSpPr>
            <p:spPr bwMode="auto">
              <a:xfrm>
                <a:off x="7777163" y="1998663"/>
                <a:ext cx="1181100" cy="2060575"/>
              </a:xfrm>
              <a:custGeom>
                <a:avLst/>
                <a:gdLst>
                  <a:gd name="T0" fmla="*/ 20 w 1137"/>
                  <a:gd name="T1" fmla="*/ 63 h 1984"/>
                  <a:gd name="T2" fmla="*/ 215 w 1137"/>
                  <a:gd name="T3" fmla="*/ 53 h 1984"/>
                  <a:gd name="T4" fmla="*/ 400 w 1137"/>
                  <a:gd name="T5" fmla="*/ 98 h 1984"/>
                  <a:gd name="T6" fmla="*/ 735 w 1137"/>
                  <a:gd name="T7" fmla="*/ 336 h 1984"/>
                  <a:gd name="T8" fmla="*/ 1044 w 1137"/>
                  <a:gd name="T9" fmla="*/ 988 h 1984"/>
                  <a:gd name="T10" fmla="*/ 897 w 1137"/>
                  <a:gd name="T11" fmla="*/ 1554 h 1984"/>
                  <a:gd name="T12" fmla="*/ 343 w 1137"/>
                  <a:gd name="T13" fmla="*/ 1942 h 1984"/>
                  <a:gd name="T14" fmla="*/ 358 w 1137"/>
                  <a:gd name="T15" fmla="*/ 1980 h 1984"/>
                  <a:gd name="T16" fmla="*/ 953 w 1137"/>
                  <a:gd name="T17" fmla="*/ 1587 h 1984"/>
                  <a:gd name="T18" fmla="*/ 1107 w 1137"/>
                  <a:gd name="T19" fmla="*/ 964 h 1984"/>
                  <a:gd name="T20" fmla="*/ 752 w 1137"/>
                  <a:gd name="T21" fmla="*/ 266 h 1984"/>
                  <a:gd name="T22" fmla="*/ 415 w 1137"/>
                  <a:gd name="T23" fmla="*/ 44 h 1984"/>
                  <a:gd name="T24" fmla="*/ 215 w 1137"/>
                  <a:gd name="T25" fmla="*/ 2 h 1984"/>
                  <a:gd name="T26" fmla="*/ 119 w 1137"/>
                  <a:gd name="T27" fmla="*/ 7 h 1984"/>
                  <a:gd name="T28" fmla="*/ 14 w 1137"/>
                  <a:gd name="T29" fmla="*/ 41 h 1984"/>
                  <a:gd name="T30" fmla="*/ 20 w 1137"/>
                  <a:gd name="T31" fmla="*/ 63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7" h="1984">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01" name="Freeform 9">
                <a:extLst>
                  <a:ext uri="{FF2B5EF4-FFF2-40B4-BE49-F238E27FC236}">
                    <a16:creationId xmlns:a16="http://schemas.microsoft.com/office/drawing/2014/main" id="{76D42E16-4949-404D-8AD9-F8BEAA49728E}"/>
                  </a:ext>
                </a:extLst>
              </p:cNvPr>
              <p:cNvSpPr/>
              <p:nvPr/>
            </p:nvSpPr>
            <p:spPr bwMode="auto">
              <a:xfrm>
                <a:off x="7016751" y="4010026"/>
                <a:ext cx="1208088" cy="1095375"/>
              </a:xfrm>
              <a:custGeom>
                <a:avLst/>
                <a:gdLst>
                  <a:gd name="T0" fmla="*/ 1056 w 1164"/>
                  <a:gd name="T1" fmla="*/ 16 h 1055"/>
                  <a:gd name="T2" fmla="*/ 1085 w 1164"/>
                  <a:gd name="T3" fmla="*/ 64 h 1055"/>
                  <a:gd name="T4" fmla="*/ 1110 w 1164"/>
                  <a:gd name="T5" fmla="*/ 176 h 1055"/>
                  <a:gd name="T6" fmla="*/ 1081 w 1164"/>
                  <a:gd name="T7" fmla="*/ 362 h 1055"/>
                  <a:gd name="T8" fmla="*/ 828 w 1164"/>
                  <a:gd name="T9" fmla="*/ 714 h 1055"/>
                  <a:gd name="T10" fmla="*/ 30 w 1164"/>
                  <a:gd name="T11" fmla="*/ 996 h 1055"/>
                  <a:gd name="T12" fmla="*/ 30 w 1164"/>
                  <a:gd name="T13" fmla="*/ 1042 h 1055"/>
                  <a:gd name="T14" fmla="*/ 893 w 1164"/>
                  <a:gd name="T15" fmla="*/ 736 h 1055"/>
                  <a:gd name="T16" fmla="*/ 1143 w 1164"/>
                  <a:gd name="T17" fmla="*/ 346 h 1055"/>
                  <a:gd name="T18" fmla="*/ 1154 w 1164"/>
                  <a:gd name="T19" fmla="*/ 140 h 1055"/>
                  <a:gd name="T20" fmla="*/ 1121 w 1164"/>
                  <a:gd name="T21" fmla="*/ 43 h 1055"/>
                  <a:gd name="T22" fmla="*/ 1066 w 1164"/>
                  <a:gd name="T23" fmla="*/ 4 h 1055"/>
                  <a:gd name="T24" fmla="*/ 1056 w 1164"/>
                  <a:gd name="T25" fmla="*/ 16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4" h="1055">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02" name="Freeform 10">
                <a:extLst>
                  <a:ext uri="{FF2B5EF4-FFF2-40B4-BE49-F238E27FC236}">
                    <a16:creationId xmlns:a16="http://schemas.microsoft.com/office/drawing/2014/main" id="{742FAEC4-8C24-49C0-8013-FA1E57A56009}"/>
                  </a:ext>
                </a:extLst>
              </p:cNvPr>
              <p:cNvSpPr/>
              <p:nvPr/>
            </p:nvSpPr>
            <p:spPr bwMode="auto">
              <a:xfrm>
                <a:off x="4975226" y="4775201"/>
                <a:ext cx="1274763" cy="733425"/>
              </a:xfrm>
              <a:custGeom>
                <a:avLst/>
                <a:gdLst>
                  <a:gd name="T0" fmla="*/ 28 w 1229"/>
                  <a:gd name="T1" fmla="*/ 8 h 706"/>
                  <a:gd name="T2" fmla="*/ 139 w 1229"/>
                  <a:gd name="T3" fmla="*/ 371 h 706"/>
                  <a:gd name="T4" fmla="*/ 420 w 1229"/>
                  <a:gd name="T5" fmla="*/ 595 h 706"/>
                  <a:gd name="T6" fmla="*/ 1199 w 1229"/>
                  <a:gd name="T7" fmla="*/ 617 h 706"/>
                  <a:gd name="T8" fmla="*/ 1186 w 1229"/>
                  <a:gd name="T9" fmla="*/ 571 h 706"/>
                  <a:gd name="T10" fmla="*/ 469 w 1229"/>
                  <a:gd name="T11" fmla="*/ 549 h 706"/>
                  <a:gd name="T12" fmla="*/ 191 w 1229"/>
                  <a:gd name="T13" fmla="*/ 341 h 706"/>
                  <a:gd name="T14" fmla="*/ 105 w 1229"/>
                  <a:gd name="T15" fmla="*/ 187 h 706"/>
                  <a:gd name="T16" fmla="*/ 43 w 1229"/>
                  <a:gd name="T17" fmla="*/ 7 h 706"/>
                  <a:gd name="T18" fmla="*/ 28 w 1229"/>
                  <a:gd name="T19" fmla="*/ 8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 h="706">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03" name="Freeform 11">
                <a:extLst>
                  <a:ext uri="{FF2B5EF4-FFF2-40B4-BE49-F238E27FC236}">
                    <a16:creationId xmlns:a16="http://schemas.microsoft.com/office/drawing/2014/main" id="{EF4CBAC9-DB24-44AF-9FCE-3CBA57CEBEF9}"/>
                  </a:ext>
                </a:extLst>
              </p:cNvPr>
              <p:cNvSpPr/>
              <p:nvPr/>
            </p:nvSpPr>
            <p:spPr bwMode="auto">
              <a:xfrm>
                <a:off x="6203951" y="5040313"/>
                <a:ext cx="1285875" cy="706438"/>
              </a:xfrm>
              <a:custGeom>
                <a:avLst/>
                <a:gdLst>
                  <a:gd name="T0" fmla="*/ 9 w 1238"/>
                  <a:gd name="T1" fmla="*/ 343 h 681"/>
                  <a:gd name="T2" fmla="*/ 575 w 1238"/>
                  <a:gd name="T3" fmla="*/ 605 h 681"/>
                  <a:gd name="T4" fmla="*/ 1222 w 1238"/>
                  <a:gd name="T5" fmla="*/ 529 h 681"/>
                  <a:gd name="T6" fmla="*/ 1222 w 1238"/>
                  <a:gd name="T7" fmla="*/ 485 h 681"/>
                  <a:gd name="T8" fmla="*/ 968 w 1238"/>
                  <a:gd name="T9" fmla="*/ 314 h 681"/>
                  <a:gd name="T10" fmla="*/ 825 w 1238"/>
                  <a:gd name="T11" fmla="*/ 32 h 681"/>
                  <a:gd name="T12" fmla="*/ 776 w 1238"/>
                  <a:gd name="T13" fmla="*/ 46 h 681"/>
                  <a:gd name="T14" fmla="*/ 921 w 1238"/>
                  <a:gd name="T15" fmla="*/ 340 h 681"/>
                  <a:gd name="T16" fmla="*/ 1196 w 1238"/>
                  <a:gd name="T17" fmla="*/ 529 h 681"/>
                  <a:gd name="T18" fmla="*/ 1196 w 1238"/>
                  <a:gd name="T19" fmla="*/ 485 h 681"/>
                  <a:gd name="T20" fmla="*/ 23 w 1238"/>
                  <a:gd name="T21" fmla="*/ 324 h 681"/>
                  <a:gd name="T22" fmla="*/ 9 w 1238"/>
                  <a:gd name="T23" fmla="*/ 34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8" h="681">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grpSp>
            <p:nvGrpSpPr>
              <p:cNvPr id="204" name="组合 203">
                <a:extLst>
                  <a:ext uri="{FF2B5EF4-FFF2-40B4-BE49-F238E27FC236}">
                    <a16:creationId xmlns:a16="http://schemas.microsoft.com/office/drawing/2014/main" id="{DF701189-82C6-4ED3-9511-FA3226FD8C7A}"/>
                  </a:ext>
                </a:extLst>
              </p:cNvPr>
              <p:cNvGrpSpPr/>
              <p:nvPr/>
            </p:nvGrpSpPr>
            <p:grpSpPr>
              <a:xfrm>
                <a:off x="3517901" y="1225551"/>
                <a:ext cx="5260975" cy="4090987"/>
                <a:chOff x="3517901" y="1225551"/>
                <a:chExt cx="5260975" cy="4090987"/>
              </a:xfrm>
              <a:grpFill/>
            </p:grpSpPr>
            <p:sp>
              <p:nvSpPr>
                <p:cNvPr id="205" name="Freeform 12">
                  <a:extLst>
                    <a:ext uri="{FF2B5EF4-FFF2-40B4-BE49-F238E27FC236}">
                      <a16:creationId xmlns:a16="http://schemas.microsoft.com/office/drawing/2014/main" id="{51E0F7D2-6DA9-43FB-9B15-18B2A8CEDFE9}"/>
                    </a:ext>
                  </a:extLst>
                </p:cNvPr>
                <p:cNvSpPr/>
                <p:nvPr/>
              </p:nvSpPr>
              <p:spPr bwMode="auto">
                <a:xfrm>
                  <a:off x="7805738" y="2135188"/>
                  <a:ext cx="109538" cy="38100"/>
                </a:xfrm>
                <a:custGeom>
                  <a:avLst/>
                  <a:gdLst>
                    <a:gd name="T0" fmla="*/ 6 w 106"/>
                    <a:gd name="T1" fmla="*/ 35 h 37"/>
                    <a:gd name="T2" fmla="*/ 45 w 106"/>
                    <a:gd name="T3" fmla="*/ 33 h 37"/>
                    <a:gd name="T4" fmla="*/ 97 w 106"/>
                    <a:gd name="T5" fmla="*/ 22 h 37"/>
                    <a:gd name="T6" fmla="*/ 97 w 106"/>
                    <a:gd name="T7" fmla="*/ 6 h 37"/>
                    <a:gd name="T8" fmla="*/ 52 w 106"/>
                    <a:gd name="T9" fmla="*/ 6 h 37"/>
                    <a:gd name="T10" fmla="*/ 4 w 106"/>
                    <a:gd name="T11" fmla="*/ 24 h 37"/>
                    <a:gd name="T12" fmla="*/ 6 w 10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06" name="Freeform 13">
                  <a:extLst>
                    <a:ext uri="{FF2B5EF4-FFF2-40B4-BE49-F238E27FC236}">
                      <a16:creationId xmlns:a16="http://schemas.microsoft.com/office/drawing/2014/main" id="{41CAD33E-E154-4228-A501-6EDBAEDD1E7F}"/>
                    </a:ext>
                  </a:extLst>
                </p:cNvPr>
                <p:cNvSpPr/>
                <p:nvPr/>
              </p:nvSpPr>
              <p:spPr bwMode="auto">
                <a:xfrm>
                  <a:off x="8018463" y="2144713"/>
                  <a:ext cx="92075" cy="34925"/>
                </a:xfrm>
                <a:custGeom>
                  <a:avLst/>
                  <a:gdLst>
                    <a:gd name="T0" fmla="*/ 4 w 89"/>
                    <a:gd name="T1" fmla="*/ 9 h 35"/>
                    <a:gd name="T2" fmla="*/ 79 w 89"/>
                    <a:gd name="T3" fmla="*/ 34 h 35"/>
                    <a:gd name="T4" fmla="*/ 83 w 89"/>
                    <a:gd name="T5" fmla="*/ 20 h 35"/>
                    <a:gd name="T6" fmla="*/ 7 w 89"/>
                    <a:gd name="T7" fmla="*/ 0 h 35"/>
                    <a:gd name="T8" fmla="*/ 4 w 89"/>
                    <a:gd name="T9" fmla="*/ 9 h 35"/>
                  </a:gdLst>
                  <a:ahLst/>
                  <a:cxnLst>
                    <a:cxn ang="0">
                      <a:pos x="T0" y="T1"/>
                    </a:cxn>
                    <a:cxn ang="0">
                      <a:pos x="T2" y="T3"/>
                    </a:cxn>
                    <a:cxn ang="0">
                      <a:pos x="T4" y="T5"/>
                    </a:cxn>
                    <a:cxn ang="0">
                      <a:pos x="T6" y="T7"/>
                    </a:cxn>
                    <a:cxn ang="0">
                      <a:pos x="T8" y="T9"/>
                    </a:cxn>
                  </a:cxnLst>
                  <a:rect l="0" t="0" r="r" b="b"/>
                  <a:pathLst>
                    <a:path w="89" h="35">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07" name="Freeform 14">
                  <a:extLst>
                    <a:ext uri="{FF2B5EF4-FFF2-40B4-BE49-F238E27FC236}">
                      <a16:creationId xmlns:a16="http://schemas.microsoft.com/office/drawing/2014/main" id="{060434BA-48AF-48CA-897D-2AA21D26E347}"/>
                    </a:ext>
                  </a:extLst>
                </p:cNvPr>
                <p:cNvSpPr/>
                <p:nvPr/>
              </p:nvSpPr>
              <p:spPr bwMode="auto">
                <a:xfrm>
                  <a:off x="8228013" y="2225676"/>
                  <a:ext cx="107950" cy="61913"/>
                </a:xfrm>
                <a:custGeom>
                  <a:avLst/>
                  <a:gdLst>
                    <a:gd name="T0" fmla="*/ 6 w 105"/>
                    <a:gd name="T1" fmla="*/ 10 h 59"/>
                    <a:gd name="T2" fmla="*/ 91 w 105"/>
                    <a:gd name="T3" fmla="*/ 55 h 59"/>
                    <a:gd name="T4" fmla="*/ 99 w 105"/>
                    <a:gd name="T5" fmla="*/ 44 h 59"/>
                    <a:gd name="T6" fmla="*/ 9 w 105"/>
                    <a:gd name="T7" fmla="*/ 1 h 59"/>
                    <a:gd name="T8" fmla="*/ 6 w 105"/>
                    <a:gd name="T9" fmla="*/ 10 h 59"/>
                  </a:gdLst>
                  <a:ahLst/>
                  <a:cxnLst>
                    <a:cxn ang="0">
                      <a:pos x="T0" y="T1"/>
                    </a:cxn>
                    <a:cxn ang="0">
                      <a:pos x="T2" y="T3"/>
                    </a:cxn>
                    <a:cxn ang="0">
                      <a:pos x="T4" y="T5"/>
                    </a:cxn>
                    <a:cxn ang="0">
                      <a:pos x="T6" y="T7"/>
                    </a:cxn>
                    <a:cxn ang="0">
                      <a:pos x="T8" y="T9"/>
                    </a:cxn>
                  </a:cxnLst>
                  <a:rect l="0" t="0" r="r" b="b"/>
                  <a:pathLst>
                    <a:path w="105" h="59">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08" name="Freeform 15">
                  <a:extLst>
                    <a:ext uri="{FF2B5EF4-FFF2-40B4-BE49-F238E27FC236}">
                      <a16:creationId xmlns:a16="http://schemas.microsoft.com/office/drawing/2014/main" id="{096EA881-45F7-45C5-9812-EEA16C236320}"/>
                    </a:ext>
                  </a:extLst>
                </p:cNvPr>
                <p:cNvSpPr/>
                <p:nvPr/>
              </p:nvSpPr>
              <p:spPr bwMode="auto">
                <a:xfrm>
                  <a:off x="8421688" y="2389188"/>
                  <a:ext cx="77788" cy="84138"/>
                </a:xfrm>
                <a:custGeom>
                  <a:avLst/>
                  <a:gdLst>
                    <a:gd name="T0" fmla="*/ 1 w 75"/>
                    <a:gd name="T1" fmla="*/ 1 h 81"/>
                    <a:gd name="T2" fmla="*/ 14 w 75"/>
                    <a:gd name="T3" fmla="*/ 20 h 81"/>
                    <a:gd name="T4" fmla="*/ 31 w 75"/>
                    <a:gd name="T5" fmla="*/ 42 h 81"/>
                    <a:gd name="T6" fmla="*/ 62 w 75"/>
                    <a:gd name="T7" fmla="*/ 77 h 81"/>
                    <a:gd name="T8" fmla="*/ 72 w 75"/>
                    <a:gd name="T9" fmla="*/ 71 h 81"/>
                    <a:gd name="T10" fmla="*/ 45 w 75"/>
                    <a:gd name="T11" fmla="*/ 35 h 81"/>
                    <a:gd name="T12" fmla="*/ 24 w 75"/>
                    <a:gd name="T13" fmla="*/ 16 h 81"/>
                    <a:gd name="T14" fmla="*/ 2 w 75"/>
                    <a:gd name="T15" fmla="*/ 0 h 81"/>
                    <a:gd name="T16" fmla="*/ 1 w 75"/>
                    <a:gd name="T17"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09" name="Freeform 16">
                  <a:extLst>
                    <a:ext uri="{FF2B5EF4-FFF2-40B4-BE49-F238E27FC236}">
                      <a16:creationId xmlns:a16="http://schemas.microsoft.com/office/drawing/2014/main" id="{411C3CC7-A9AC-400D-B1D9-6C8DCE789374}"/>
                    </a:ext>
                  </a:extLst>
                </p:cNvPr>
                <p:cNvSpPr/>
                <p:nvPr/>
              </p:nvSpPr>
              <p:spPr bwMode="auto">
                <a:xfrm>
                  <a:off x="8572501" y="2570163"/>
                  <a:ext cx="60325" cy="90488"/>
                </a:xfrm>
                <a:custGeom>
                  <a:avLst/>
                  <a:gdLst>
                    <a:gd name="T0" fmla="*/ 3 w 57"/>
                    <a:gd name="T1" fmla="*/ 10 h 88"/>
                    <a:gd name="T2" fmla="*/ 47 w 57"/>
                    <a:gd name="T3" fmla="*/ 83 h 88"/>
                    <a:gd name="T4" fmla="*/ 55 w 57"/>
                    <a:gd name="T5" fmla="*/ 77 h 88"/>
                    <a:gd name="T6" fmla="*/ 11 w 57"/>
                    <a:gd name="T7" fmla="*/ 5 h 88"/>
                    <a:gd name="T8" fmla="*/ 3 w 57"/>
                    <a:gd name="T9" fmla="*/ 10 h 88"/>
                  </a:gdLst>
                  <a:ahLst/>
                  <a:cxnLst>
                    <a:cxn ang="0">
                      <a:pos x="T0" y="T1"/>
                    </a:cxn>
                    <a:cxn ang="0">
                      <a:pos x="T2" y="T3"/>
                    </a:cxn>
                    <a:cxn ang="0">
                      <a:pos x="T4" y="T5"/>
                    </a:cxn>
                    <a:cxn ang="0">
                      <a:pos x="T6" y="T7"/>
                    </a:cxn>
                    <a:cxn ang="0">
                      <a:pos x="T8" y="T9"/>
                    </a:cxn>
                  </a:cxnLst>
                  <a:rect l="0" t="0" r="r" b="b"/>
                  <a:pathLst>
                    <a:path w="57" h="88">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10" name="Freeform 17">
                  <a:extLst>
                    <a:ext uri="{FF2B5EF4-FFF2-40B4-BE49-F238E27FC236}">
                      <a16:creationId xmlns:a16="http://schemas.microsoft.com/office/drawing/2014/main" id="{C8E1A055-2084-42FB-A250-49D52A24E1F9}"/>
                    </a:ext>
                  </a:extLst>
                </p:cNvPr>
                <p:cNvSpPr/>
                <p:nvPr/>
              </p:nvSpPr>
              <p:spPr bwMode="auto">
                <a:xfrm>
                  <a:off x="8664576" y="2767013"/>
                  <a:ext cx="42863" cy="88900"/>
                </a:xfrm>
                <a:custGeom>
                  <a:avLst/>
                  <a:gdLst>
                    <a:gd name="T0" fmla="*/ 3 w 41"/>
                    <a:gd name="T1" fmla="*/ 7 h 86"/>
                    <a:gd name="T2" fmla="*/ 30 w 41"/>
                    <a:gd name="T3" fmla="*/ 79 h 86"/>
                    <a:gd name="T4" fmla="*/ 40 w 41"/>
                    <a:gd name="T5" fmla="*/ 76 h 86"/>
                    <a:gd name="T6" fmla="*/ 9 w 41"/>
                    <a:gd name="T7" fmla="*/ 4 h 86"/>
                    <a:gd name="T8" fmla="*/ 3 w 41"/>
                    <a:gd name="T9" fmla="*/ 7 h 86"/>
                  </a:gdLst>
                  <a:ahLst/>
                  <a:cxnLst>
                    <a:cxn ang="0">
                      <a:pos x="T0" y="T1"/>
                    </a:cxn>
                    <a:cxn ang="0">
                      <a:pos x="T2" y="T3"/>
                    </a:cxn>
                    <a:cxn ang="0">
                      <a:pos x="T4" y="T5"/>
                    </a:cxn>
                    <a:cxn ang="0">
                      <a:pos x="T6" y="T7"/>
                    </a:cxn>
                    <a:cxn ang="0">
                      <a:pos x="T8" y="T9"/>
                    </a:cxn>
                  </a:cxnLst>
                  <a:rect l="0" t="0" r="r" b="b"/>
                  <a:pathLst>
                    <a:path w="41" h="86">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11" name="Freeform 18">
                  <a:extLst>
                    <a:ext uri="{FF2B5EF4-FFF2-40B4-BE49-F238E27FC236}">
                      <a16:creationId xmlns:a16="http://schemas.microsoft.com/office/drawing/2014/main" id="{401825CE-24AB-4EEF-AFCB-17CBB2713A95}"/>
                    </a:ext>
                  </a:extLst>
                </p:cNvPr>
                <p:cNvSpPr/>
                <p:nvPr/>
              </p:nvSpPr>
              <p:spPr bwMode="auto">
                <a:xfrm>
                  <a:off x="8740776" y="2992438"/>
                  <a:ext cx="26988" cy="107950"/>
                </a:xfrm>
                <a:custGeom>
                  <a:avLst/>
                  <a:gdLst>
                    <a:gd name="T0" fmla="*/ 2 w 27"/>
                    <a:gd name="T1" fmla="*/ 7 h 104"/>
                    <a:gd name="T2" fmla="*/ 17 w 27"/>
                    <a:gd name="T3" fmla="*/ 100 h 104"/>
                    <a:gd name="T4" fmla="*/ 23 w 27"/>
                    <a:gd name="T5" fmla="*/ 100 h 104"/>
                    <a:gd name="T6" fmla="*/ 9 w 27"/>
                    <a:gd name="T7" fmla="*/ 4 h 104"/>
                    <a:gd name="T8" fmla="*/ 2 w 27"/>
                    <a:gd name="T9" fmla="*/ 7 h 104"/>
                  </a:gdLst>
                  <a:ahLst/>
                  <a:cxnLst>
                    <a:cxn ang="0">
                      <a:pos x="T0" y="T1"/>
                    </a:cxn>
                    <a:cxn ang="0">
                      <a:pos x="T2" y="T3"/>
                    </a:cxn>
                    <a:cxn ang="0">
                      <a:pos x="T4" y="T5"/>
                    </a:cxn>
                    <a:cxn ang="0">
                      <a:pos x="T6" y="T7"/>
                    </a:cxn>
                    <a:cxn ang="0">
                      <a:pos x="T8" y="T9"/>
                    </a:cxn>
                  </a:cxnLst>
                  <a:rect l="0" t="0" r="r" b="b"/>
                  <a:pathLst>
                    <a:path w="27" h="104">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12" name="Freeform 19">
                  <a:extLst>
                    <a:ext uri="{FF2B5EF4-FFF2-40B4-BE49-F238E27FC236}">
                      <a16:creationId xmlns:a16="http://schemas.microsoft.com/office/drawing/2014/main" id="{9B4814F6-9E7E-4337-AF6F-4E753AF58B00}"/>
                    </a:ext>
                  </a:extLst>
                </p:cNvPr>
                <p:cNvSpPr/>
                <p:nvPr/>
              </p:nvSpPr>
              <p:spPr bwMode="auto">
                <a:xfrm>
                  <a:off x="8753476" y="3206751"/>
                  <a:ext cx="25400" cy="80963"/>
                </a:xfrm>
                <a:custGeom>
                  <a:avLst/>
                  <a:gdLst>
                    <a:gd name="T0" fmla="*/ 13 w 24"/>
                    <a:gd name="T1" fmla="*/ 2 h 78"/>
                    <a:gd name="T2" fmla="*/ 4 w 24"/>
                    <a:gd name="T3" fmla="*/ 32 h 78"/>
                    <a:gd name="T4" fmla="*/ 2 w 24"/>
                    <a:gd name="T5" fmla="*/ 46 h 78"/>
                    <a:gd name="T6" fmla="*/ 0 w 24"/>
                    <a:gd name="T7" fmla="*/ 66 h 78"/>
                    <a:gd name="T8" fmla="*/ 13 w 24"/>
                    <a:gd name="T9" fmla="*/ 71 h 78"/>
                    <a:gd name="T10" fmla="*/ 23 w 24"/>
                    <a:gd name="T11" fmla="*/ 39 h 78"/>
                    <a:gd name="T12" fmla="*/ 15 w 24"/>
                    <a:gd name="T13" fmla="*/ 2 h 78"/>
                    <a:gd name="T14" fmla="*/ 13 w 24"/>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8">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13" name="Freeform 20">
                  <a:extLst>
                    <a:ext uri="{FF2B5EF4-FFF2-40B4-BE49-F238E27FC236}">
                      <a16:creationId xmlns:a16="http://schemas.microsoft.com/office/drawing/2014/main" id="{F4280BFF-1ED6-4761-A0DC-B26DDB4B9E77}"/>
                    </a:ext>
                  </a:extLst>
                </p:cNvPr>
                <p:cNvSpPr/>
                <p:nvPr/>
              </p:nvSpPr>
              <p:spPr bwMode="auto">
                <a:xfrm>
                  <a:off x="8672513" y="3368676"/>
                  <a:ext cx="61913" cy="100013"/>
                </a:xfrm>
                <a:custGeom>
                  <a:avLst/>
                  <a:gdLst>
                    <a:gd name="T0" fmla="*/ 46 w 61"/>
                    <a:gd name="T1" fmla="*/ 3 h 97"/>
                    <a:gd name="T2" fmla="*/ 6 w 61"/>
                    <a:gd name="T3" fmla="*/ 81 h 97"/>
                    <a:gd name="T4" fmla="*/ 20 w 61"/>
                    <a:gd name="T5" fmla="*/ 91 h 97"/>
                    <a:gd name="T6" fmla="*/ 52 w 61"/>
                    <a:gd name="T7" fmla="*/ 51 h 97"/>
                    <a:gd name="T8" fmla="*/ 53 w 61"/>
                    <a:gd name="T9" fmla="*/ 3 h 97"/>
                    <a:gd name="T10" fmla="*/ 46 w 61"/>
                    <a:gd name="T11" fmla="*/ 3 h 97"/>
                  </a:gdLst>
                  <a:ahLst/>
                  <a:cxnLst>
                    <a:cxn ang="0">
                      <a:pos x="T0" y="T1"/>
                    </a:cxn>
                    <a:cxn ang="0">
                      <a:pos x="T2" y="T3"/>
                    </a:cxn>
                    <a:cxn ang="0">
                      <a:pos x="T4" y="T5"/>
                    </a:cxn>
                    <a:cxn ang="0">
                      <a:pos x="T6" y="T7"/>
                    </a:cxn>
                    <a:cxn ang="0">
                      <a:pos x="T8" y="T9"/>
                    </a:cxn>
                    <a:cxn ang="0">
                      <a:pos x="T10" y="T11"/>
                    </a:cxn>
                  </a:cxnLst>
                  <a:rect l="0" t="0" r="r" b="b"/>
                  <a:pathLst>
                    <a:path w="61" h="97">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14" name="Freeform 21">
                  <a:extLst>
                    <a:ext uri="{FF2B5EF4-FFF2-40B4-BE49-F238E27FC236}">
                      <a16:creationId xmlns:a16="http://schemas.microsoft.com/office/drawing/2014/main" id="{40F2EB24-796B-4CC6-B8A8-4CCCAD6B036D}"/>
                    </a:ext>
                  </a:extLst>
                </p:cNvPr>
                <p:cNvSpPr/>
                <p:nvPr/>
              </p:nvSpPr>
              <p:spPr bwMode="auto">
                <a:xfrm>
                  <a:off x="8559801" y="3544888"/>
                  <a:ext cx="68263" cy="84138"/>
                </a:xfrm>
                <a:custGeom>
                  <a:avLst/>
                  <a:gdLst>
                    <a:gd name="T0" fmla="*/ 51 w 66"/>
                    <a:gd name="T1" fmla="*/ 4 h 81"/>
                    <a:gd name="T2" fmla="*/ 24 w 66"/>
                    <a:gd name="T3" fmla="*/ 33 h 81"/>
                    <a:gd name="T4" fmla="*/ 14 w 66"/>
                    <a:gd name="T5" fmla="*/ 46 h 81"/>
                    <a:gd name="T6" fmla="*/ 5 w 66"/>
                    <a:gd name="T7" fmla="*/ 62 h 81"/>
                    <a:gd name="T8" fmla="*/ 18 w 66"/>
                    <a:gd name="T9" fmla="*/ 75 h 81"/>
                    <a:gd name="T10" fmla="*/ 32 w 66"/>
                    <a:gd name="T11" fmla="*/ 65 h 81"/>
                    <a:gd name="T12" fmla="*/ 45 w 66"/>
                    <a:gd name="T13" fmla="*/ 49 h 81"/>
                    <a:gd name="T14" fmla="*/ 63 w 66"/>
                    <a:gd name="T15" fmla="*/ 11 h 81"/>
                    <a:gd name="T16" fmla="*/ 51 w 66"/>
                    <a:gd name="T1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81">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15" name="Freeform 22">
                  <a:extLst>
                    <a:ext uri="{FF2B5EF4-FFF2-40B4-BE49-F238E27FC236}">
                      <a16:creationId xmlns:a16="http://schemas.microsoft.com/office/drawing/2014/main" id="{CD020C54-285E-42B4-A045-DAAD836740E0}"/>
                    </a:ext>
                  </a:extLst>
                </p:cNvPr>
                <p:cNvSpPr/>
                <p:nvPr/>
              </p:nvSpPr>
              <p:spPr bwMode="auto">
                <a:xfrm>
                  <a:off x="8374063" y="3732213"/>
                  <a:ext cx="80963" cy="65088"/>
                </a:xfrm>
                <a:custGeom>
                  <a:avLst/>
                  <a:gdLst>
                    <a:gd name="T0" fmla="*/ 66 w 79"/>
                    <a:gd name="T1" fmla="*/ 3 h 62"/>
                    <a:gd name="T2" fmla="*/ 35 w 79"/>
                    <a:gd name="T3" fmla="*/ 23 h 62"/>
                    <a:gd name="T4" fmla="*/ 6 w 79"/>
                    <a:gd name="T5" fmla="*/ 48 h 62"/>
                    <a:gd name="T6" fmla="*/ 14 w 79"/>
                    <a:gd name="T7" fmla="*/ 58 h 62"/>
                    <a:gd name="T8" fmla="*/ 45 w 79"/>
                    <a:gd name="T9" fmla="*/ 38 h 62"/>
                    <a:gd name="T10" fmla="*/ 73 w 79"/>
                    <a:gd name="T11" fmla="*/ 13 h 62"/>
                    <a:gd name="T12" fmla="*/ 66 w 7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79" h="62">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16" name="Freeform 23">
                  <a:extLst>
                    <a:ext uri="{FF2B5EF4-FFF2-40B4-BE49-F238E27FC236}">
                      <a16:creationId xmlns:a16="http://schemas.microsoft.com/office/drawing/2014/main" id="{E2F8F4FE-518B-4571-8084-30D111307A6D}"/>
                    </a:ext>
                  </a:extLst>
                </p:cNvPr>
                <p:cNvSpPr/>
                <p:nvPr/>
              </p:nvSpPr>
              <p:spPr bwMode="auto">
                <a:xfrm>
                  <a:off x="7953376" y="3932238"/>
                  <a:ext cx="93663" cy="30163"/>
                </a:xfrm>
                <a:custGeom>
                  <a:avLst/>
                  <a:gdLst>
                    <a:gd name="T0" fmla="*/ 82 w 91"/>
                    <a:gd name="T1" fmla="*/ 1 h 30"/>
                    <a:gd name="T2" fmla="*/ 42 w 91"/>
                    <a:gd name="T3" fmla="*/ 5 h 30"/>
                    <a:gd name="T4" fmla="*/ 9 w 91"/>
                    <a:gd name="T5" fmla="*/ 11 h 30"/>
                    <a:gd name="T6" fmla="*/ 9 w 91"/>
                    <a:gd name="T7" fmla="*/ 28 h 30"/>
                    <a:gd name="T8" fmla="*/ 45 w 91"/>
                    <a:gd name="T9" fmla="*/ 27 h 30"/>
                    <a:gd name="T10" fmla="*/ 86 w 91"/>
                    <a:gd name="T11" fmla="*/ 9 h 30"/>
                    <a:gd name="T12" fmla="*/ 82 w 91"/>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91" h="30">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17" name="Freeform 24">
                  <a:extLst>
                    <a:ext uri="{FF2B5EF4-FFF2-40B4-BE49-F238E27FC236}">
                      <a16:creationId xmlns:a16="http://schemas.microsoft.com/office/drawing/2014/main" id="{A481F8C3-6C74-45E3-A22F-3537732220E4}"/>
                    </a:ext>
                  </a:extLst>
                </p:cNvPr>
                <p:cNvSpPr/>
                <p:nvPr/>
              </p:nvSpPr>
              <p:spPr bwMode="auto">
                <a:xfrm>
                  <a:off x="7991476" y="3992563"/>
                  <a:ext cx="65088" cy="77788"/>
                </a:xfrm>
                <a:custGeom>
                  <a:avLst/>
                  <a:gdLst>
                    <a:gd name="T0" fmla="*/ 2 w 63"/>
                    <a:gd name="T1" fmla="*/ 6 h 74"/>
                    <a:gd name="T2" fmla="*/ 12 w 63"/>
                    <a:gd name="T3" fmla="*/ 18 h 74"/>
                    <a:gd name="T4" fmla="*/ 24 w 63"/>
                    <a:gd name="T5" fmla="*/ 34 h 74"/>
                    <a:gd name="T6" fmla="*/ 36 w 63"/>
                    <a:gd name="T7" fmla="*/ 51 h 74"/>
                    <a:gd name="T8" fmla="*/ 47 w 63"/>
                    <a:gd name="T9" fmla="*/ 66 h 74"/>
                    <a:gd name="T10" fmla="*/ 61 w 63"/>
                    <a:gd name="T11" fmla="*/ 60 h 74"/>
                    <a:gd name="T12" fmla="*/ 37 w 63"/>
                    <a:gd name="T13" fmla="*/ 16 h 74"/>
                    <a:gd name="T14" fmla="*/ 18 w 63"/>
                    <a:gd name="T15" fmla="*/ 3 h 74"/>
                    <a:gd name="T16" fmla="*/ 3 w 63"/>
                    <a:gd name="T17" fmla="*/ 2 h 74"/>
                    <a:gd name="T18" fmla="*/ 2 w 63"/>
                    <a:gd name="T19"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4">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18" name="Freeform 25">
                  <a:extLst>
                    <a:ext uri="{FF2B5EF4-FFF2-40B4-BE49-F238E27FC236}">
                      <a16:creationId xmlns:a16="http://schemas.microsoft.com/office/drawing/2014/main" id="{B3D4DB25-2939-4C15-9D6F-4276DC3C3B7E}"/>
                    </a:ext>
                  </a:extLst>
                </p:cNvPr>
                <p:cNvSpPr/>
                <p:nvPr/>
              </p:nvSpPr>
              <p:spPr bwMode="auto">
                <a:xfrm>
                  <a:off x="8085138" y="4160838"/>
                  <a:ext cx="26988" cy="95250"/>
                </a:xfrm>
                <a:custGeom>
                  <a:avLst/>
                  <a:gdLst>
                    <a:gd name="T0" fmla="*/ 0 w 26"/>
                    <a:gd name="T1" fmla="*/ 8 h 91"/>
                    <a:gd name="T2" fmla="*/ 6 w 26"/>
                    <a:gd name="T3" fmla="*/ 83 h 91"/>
                    <a:gd name="T4" fmla="*/ 22 w 26"/>
                    <a:gd name="T5" fmla="*/ 83 h 91"/>
                    <a:gd name="T6" fmla="*/ 13 w 26"/>
                    <a:gd name="T7" fmla="*/ 5 h 91"/>
                    <a:gd name="T8" fmla="*/ 0 w 26"/>
                    <a:gd name="T9" fmla="*/ 8 h 91"/>
                  </a:gdLst>
                  <a:ahLst/>
                  <a:cxnLst>
                    <a:cxn ang="0">
                      <a:pos x="T0" y="T1"/>
                    </a:cxn>
                    <a:cxn ang="0">
                      <a:pos x="T2" y="T3"/>
                    </a:cxn>
                    <a:cxn ang="0">
                      <a:pos x="T4" y="T5"/>
                    </a:cxn>
                    <a:cxn ang="0">
                      <a:pos x="T6" y="T7"/>
                    </a:cxn>
                    <a:cxn ang="0">
                      <a:pos x="T8" y="T9"/>
                    </a:cxn>
                  </a:cxnLst>
                  <a:rect l="0" t="0" r="r" b="b"/>
                  <a:pathLst>
                    <a:path w="26" h="91">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19" name="Freeform 26">
                  <a:extLst>
                    <a:ext uri="{FF2B5EF4-FFF2-40B4-BE49-F238E27FC236}">
                      <a16:creationId xmlns:a16="http://schemas.microsoft.com/office/drawing/2014/main" id="{D6071572-EAB5-4086-B6E1-9D709188DB0D}"/>
                    </a:ext>
                  </a:extLst>
                </p:cNvPr>
                <p:cNvSpPr/>
                <p:nvPr/>
              </p:nvSpPr>
              <p:spPr bwMode="auto">
                <a:xfrm>
                  <a:off x="8034338" y="4348163"/>
                  <a:ext cx="44450" cy="106363"/>
                </a:xfrm>
                <a:custGeom>
                  <a:avLst/>
                  <a:gdLst>
                    <a:gd name="T0" fmla="*/ 8 w 43"/>
                    <a:gd name="T1" fmla="*/ 99 h 102"/>
                    <a:gd name="T2" fmla="*/ 32 w 43"/>
                    <a:gd name="T3" fmla="*/ 61 h 102"/>
                    <a:gd name="T4" fmla="*/ 42 w 43"/>
                    <a:gd name="T5" fmla="*/ 9 h 102"/>
                    <a:gd name="T6" fmla="*/ 27 w 43"/>
                    <a:gd name="T7" fmla="*/ 7 h 102"/>
                    <a:gd name="T8" fmla="*/ 13 w 43"/>
                    <a:gd name="T9" fmla="*/ 50 h 102"/>
                    <a:gd name="T10" fmla="*/ 1 w 43"/>
                    <a:gd name="T11" fmla="*/ 95 h 102"/>
                    <a:gd name="T12" fmla="*/ 8 w 43"/>
                    <a:gd name="T13" fmla="*/ 99 h 102"/>
                  </a:gdLst>
                  <a:ahLst/>
                  <a:cxnLst>
                    <a:cxn ang="0">
                      <a:pos x="T0" y="T1"/>
                    </a:cxn>
                    <a:cxn ang="0">
                      <a:pos x="T2" y="T3"/>
                    </a:cxn>
                    <a:cxn ang="0">
                      <a:pos x="T4" y="T5"/>
                    </a:cxn>
                    <a:cxn ang="0">
                      <a:pos x="T6" y="T7"/>
                    </a:cxn>
                    <a:cxn ang="0">
                      <a:pos x="T8" y="T9"/>
                    </a:cxn>
                    <a:cxn ang="0">
                      <a:pos x="T10" y="T11"/>
                    </a:cxn>
                    <a:cxn ang="0">
                      <a:pos x="T12" y="T13"/>
                    </a:cxn>
                  </a:cxnLst>
                  <a:rect l="0" t="0" r="r" b="b"/>
                  <a:pathLst>
                    <a:path w="43" h="102">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20" name="Freeform 27">
                  <a:extLst>
                    <a:ext uri="{FF2B5EF4-FFF2-40B4-BE49-F238E27FC236}">
                      <a16:creationId xmlns:a16="http://schemas.microsoft.com/office/drawing/2014/main" id="{6DAD3B1E-4DDD-4E42-B976-7F586427B948}"/>
                    </a:ext>
                  </a:extLst>
                </p:cNvPr>
                <p:cNvSpPr/>
                <p:nvPr/>
              </p:nvSpPr>
              <p:spPr bwMode="auto">
                <a:xfrm>
                  <a:off x="7883526" y="4581526"/>
                  <a:ext cx="80963" cy="74613"/>
                </a:xfrm>
                <a:custGeom>
                  <a:avLst/>
                  <a:gdLst>
                    <a:gd name="T0" fmla="*/ 7 w 78"/>
                    <a:gd name="T1" fmla="*/ 69 h 72"/>
                    <a:gd name="T2" fmla="*/ 45 w 78"/>
                    <a:gd name="T3" fmla="*/ 47 h 72"/>
                    <a:gd name="T4" fmla="*/ 75 w 78"/>
                    <a:gd name="T5" fmla="*/ 11 h 72"/>
                    <a:gd name="T6" fmla="*/ 67 w 78"/>
                    <a:gd name="T7" fmla="*/ 5 h 72"/>
                    <a:gd name="T8" fmla="*/ 37 w 78"/>
                    <a:gd name="T9" fmla="*/ 33 h 72"/>
                    <a:gd name="T10" fmla="*/ 4 w 78"/>
                    <a:gd name="T11" fmla="*/ 63 h 72"/>
                    <a:gd name="T12" fmla="*/ 7 w 78"/>
                    <a:gd name="T13" fmla="*/ 69 h 72"/>
                  </a:gdLst>
                  <a:ahLst/>
                  <a:cxnLst>
                    <a:cxn ang="0">
                      <a:pos x="T0" y="T1"/>
                    </a:cxn>
                    <a:cxn ang="0">
                      <a:pos x="T2" y="T3"/>
                    </a:cxn>
                    <a:cxn ang="0">
                      <a:pos x="T4" y="T5"/>
                    </a:cxn>
                    <a:cxn ang="0">
                      <a:pos x="T6" y="T7"/>
                    </a:cxn>
                    <a:cxn ang="0">
                      <a:pos x="T8" y="T9"/>
                    </a:cxn>
                    <a:cxn ang="0">
                      <a:pos x="T10" y="T11"/>
                    </a:cxn>
                    <a:cxn ang="0">
                      <a:pos x="T12" y="T13"/>
                    </a:cxn>
                  </a:cxnLst>
                  <a:rect l="0" t="0" r="r" b="b"/>
                  <a:pathLst>
                    <a:path w="78" h="72">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21" name="Freeform 28">
                  <a:extLst>
                    <a:ext uri="{FF2B5EF4-FFF2-40B4-BE49-F238E27FC236}">
                      <a16:creationId xmlns:a16="http://schemas.microsoft.com/office/drawing/2014/main" id="{4C78B402-1D64-4D6E-ABE5-7B7F023280C8}"/>
                    </a:ext>
                  </a:extLst>
                </p:cNvPr>
                <p:cNvSpPr/>
                <p:nvPr/>
              </p:nvSpPr>
              <p:spPr bwMode="auto">
                <a:xfrm>
                  <a:off x="7666038" y="4762501"/>
                  <a:ext cx="120650" cy="58738"/>
                </a:xfrm>
                <a:custGeom>
                  <a:avLst/>
                  <a:gdLst>
                    <a:gd name="T0" fmla="*/ 6 w 117"/>
                    <a:gd name="T1" fmla="*/ 56 h 56"/>
                    <a:gd name="T2" fmla="*/ 111 w 117"/>
                    <a:gd name="T3" fmla="*/ 13 h 56"/>
                    <a:gd name="T4" fmla="*/ 105 w 117"/>
                    <a:gd name="T5" fmla="*/ 2 h 56"/>
                    <a:gd name="T6" fmla="*/ 5 w 117"/>
                    <a:gd name="T7" fmla="*/ 48 h 56"/>
                    <a:gd name="T8" fmla="*/ 6 w 117"/>
                    <a:gd name="T9" fmla="*/ 56 h 56"/>
                  </a:gdLst>
                  <a:ahLst/>
                  <a:cxnLst>
                    <a:cxn ang="0">
                      <a:pos x="T0" y="T1"/>
                    </a:cxn>
                    <a:cxn ang="0">
                      <a:pos x="T2" y="T3"/>
                    </a:cxn>
                    <a:cxn ang="0">
                      <a:pos x="T4" y="T5"/>
                    </a:cxn>
                    <a:cxn ang="0">
                      <a:pos x="T6" y="T7"/>
                    </a:cxn>
                    <a:cxn ang="0">
                      <a:pos x="T8" y="T9"/>
                    </a:cxn>
                  </a:cxnLst>
                  <a:rect l="0" t="0" r="r" b="b"/>
                  <a:pathLst>
                    <a:path w="117" h="56">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22" name="Freeform 29">
                  <a:extLst>
                    <a:ext uri="{FF2B5EF4-FFF2-40B4-BE49-F238E27FC236}">
                      <a16:creationId xmlns:a16="http://schemas.microsoft.com/office/drawing/2014/main" id="{7C67E233-4AB8-44C0-8490-076F622E46AB}"/>
                    </a:ext>
                  </a:extLst>
                </p:cNvPr>
                <p:cNvSpPr/>
                <p:nvPr/>
              </p:nvSpPr>
              <p:spPr bwMode="auto">
                <a:xfrm>
                  <a:off x="7434263" y="4868863"/>
                  <a:ext cx="123825" cy="47625"/>
                </a:xfrm>
                <a:custGeom>
                  <a:avLst/>
                  <a:gdLst>
                    <a:gd name="T0" fmla="*/ 4 w 120"/>
                    <a:gd name="T1" fmla="*/ 46 h 46"/>
                    <a:gd name="T2" fmla="*/ 117 w 120"/>
                    <a:gd name="T3" fmla="*/ 10 h 46"/>
                    <a:gd name="T4" fmla="*/ 112 w 120"/>
                    <a:gd name="T5" fmla="*/ 2 h 46"/>
                    <a:gd name="T6" fmla="*/ 3 w 120"/>
                    <a:gd name="T7" fmla="*/ 39 h 46"/>
                    <a:gd name="T8" fmla="*/ 4 w 120"/>
                    <a:gd name="T9" fmla="*/ 46 h 46"/>
                  </a:gdLst>
                  <a:ahLst/>
                  <a:cxnLst>
                    <a:cxn ang="0">
                      <a:pos x="T0" y="T1"/>
                    </a:cxn>
                    <a:cxn ang="0">
                      <a:pos x="T2" y="T3"/>
                    </a:cxn>
                    <a:cxn ang="0">
                      <a:pos x="T4" y="T5"/>
                    </a:cxn>
                    <a:cxn ang="0">
                      <a:pos x="T6" y="T7"/>
                    </a:cxn>
                    <a:cxn ang="0">
                      <a:pos x="T8" y="T9"/>
                    </a:cxn>
                  </a:cxnLst>
                  <a:rect l="0" t="0" r="r" b="b"/>
                  <a:pathLst>
                    <a:path w="120" h="46">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23" name="Freeform 30">
                  <a:extLst>
                    <a:ext uri="{FF2B5EF4-FFF2-40B4-BE49-F238E27FC236}">
                      <a16:creationId xmlns:a16="http://schemas.microsoft.com/office/drawing/2014/main" id="{104AAB90-7025-47DF-8051-92F818B88B01}"/>
                    </a:ext>
                  </a:extLst>
                </p:cNvPr>
                <p:cNvSpPr/>
                <p:nvPr/>
              </p:nvSpPr>
              <p:spPr bwMode="auto">
                <a:xfrm>
                  <a:off x="7192963" y="4932363"/>
                  <a:ext cx="153988" cy="38100"/>
                </a:xfrm>
                <a:custGeom>
                  <a:avLst/>
                  <a:gdLst>
                    <a:gd name="T0" fmla="*/ 6 w 148"/>
                    <a:gd name="T1" fmla="*/ 36 h 37"/>
                    <a:gd name="T2" fmla="*/ 137 w 148"/>
                    <a:gd name="T3" fmla="*/ 20 h 37"/>
                    <a:gd name="T4" fmla="*/ 133 w 148"/>
                    <a:gd name="T5" fmla="*/ 3 h 37"/>
                    <a:gd name="T6" fmla="*/ 3 w 148"/>
                    <a:gd name="T7" fmla="*/ 31 h 37"/>
                    <a:gd name="T8" fmla="*/ 6 w 148"/>
                    <a:gd name="T9" fmla="*/ 36 h 37"/>
                  </a:gdLst>
                  <a:ahLst/>
                  <a:cxnLst>
                    <a:cxn ang="0">
                      <a:pos x="T0" y="T1"/>
                    </a:cxn>
                    <a:cxn ang="0">
                      <a:pos x="T2" y="T3"/>
                    </a:cxn>
                    <a:cxn ang="0">
                      <a:pos x="T4" y="T5"/>
                    </a:cxn>
                    <a:cxn ang="0">
                      <a:pos x="T6" y="T7"/>
                    </a:cxn>
                    <a:cxn ang="0">
                      <a:pos x="T8" y="T9"/>
                    </a:cxn>
                  </a:cxnLst>
                  <a:rect l="0" t="0" r="r" b="b"/>
                  <a:pathLst>
                    <a:path w="148" h="37">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24" name="Freeform 31">
                  <a:extLst>
                    <a:ext uri="{FF2B5EF4-FFF2-40B4-BE49-F238E27FC236}">
                      <a16:creationId xmlns:a16="http://schemas.microsoft.com/office/drawing/2014/main" id="{4C75AE41-0E4E-44B1-847D-42C7A33E2829}"/>
                    </a:ext>
                  </a:extLst>
                </p:cNvPr>
                <p:cNvSpPr/>
                <p:nvPr/>
              </p:nvSpPr>
              <p:spPr bwMode="auto">
                <a:xfrm>
                  <a:off x="6989763" y="4945063"/>
                  <a:ext cx="88900" cy="22225"/>
                </a:xfrm>
                <a:custGeom>
                  <a:avLst/>
                  <a:gdLst>
                    <a:gd name="T0" fmla="*/ 4 w 86"/>
                    <a:gd name="T1" fmla="*/ 18 h 22"/>
                    <a:gd name="T2" fmla="*/ 80 w 86"/>
                    <a:gd name="T3" fmla="*/ 10 h 22"/>
                    <a:gd name="T4" fmla="*/ 77 w 86"/>
                    <a:gd name="T5" fmla="*/ 1 h 22"/>
                    <a:gd name="T6" fmla="*/ 4 w 86"/>
                    <a:gd name="T7" fmla="*/ 8 h 22"/>
                    <a:gd name="T8" fmla="*/ 4 w 86"/>
                    <a:gd name="T9" fmla="*/ 18 h 22"/>
                  </a:gdLst>
                  <a:ahLst/>
                  <a:cxnLst>
                    <a:cxn ang="0">
                      <a:pos x="T0" y="T1"/>
                    </a:cxn>
                    <a:cxn ang="0">
                      <a:pos x="T2" y="T3"/>
                    </a:cxn>
                    <a:cxn ang="0">
                      <a:pos x="T4" y="T5"/>
                    </a:cxn>
                    <a:cxn ang="0">
                      <a:pos x="T6" y="T7"/>
                    </a:cxn>
                    <a:cxn ang="0">
                      <a:pos x="T8" y="T9"/>
                    </a:cxn>
                  </a:cxnLst>
                  <a:rect l="0" t="0" r="r" b="b"/>
                  <a:pathLst>
                    <a:path w="86" h="22">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25" name="Freeform 32">
                  <a:extLst>
                    <a:ext uri="{FF2B5EF4-FFF2-40B4-BE49-F238E27FC236}">
                      <a16:creationId xmlns:a16="http://schemas.microsoft.com/office/drawing/2014/main" id="{34411A0C-226C-460A-899F-F66CE65F0652}"/>
                    </a:ext>
                  </a:extLst>
                </p:cNvPr>
                <p:cNvSpPr/>
                <p:nvPr/>
              </p:nvSpPr>
              <p:spPr bwMode="auto">
                <a:xfrm>
                  <a:off x="6748463" y="4924426"/>
                  <a:ext cx="80963" cy="31750"/>
                </a:xfrm>
                <a:custGeom>
                  <a:avLst/>
                  <a:gdLst>
                    <a:gd name="T0" fmla="*/ 6 w 79"/>
                    <a:gd name="T1" fmla="*/ 17 h 31"/>
                    <a:gd name="T2" fmla="*/ 37 w 79"/>
                    <a:gd name="T3" fmla="*/ 24 h 31"/>
                    <a:gd name="T4" fmla="*/ 72 w 79"/>
                    <a:gd name="T5" fmla="*/ 31 h 31"/>
                    <a:gd name="T6" fmla="*/ 75 w 79"/>
                    <a:gd name="T7" fmla="*/ 21 h 31"/>
                    <a:gd name="T8" fmla="*/ 6 w 79"/>
                    <a:gd name="T9" fmla="*/ 6 h 31"/>
                    <a:gd name="T10" fmla="*/ 6 w 79"/>
                    <a:gd name="T11" fmla="*/ 17 h 31"/>
                  </a:gdLst>
                  <a:ahLst/>
                  <a:cxnLst>
                    <a:cxn ang="0">
                      <a:pos x="T0" y="T1"/>
                    </a:cxn>
                    <a:cxn ang="0">
                      <a:pos x="T2" y="T3"/>
                    </a:cxn>
                    <a:cxn ang="0">
                      <a:pos x="T4" y="T5"/>
                    </a:cxn>
                    <a:cxn ang="0">
                      <a:pos x="T6" y="T7"/>
                    </a:cxn>
                    <a:cxn ang="0">
                      <a:pos x="T8" y="T9"/>
                    </a:cxn>
                    <a:cxn ang="0">
                      <a:pos x="T10" y="T11"/>
                    </a:cxn>
                  </a:cxnLst>
                  <a:rect l="0" t="0" r="r" b="b"/>
                  <a:pathLst>
                    <a:path w="79" h="31">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26" name="Freeform 33">
                  <a:extLst>
                    <a:ext uri="{FF2B5EF4-FFF2-40B4-BE49-F238E27FC236}">
                      <a16:creationId xmlns:a16="http://schemas.microsoft.com/office/drawing/2014/main" id="{03692B75-3B18-44C2-B0A8-6B1D2F6DF7FD}"/>
                    </a:ext>
                  </a:extLst>
                </p:cNvPr>
                <p:cNvSpPr/>
                <p:nvPr/>
              </p:nvSpPr>
              <p:spPr bwMode="auto">
                <a:xfrm>
                  <a:off x="6559551" y="4949826"/>
                  <a:ext cx="68263" cy="61913"/>
                </a:xfrm>
                <a:custGeom>
                  <a:avLst/>
                  <a:gdLst>
                    <a:gd name="T0" fmla="*/ 11 w 67"/>
                    <a:gd name="T1" fmla="*/ 56 h 59"/>
                    <a:gd name="T2" fmla="*/ 39 w 67"/>
                    <a:gd name="T3" fmla="*/ 37 h 59"/>
                    <a:gd name="T4" fmla="*/ 63 w 67"/>
                    <a:gd name="T5" fmla="*/ 12 h 59"/>
                    <a:gd name="T6" fmla="*/ 55 w 67"/>
                    <a:gd name="T7" fmla="*/ 4 h 59"/>
                    <a:gd name="T8" fmla="*/ 31 w 67"/>
                    <a:gd name="T9" fmla="*/ 25 h 59"/>
                    <a:gd name="T10" fmla="*/ 4 w 67"/>
                    <a:gd name="T11" fmla="*/ 48 h 59"/>
                    <a:gd name="T12" fmla="*/ 11 w 67"/>
                    <a:gd name="T13" fmla="*/ 56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27" name="Freeform 34">
                  <a:extLst>
                    <a:ext uri="{FF2B5EF4-FFF2-40B4-BE49-F238E27FC236}">
                      <a16:creationId xmlns:a16="http://schemas.microsoft.com/office/drawing/2014/main" id="{822BBF2E-BF24-497D-A7A3-3C892A865FD6}"/>
                    </a:ext>
                  </a:extLst>
                </p:cNvPr>
                <p:cNvSpPr/>
                <p:nvPr/>
              </p:nvSpPr>
              <p:spPr bwMode="auto">
                <a:xfrm>
                  <a:off x="6375401" y="5078413"/>
                  <a:ext cx="80963" cy="49213"/>
                </a:xfrm>
                <a:custGeom>
                  <a:avLst/>
                  <a:gdLst>
                    <a:gd name="T0" fmla="*/ 5 w 78"/>
                    <a:gd name="T1" fmla="*/ 46 h 46"/>
                    <a:gd name="T2" fmla="*/ 41 w 78"/>
                    <a:gd name="T3" fmla="*/ 34 h 46"/>
                    <a:gd name="T4" fmla="*/ 73 w 78"/>
                    <a:gd name="T5" fmla="*/ 11 h 46"/>
                    <a:gd name="T6" fmla="*/ 67 w 78"/>
                    <a:gd name="T7" fmla="*/ 2 h 46"/>
                    <a:gd name="T8" fmla="*/ 33 w 78"/>
                    <a:gd name="T9" fmla="*/ 21 h 46"/>
                    <a:gd name="T10" fmla="*/ 3 w 78"/>
                    <a:gd name="T11" fmla="*/ 41 h 46"/>
                    <a:gd name="T12" fmla="*/ 5 w 7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78" h="46">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28" name="Freeform 35">
                  <a:extLst>
                    <a:ext uri="{FF2B5EF4-FFF2-40B4-BE49-F238E27FC236}">
                      <a16:creationId xmlns:a16="http://schemas.microsoft.com/office/drawing/2014/main" id="{CD7164B1-10D3-49CE-920D-9075B54B7E39}"/>
                    </a:ext>
                  </a:extLst>
                </p:cNvPr>
                <p:cNvSpPr/>
                <p:nvPr/>
              </p:nvSpPr>
              <p:spPr bwMode="auto">
                <a:xfrm>
                  <a:off x="6167438" y="5192713"/>
                  <a:ext cx="114300" cy="50800"/>
                </a:xfrm>
                <a:custGeom>
                  <a:avLst/>
                  <a:gdLst>
                    <a:gd name="T0" fmla="*/ 10 w 110"/>
                    <a:gd name="T1" fmla="*/ 48 h 50"/>
                    <a:gd name="T2" fmla="*/ 105 w 110"/>
                    <a:gd name="T3" fmla="*/ 11 h 50"/>
                    <a:gd name="T4" fmla="*/ 102 w 110"/>
                    <a:gd name="T5" fmla="*/ 2 h 50"/>
                    <a:gd name="T6" fmla="*/ 7 w 110"/>
                    <a:gd name="T7" fmla="*/ 37 h 50"/>
                    <a:gd name="T8" fmla="*/ 10 w 110"/>
                    <a:gd name="T9" fmla="*/ 48 h 50"/>
                  </a:gdLst>
                  <a:ahLst/>
                  <a:cxnLst>
                    <a:cxn ang="0">
                      <a:pos x="T0" y="T1"/>
                    </a:cxn>
                    <a:cxn ang="0">
                      <a:pos x="T2" y="T3"/>
                    </a:cxn>
                    <a:cxn ang="0">
                      <a:pos x="T4" y="T5"/>
                    </a:cxn>
                    <a:cxn ang="0">
                      <a:pos x="T6" y="T7"/>
                    </a:cxn>
                    <a:cxn ang="0">
                      <a:pos x="T8" y="T9"/>
                    </a:cxn>
                  </a:cxnLst>
                  <a:rect l="0" t="0" r="r" b="b"/>
                  <a:pathLst>
                    <a:path w="110" h="5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29" name="Freeform 36">
                  <a:extLst>
                    <a:ext uri="{FF2B5EF4-FFF2-40B4-BE49-F238E27FC236}">
                      <a16:creationId xmlns:a16="http://schemas.microsoft.com/office/drawing/2014/main" id="{F8B90CED-DCBC-465B-8834-9CE9D3471C9B}"/>
                    </a:ext>
                  </a:extLst>
                </p:cNvPr>
                <p:cNvSpPr/>
                <p:nvPr/>
              </p:nvSpPr>
              <p:spPr bwMode="auto">
                <a:xfrm>
                  <a:off x="5929313" y="5272088"/>
                  <a:ext cx="131763" cy="36513"/>
                </a:xfrm>
                <a:custGeom>
                  <a:avLst/>
                  <a:gdLst>
                    <a:gd name="T0" fmla="*/ 7 w 128"/>
                    <a:gd name="T1" fmla="*/ 30 h 35"/>
                    <a:gd name="T2" fmla="*/ 120 w 128"/>
                    <a:gd name="T3" fmla="*/ 16 h 35"/>
                    <a:gd name="T4" fmla="*/ 114 w 128"/>
                    <a:gd name="T5" fmla="*/ 2 h 35"/>
                    <a:gd name="T6" fmla="*/ 7 w 128"/>
                    <a:gd name="T7" fmla="*/ 18 h 35"/>
                    <a:gd name="T8" fmla="*/ 7 w 128"/>
                    <a:gd name="T9" fmla="*/ 30 h 35"/>
                  </a:gdLst>
                  <a:ahLst/>
                  <a:cxnLst>
                    <a:cxn ang="0">
                      <a:pos x="T0" y="T1"/>
                    </a:cxn>
                    <a:cxn ang="0">
                      <a:pos x="T2" y="T3"/>
                    </a:cxn>
                    <a:cxn ang="0">
                      <a:pos x="T4" y="T5"/>
                    </a:cxn>
                    <a:cxn ang="0">
                      <a:pos x="T6" y="T7"/>
                    </a:cxn>
                    <a:cxn ang="0">
                      <a:pos x="T8" y="T9"/>
                    </a:cxn>
                  </a:cxnLst>
                  <a:rect l="0" t="0" r="r" b="b"/>
                  <a:pathLst>
                    <a:path w="128" h="35">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30" name="Freeform 37">
                  <a:extLst>
                    <a:ext uri="{FF2B5EF4-FFF2-40B4-BE49-F238E27FC236}">
                      <a16:creationId xmlns:a16="http://schemas.microsoft.com/office/drawing/2014/main" id="{4AD630FB-1BA5-4D35-A903-337045285920}"/>
                    </a:ext>
                  </a:extLst>
                </p:cNvPr>
                <p:cNvSpPr/>
                <p:nvPr/>
              </p:nvSpPr>
              <p:spPr bwMode="auto">
                <a:xfrm>
                  <a:off x="5719763" y="5281613"/>
                  <a:ext cx="104775" cy="34925"/>
                </a:xfrm>
                <a:custGeom>
                  <a:avLst/>
                  <a:gdLst>
                    <a:gd name="T0" fmla="*/ 3 w 101"/>
                    <a:gd name="T1" fmla="*/ 11 h 33"/>
                    <a:gd name="T2" fmla="*/ 94 w 101"/>
                    <a:gd name="T3" fmla="*/ 29 h 33"/>
                    <a:gd name="T4" fmla="*/ 94 w 101"/>
                    <a:gd name="T5" fmla="*/ 15 h 33"/>
                    <a:gd name="T6" fmla="*/ 6 w 101"/>
                    <a:gd name="T7" fmla="*/ 3 h 33"/>
                    <a:gd name="T8" fmla="*/ 3 w 101"/>
                    <a:gd name="T9" fmla="*/ 11 h 33"/>
                  </a:gdLst>
                  <a:ahLst/>
                  <a:cxnLst>
                    <a:cxn ang="0">
                      <a:pos x="T0" y="T1"/>
                    </a:cxn>
                    <a:cxn ang="0">
                      <a:pos x="T2" y="T3"/>
                    </a:cxn>
                    <a:cxn ang="0">
                      <a:pos x="T4" y="T5"/>
                    </a:cxn>
                    <a:cxn ang="0">
                      <a:pos x="T6" y="T7"/>
                    </a:cxn>
                    <a:cxn ang="0">
                      <a:pos x="T8" y="T9"/>
                    </a:cxn>
                  </a:cxnLst>
                  <a:rect l="0" t="0" r="r" b="b"/>
                  <a:pathLst>
                    <a:path w="101" h="33">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31" name="Freeform 38">
                  <a:extLst>
                    <a:ext uri="{FF2B5EF4-FFF2-40B4-BE49-F238E27FC236}">
                      <a16:creationId xmlns:a16="http://schemas.microsoft.com/office/drawing/2014/main" id="{1F9A9FB5-FA08-4151-81E1-228713F942D4}"/>
                    </a:ext>
                  </a:extLst>
                </p:cNvPr>
                <p:cNvSpPr/>
                <p:nvPr/>
              </p:nvSpPr>
              <p:spPr bwMode="auto">
                <a:xfrm>
                  <a:off x="5516563" y="5238751"/>
                  <a:ext cx="103188" cy="33338"/>
                </a:xfrm>
                <a:custGeom>
                  <a:avLst/>
                  <a:gdLst>
                    <a:gd name="T0" fmla="*/ 5 w 100"/>
                    <a:gd name="T1" fmla="*/ 9 h 32"/>
                    <a:gd name="T2" fmla="*/ 92 w 100"/>
                    <a:gd name="T3" fmla="*/ 31 h 32"/>
                    <a:gd name="T4" fmla="*/ 94 w 100"/>
                    <a:gd name="T5" fmla="*/ 22 h 32"/>
                    <a:gd name="T6" fmla="*/ 7 w 100"/>
                    <a:gd name="T7" fmla="*/ 1 h 32"/>
                    <a:gd name="T8" fmla="*/ 5 w 100"/>
                    <a:gd name="T9" fmla="*/ 9 h 32"/>
                  </a:gdLst>
                  <a:ahLst/>
                  <a:cxnLst>
                    <a:cxn ang="0">
                      <a:pos x="T0" y="T1"/>
                    </a:cxn>
                    <a:cxn ang="0">
                      <a:pos x="T2" y="T3"/>
                    </a:cxn>
                    <a:cxn ang="0">
                      <a:pos x="T4" y="T5"/>
                    </a:cxn>
                    <a:cxn ang="0">
                      <a:pos x="T6" y="T7"/>
                    </a:cxn>
                    <a:cxn ang="0">
                      <a:pos x="T8" y="T9"/>
                    </a:cxn>
                  </a:cxnLst>
                  <a:rect l="0" t="0" r="r" b="b"/>
                  <a:pathLst>
                    <a:path w="100" h="32">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32" name="Freeform 39">
                  <a:extLst>
                    <a:ext uri="{FF2B5EF4-FFF2-40B4-BE49-F238E27FC236}">
                      <a16:creationId xmlns:a16="http://schemas.microsoft.com/office/drawing/2014/main" id="{ED86E4B7-0211-4460-9DF4-FEE96E75BF5C}"/>
                    </a:ext>
                  </a:extLst>
                </p:cNvPr>
                <p:cNvSpPr/>
                <p:nvPr/>
              </p:nvSpPr>
              <p:spPr bwMode="auto">
                <a:xfrm>
                  <a:off x="5327651" y="5132388"/>
                  <a:ext cx="85725" cy="60325"/>
                </a:xfrm>
                <a:custGeom>
                  <a:avLst/>
                  <a:gdLst>
                    <a:gd name="T0" fmla="*/ 2 w 82"/>
                    <a:gd name="T1" fmla="*/ 8 h 58"/>
                    <a:gd name="T2" fmla="*/ 71 w 82"/>
                    <a:gd name="T3" fmla="*/ 57 h 58"/>
                    <a:gd name="T4" fmla="*/ 74 w 82"/>
                    <a:gd name="T5" fmla="*/ 44 h 58"/>
                    <a:gd name="T6" fmla="*/ 11 w 82"/>
                    <a:gd name="T7" fmla="*/ 3 h 58"/>
                    <a:gd name="T8" fmla="*/ 2 w 82"/>
                    <a:gd name="T9" fmla="*/ 8 h 58"/>
                  </a:gdLst>
                  <a:ahLst/>
                  <a:cxnLst>
                    <a:cxn ang="0">
                      <a:pos x="T0" y="T1"/>
                    </a:cxn>
                    <a:cxn ang="0">
                      <a:pos x="T2" y="T3"/>
                    </a:cxn>
                    <a:cxn ang="0">
                      <a:pos x="T4" y="T5"/>
                    </a:cxn>
                    <a:cxn ang="0">
                      <a:pos x="T6" y="T7"/>
                    </a:cxn>
                    <a:cxn ang="0">
                      <a:pos x="T8" y="T9"/>
                    </a:cxn>
                  </a:cxnLst>
                  <a:rect l="0" t="0" r="r" b="b"/>
                  <a:pathLst>
                    <a:path w="82" h="58">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33" name="Freeform 40">
                  <a:extLst>
                    <a:ext uri="{FF2B5EF4-FFF2-40B4-BE49-F238E27FC236}">
                      <a16:creationId xmlns:a16="http://schemas.microsoft.com/office/drawing/2014/main" id="{7044D58F-0825-4BC0-B3A1-45D71EF6FA3E}"/>
                    </a:ext>
                  </a:extLst>
                </p:cNvPr>
                <p:cNvSpPr/>
                <p:nvPr/>
              </p:nvSpPr>
              <p:spPr bwMode="auto">
                <a:xfrm>
                  <a:off x="5167313" y="4940301"/>
                  <a:ext cx="87313" cy="103188"/>
                </a:xfrm>
                <a:custGeom>
                  <a:avLst/>
                  <a:gdLst>
                    <a:gd name="T0" fmla="*/ 4 w 83"/>
                    <a:gd name="T1" fmla="*/ 13 h 98"/>
                    <a:gd name="T2" fmla="*/ 72 w 83"/>
                    <a:gd name="T3" fmla="*/ 94 h 98"/>
                    <a:gd name="T4" fmla="*/ 80 w 83"/>
                    <a:gd name="T5" fmla="*/ 87 h 98"/>
                    <a:gd name="T6" fmla="*/ 13 w 83"/>
                    <a:gd name="T7" fmla="*/ 4 h 98"/>
                    <a:gd name="T8" fmla="*/ 4 w 83"/>
                    <a:gd name="T9" fmla="*/ 13 h 98"/>
                  </a:gdLst>
                  <a:ahLst/>
                  <a:cxnLst>
                    <a:cxn ang="0">
                      <a:pos x="T0" y="T1"/>
                    </a:cxn>
                    <a:cxn ang="0">
                      <a:pos x="T2" y="T3"/>
                    </a:cxn>
                    <a:cxn ang="0">
                      <a:pos x="T4" y="T5"/>
                    </a:cxn>
                    <a:cxn ang="0">
                      <a:pos x="T6" y="T7"/>
                    </a:cxn>
                    <a:cxn ang="0">
                      <a:pos x="T8" y="T9"/>
                    </a:cxn>
                  </a:cxnLst>
                  <a:rect l="0" t="0" r="r" b="b"/>
                  <a:pathLst>
                    <a:path w="83" h="98">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34" name="Freeform 41">
                  <a:extLst>
                    <a:ext uri="{FF2B5EF4-FFF2-40B4-BE49-F238E27FC236}">
                      <a16:creationId xmlns:a16="http://schemas.microsoft.com/office/drawing/2014/main" id="{2626317F-19BA-43BC-B9C4-8999DB9285E7}"/>
                    </a:ext>
                  </a:extLst>
                </p:cNvPr>
                <p:cNvSpPr/>
                <p:nvPr/>
              </p:nvSpPr>
              <p:spPr bwMode="auto">
                <a:xfrm>
                  <a:off x="5113338" y="4803776"/>
                  <a:ext cx="50800" cy="74613"/>
                </a:xfrm>
                <a:custGeom>
                  <a:avLst/>
                  <a:gdLst>
                    <a:gd name="T0" fmla="*/ 2 w 49"/>
                    <a:gd name="T1" fmla="*/ 6 h 71"/>
                    <a:gd name="T2" fmla="*/ 15 w 49"/>
                    <a:gd name="T3" fmla="*/ 35 h 71"/>
                    <a:gd name="T4" fmla="*/ 35 w 49"/>
                    <a:gd name="T5" fmla="*/ 65 h 71"/>
                    <a:gd name="T6" fmla="*/ 45 w 49"/>
                    <a:gd name="T7" fmla="*/ 59 h 71"/>
                    <a:gd name="T8" fmla="*/ 26 w 49"/>
                    <a:gd name="T9" fmla="*/ 28 h 71"/>
                    <a:gd name="T10" fmla="*/ 5 w 49"/>
                    <a:gd name="T11" fmla="*/ 3 h 71"/>
                    <a:gd name="T12" fmla="*/ 2 w 49"/>
                    <a:gd name="T13" fmla="*/ 6 h 71"/>
                  </a:gdLst>
                  <a:ahLst/>
                  <a:cxnLst>
                    <a:cxn ang="0">
                      <a:pos x="T0" y="T1"/>
                    </a:cxn>
                    <a:cxn ang="0">
                      <a:pos x="T2" y="T3"/>
                    </a:cxn>
                    <a:cxn ang="0">
                      <a:pos x="T4" y="T5"/>
                    </a:cxn>
                    <a:cxn ang="0">
                      <a:pos x="T6" y="T7"/>
                    </a:cxn>
                    <a:cxn ang="0">
                      <a:pos x="T8" y="T9"/>
                    </a:cxn>
                    <a:cxn ang="0">
                      <a:pos x="T10" y="T11"/>
                    </a:cxn>
                    <a:cxn ang="0">
                      <a:pos x="T12" y="T13"/>
                    </a:cxn>
                  </a:cxnLst>
                  <a:rect l="0" t="0" r="r" b="b"/>
                  <a:pathLst>
                    <a:path w="49" h="71">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35" name="Freeform 42">
                  <a:extLst>
                    <a:ext uri="{FF2B5EF4-FFF2-40B4-BE49-F238E27FC236}">
                      <a16:creationId xmlns:a16="http://schemas.microsoft.com/office/drawing/2014/main" id="{6DFDE09A-EA71-4421-843E-2E4A343066CF}"/>
                    </a:ext>
                  </a:extLst>
                </p:cNvPr>
                <p:cNvSpPr/>
                <p:nvPr/>
              </p:nvSpPr>
              <p:spPr bwMode="auto">
                <a:xfrm>
                  <a:off x="5035551" y="4613276"/>
                  <a:ext cx="60325" cy="101600"/>
                </a:xfrm>
                <a:custGeom>
                  <a:avLst/>
                  <a:gdLst>
                    <a:gd name="T0" fmla="*/ 2 w 58"/>
                    <a:gd name="T1" fmla="*/ 8 h 97"/>
                    <a:gd name="T2" fmla="*/ 45 w 58"/>
                    <a:gd name="T3" fmla="*/ 91 h 97"/>
                    <a:gd name="T4" fmla="*/ 56 w 58"/>
                    <a:gd name="T5" fmla="*/ 84 h 97"/>
                    <a:gd name="T6" fmla="*/ 11 w 58"/>
                    <a:gd name="T7" fmla="*/ 4 h 97"/>
                    <a:gd name="T8" fmla="*/ 2 w 58"/>
                    <a:gd name="T9" fmla="*/ 8 h 97"/>
                  </a:gdLst>
                  <a:ahLst/>
                  <a:cxnLst>
                    <a:cxn ang="0">
                      <a:pos x="T0" y="T1"/>
                    </a:cxn>
                    <a:cxn ang="0">
                      <a:pos x="T2" y="T3"/>
                    </a:cxn>
                    <a:cxn ang="0">
                      <a:pos x="T4" y="T5"/>
                    </a:cxn>
                    <a:cxn ang="0">
                      <a:pos x="T6" y="T7"/>
                    </a:cxn>
                    <a:cxn ang="0">
                      <a:pos x="T8" y="T9"/>
                    </a:cxn>
                  </a:cxnLst>
                  <a:rect l="0" t="0" r="r" b="b"/>
                  <a:pathLst>
                    <a:path w="58" h="97">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36" name="Freeform 43">
                  <a:extLst>
                    <a:ext uri="{FF2B5EF4-FFF2-40B4-BE49-F238E27FC236}">
                      <a16:creationId xmlns:a16="http://schemas.microsoft.com/office/drawing/2014/main" id="{A740A9F5-7BCA-4FCD-B51D-7BDAEF565514}"/>
                    </a:ext>
                  </a:extLst>
                </p:cNvPr>
                <p:cNvSpPr/>
                <p:nvPr/>
              </p:nvSpPr>
              <p:spPr bwMode="auto">
                <a:xfrm>
                  <a:off x="4221163" y="4760913"/>
                  <a:ext cx="82550" cy="20638"/>
                </a:xfrm>
                <a:custGeom>
                  <a:avLst/>
                  <a:gdLst>
                    <a:gd name="T0" fmla="*/ 2 w 79"/>
                    <a:gd name="T1" fmla="*/ 4 h 19"/>
                    <a:gd name="T2" fmla="*/ 74 w 79"/>
                    <a:gd name="T3" fmla="*/ 19 h 19"/>
                    <a:gd name="T4" fmla="*/ 76 w 79"/>
                    <a:gd name="T5" fmla="*/ 14 h 19"/>
                    <a:gd name="T6" fmla="*/ 3 w 79"/>
                    <a:gd name="T7" fmla="*/ 0 h 19"/>
                    <a:gd name="T8" fmla="*/ 2 w 79"/>
                    <a:gd name="T9" fmla="*/ 4 h 19"/>
                  </a:gdLst>
                  <a:ahLst/>
                  <a:cxnLst>
                    <a:cxn ang="0">
                      <a:pos x="T0" y="T1"/>
                    </a:cxn>
                    <a:cxn ang="0">
                      <a:pos x="T2" y="T3"/>
                    </a:cxn>
                    <a:cxn ang="0">
                      <a:pos x="T4" y="T5"/>
                    </a:cxn>
                    <a:cxn ang="0">
                      <a:pos x="T6" y="T7"/>
                    </a:cxn>
                    <a:cxn ang="0">
                      <a:pos x="T8" y="T9"/>
                    </a:cxn>
                  </a:cxnLst>
                  <a:rect l="0" t="0" r="r" b="b"/>
                  <a:pathLst>
                    <a:path w="79" h="1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37" name="Freeform 44">
                  <a:extLst>
                    <a:ext uri="{FF2B5EF4-FFF2-40B4-BE49-F238E27FC236}">
                      <a16:creationId xmlns:a16="http://schemas.microsoft.com/office/drawing/2014/main" id="{7D8EA4D7-8F3F-4052-B63F-22E28BA8DE73}"/>
                    </a:ext>
                  </a:extLst>
                </p:cNvPr>
                <p:cNvSpPr/>
                <p:nvPr/>
              </p:nvSpPr>
              <p:spPr bwMode="auto">
                <a:xfrm>
                  <a:off x="4384676" y="4772026"/>
                  <a:ext cx="106363" cy="17463"/>
                </a:xfrm>
                <a:custGeom>
                  <a:avLst/>
                  <a:gdLst>
                    <a:gd name="T0" fmla="*/ 5 w 102"/>
                    <a:gd name="T1" fmla="*/ 16 h 17"/>
                    <a:gd name="T2" fmla="*/ 98 w 102"/>
                    <a:gd name="T3" fmla="*/ 10 h 17"/>
                    <a:gd name="T4" fmla="*/ 98 w 102"/>
                    <a:gd name="T5" fmla="*/ 3 h 17"/>
                    <a:gd name="T6" fmla="*/ 3 w 102"/>
                    <a:gd name="T7" fmla="*/ 11 h 17"/>
                    <a:gd name="T8" fmla="*/ 5 w 102"/>
                    <a:gd name="T9" fmla="*/ 16 h 17"/>
                  </a:gdLst>
                  <a:ahLst/>
                  <a:cxnLst>
                    <a:cxn ang="0">
                      <a:pos x="T0" y="T1"/>
                    </a:cxn>
                    <a:cxn ang="0">
                      <a:pos x="T2" y="T3"/>
                    </a:cxn>
                    <a:cxn ang="0">
                      <a:pos x="T4" y="T5"/>
                    </a:cxn>
                    <a:cxn ang="0">
                      <a:pos x="T6" y="T7"/>
                    </a:cxn>
                    <a:cxn ang="0">
                      <a:pos x="T8" y="T9"/>
                    </a:cxn>
                  </a:cxnLst>
                  <a:rect l="0" t="0" r="r" b="b"/>
                  <a:pathLst>
                    <a:path w="102" h="17">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38" name="Freeform 45">
                  <a:extLst>
                    <a:ext uri="{FF2B5EF4-FFF2-40B4-BE49-F238E27FC236}">
                      <a16:creationId xmlns:a16="http://schemas.microsoft.com/office/drawing/2014/main" id="{0B2C2168-1791-4927-968A-CC55249D19ED}"/>
                    </a:ext>
                  </a:extLst>
                </p:cNvPr>
                <p:cNvSpPr/>
                <p:nvPr/>
              </p:nvSpPr>
              <p:spPr bwMode="auto">
                <a:xfrm>
                  <a:off x="4584701" y="4762501"/>
                  <a:ext cx="90488" cy="34925"/>
                </a:xfrm>
                <a:custGeom>
                  <a:avLst/>
                  <a:gdLst>
                    <a:gd name="T0" fmla="*/ 4 w 87"/>
                    <a:gd name="T1" fmla="*/ 20 h 33"/>
                    <a:gd name="T2" fmla="*/ 83 w 87"/>
                    <a:gd name="T3" fmla="*/ 12 h 33"/>
                    <a:gd name="T4" fmla="*/ 77 w 87"/>
                    <a:gd name="T5" fmla="*/ 2 h 33"/>
                    <a:gd name="T6" fmla="*/ 6 w 87"/>
                    <a:gd name="T7" fmla="*/ 10 h 33"/>
                    <a:gd name="T8" fmla="*/ 4 w 87"/>
                    <a:gd name="T9" fmla="*/ 20 h 33"/>
                  </a:gdLst>
                  <a:ahLst/>
                  <a:cxnLst>
                    <a:cxn ang="0">
                      <a:pos x="T0" y="T1"/>
                    </a:cxn>
                    <a:cxn ang="0">
                      <a:pos x="T2" y="T3"/>
                    </a:cxn>
                    <a:cxn ang="0">
                      <a:pos x="T4" y="T5"/>
                    </a:cxn>
                    <a:cxn ang="0">
                      <a:pos x="T6" y="T7"/>
                    </a:cxn>
                    <a:cxn ang="0">
                      <a:pos x="T8" y="T9"/>
                    </a:cxn>
                  </a:cxnLst>
                  <a:rect l="0" t="0" r="r" b="b"/>
                  <a:pathLst>
                    <a:path w="87" h="33">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39" name="Freeform 46">
                  <a:extLst>
                    <a:ext uri="{FF2B5EF4-FFF2-40B4-BE49-F238E27FC236}">
                      <a16:creationId xmlns:a16="http://schemas.microsoft.com/office/drawing/2014/main" id="{1F091FCB-B2AA-41DD-B913-9A610523A4A5}"/>
                    </a:ext>
                  </a:extLst>
                </p:cNvPr>
                <p:cNvSpPr/>
                <p:nvPr/>
              </p:nvSpPr>
              <p:spPr bwMode="auto">
                <a:xfrm>
                  <a:off x="4751388" y="4727576"/>
                  <a:ext cx="88900" cy="25400"/>
                </a:xfrm>
                <a:custGeom>
                  <a:avLst/>
                  <a:gdLst>
                    <a:gd name="T0" fmla="*/ 5 w 86"/>
                    <a:gd name="T1" fmla="*/ 24 h 25"/>
                    <a:gd name="T2" fmla="*/ 79 w 86"/>
                    <a:gd name="T3" fmla="*/ 11 h 25"/>
                    <a:gd name="T4" fmla="*/ 76 w 86"/>
                    <a:gd name="T5" fmla="*/ 1 h 25"/>
                    <a:gd name="T6" fmla="*/ 41 w 86"/>
                    <a:gd name="T7" fmla="*/ 8 h 25"/>
                    <a:gd name="T8" fmla="*/ 5 w 86"/>
                    <a:gd name="T9" fmla="*/ 17 h 25"/>
                    <a:gd name="T10" fmla="*/ 5 w 86"/>
                    <a:gd name="T11" fmla="*/ 24 h 25"/>
                  </a:gdLst>
                  <a:ahLst/>
                  <a:cxnLst>
                    <a:cxn ang="0">
                      <a:pos x="T0" y="T1"/>
                    </a:cxn>
                    <a:cxn ang="0">
                      <a:pos x="T2" y="T3"/>
                    </a:cxn>
                    <a:cxn ang="0">
                      <a:pos x="T4" y="T5"/>
                    </a:cxn>
                    <a:cxn ang="0">
                      <a:pos x="T6" y="T7"/>
                    </a:cxn>
                    <a:cxn ang="0">
                      <a:pos x="T8" y="T9"/>
                    </a:cxn>
                    <a:cxn ang="0">
                      <a:pos x="T10" y="T11"/>
                    </a:cxn>
                  </a:cxnLst>
                  <a:rect l="0" t="0" r="r" b="b"/>
                  <a:pathLst>
                    <a:path w="86" h="25">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40" name="Freeform 47">
                  <a:extLst>
                    <a:ext uri="{FF2B5EF4-FFF2-40B4-BE49-F238E27FC236}">
                      <a16:creationId xmlns:a16="http://schemas.microsoft.com/office/drawing/2014/main" id="{167AC3DF-16EF-4693-932F-E99A0781057D}"/>
                    </a:ext>
                  </a:extLst>
                </p:cNvPr>
                <p:cNvSpPr/>
                <p:nvPr/>
              </p:nvSpPr>
              <p:spPr bwMode="auto">
                <a:xfrm>
                  <a:off x="4892676" y="4657726"/>
                  <a:ext cx="92075" cy="52388"/>
                </a:xfrm>
                <a:custGeom>
                  <a:avLst/>
                  <a:gdLst>
                    <a:gd name="T0" fmla="*/ 9 w 89"/>
                    <a:gd name="T1" fmla="*/ 48 h 50"/>
                    <a:gd name="T2" fmla="*/ 43 w 89"/>
                    <a:gd name="T3" fmla="*/ 32 h 50"/>
                    <a:gd name="T4" fmla="*/ 81 w 89"/>
                    <a:gd name="T5" fmla="*/ 15 h 50"/>
                    <a:gd name="T6" fmla="*/ 77 w 89"/>
                    <a:gd name="T7" fmla="*/ 1 h 50"/>
                    <a:gd name="T8" fmla="*/ 38 w 89"/>
                    <a:gd name="T9" fmla="*/ 14 h 50"/>
                    <a:gd name="T10" fmla="*/ 4 w 89"/>
                    <a:gd name="T11" fmla="*/ 41 h 50"/>
                    <a:gd name="T12" fmla="*/ 9 w 89"/>
                    <a:gd name="T13" fmla="*/ 48 h 50"/>
                  </a:gdLst>
                  <a:ahLst/>
                  <a:cxnLst>
                    <a:cxn ang="0">
                      <a:pos x="T0" y="T1"/>
                    </a:cxn>
                    <a:cxn ang="0">
                      <a:pos x="T2" y="T3"/>
                    </a:cxn>
                    <a:cxn ang="0">
                      <a:pos x="T4" y="T5"/>
                    </a:cxn>
                    <a:cxn ang="0">
                      <a:pos x="T6" y="T7"/>
                    </a:cxn>
                    <a:cxn ang="0">
                      <a:pos x="T8" y="T9"/>
                    </a:cxn>
                    <a:cxn ang="0">
                      <a:pos x="T10" y="T11"/>
                    </a:cxn>
                    <a:cxn ang="0">
                      <a:pos x="T12" y="T13"/>
                    </a:cxn>
                  </a:cxnLst>
                  <a:rect l="0" t="0" r="r" b="b"/>
                  <a:pathLst>
                    <a:path w="89" h="50">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41" name="Freeform 48">
                  <a:extLst>
                    <a:ext uri="{FF2B5EF4-FFF2-40B4-BE49-F238E27FC236}">
                      <a16:creationId xmlns:a16="http://schemas.microsoft.com/office/drawing/2014/main" id="{EF32C13C-E2EE-4966-BAF1-A155DE75EE51}"/>
                    </a:ext>
                  </a:extLst>
                </p:cNvPr>
                <p:cNvSpPr/>
                <p:nvPr/>
              </p:nvSpPr>
              <p:spPr bwMode="auto">
                <a:xfrm>
                  <a:off x="4024313" y="4714876"/>
                  <a:ext cx="93663" cy="31750"/>
                </a:xfrm>
                <a:custGeom>
                  <a:avLst/>
                  <a:gdLst>
                    <a:gd name="T0" fmla="*/ 3 w 91"/>
                    <a:gd name="T1" fmla="*/ 6 h 31"/>
                    <a:gd name="T2" fmla="*/ 83 w 91"/>
                    <a:gd name="T3" fmla="*/ 30 h 31"/>
                    <a:gd name="T4" fmla="*/ 85 w 91"/>
                    <a:gd name="T5" fmla="*/ 21 h 31"/>
                    <a:gd name="T6" fmla="*/ 5 w 91"/>
                    <a:gd name="T7" fmla="*/ 1 h 31"/>
                    <a:gd name="T8" fmla="*/ 3 w 91"/>
                    <a:gd name="T9" fmla="*/ 6 h 31"/>
                  </a:gdLst>
                  <a:ahLst/>
                  <a:cxnLst>
                    <a:cxn ang="0">
                      <a:pos x="T0" y="T1"/>
                    </a:cxn>
                    <a:cxn ang="0">
                      <a:pos x="T2" y="T3"/>
                    </a:cxn>
                    <a:cxn ang="0">
                      <a:pos x="T4" y="T5"/>
                    </a:cxn>
                    <a:cxn ang="0">
                      <a:pos x="T6" y="T7"/>
                    </a:cxn>
                    <a:cxn ang="0">
                      <a:pos x="T8" y="T9"/>
                    </a:cxn>
                  </a:cxnLst>
                  <a:rect l="0" t="0" r="r" b="b"/>
                  <a:pathLst>
                    <a:path w="91" h="3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42" name="Freeform 49">
                  <a:extLst>
                    <a:ext uri="{FF2B5EF4-FFF2-40B4-BE49-F238E27FC236}">
                      <a16:creationId xmlns:a16="http://schemas.microsoft.com/office/drawing/2014/main" id="{97E66074-3F56-4519-90EB-B3F6BD117303}"/>
                    </a:ext>
                  </a:extLst>
                </p:cNvPr>
                <p:cNvSpPr/>
                <p:nvPr/>
              </p:nvSpPr>
              <p:spPr bwMode="auto">
                <a:xfrm>
                  <a:off x="3851276" y="4625976"/>
                  <a:ext cx="98425" cy="63500"/>
                </a:xfrm>
                <a:custGeom>
                  <a:avLst/>
                  <a:gdLst>
                    <a:gd name="T0" fmla="*/ 2 w 94"/>
                    <a:gd name="T1" fmla="*/ 4 h 61"/>
                    <a:gd name="T2" fmla="*/ 82 w 94"/>
                    <a:gd name="T3" fmla="*/ 60 h 61"/>
                    <a:gd name="T4" fmla="*/ 88 w 94"/>
                    <a:gd name="T5" fmla="*/ 49 h 61"/>
                    <a:gd name="T6" fmla="*/ 5 w 94"/>
                    <a:gd name="T7" fmla="*/ 1 h 61"/>
                    <a:gd name="T8" fmla="*/ 2 w 94"/>
                    <a:gd name="T9" fmla="*/ 4 h 61"/>
                  </a:gdLst>
                  <a:ahLst/>
                  <a:cxnLst>
                    <a:cxn ang="0">
                      <a:pos x="T0" y="T1"/>
                    </a:cxn>
                    <a:cxn ang="0">
                      <a:pos x="T2" y="T3"/>
                    </a:cxn>
                    <a:cxn ang="0">
                      <a:pos x="T4" y="T5"/>
                    </a:cxn>
                    <a:cxn ang="0">
                      <a:pos x="T6" y="T7"/>
                    </a:cxn>
                    <a:cxn ang="0">
                      <a:pos x="T8" y="T9"/>
                    </a:cxn>
                  </a:cxnLst>
                  <a:rect l="0" t="0" r="r" b="b"/>
                  <a:pathLst>
                    <a:path w="94" h="61">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43" name="Freeform 50">
                  <a:extLst>
                    <a:ext uri="{FF2B5EF4-FFF2-40B4-BE49-F238E27FC236}">
                      <a16:creationId xmlns:a16="http://schemas.microsoft.com/office/drawing/2014/main" id="{A63EDF23-AA8A-47EF-A88F-6AD37B616CDA}"/>
                    </a:ext>
                  </a:extLst>
                </p:cNvPr>
                <p:cNvSpPr/>
                <p:nvPr/>
              </p:nvSpPr>
              <p:spPr bwMode="auto">
                <a:xfrm>
                  <a:off x="3706813" y="4486276"/>
                  <a:ext cx="82550" cy="73025"/>
                </a:xfrm>
                <a:custGeom>
                  <a:avLst/>
                  <a:gdLst>
                    <a:gd name="T0" fmla="*/ 2 w 79"/>
                    <a:gd name="T1" fmla="*/ 9 h 71"/>
                    <a:gd name="T2" fmla="*/ 68 w 79"/>
                    <a:gd name="T3" fmla="*/ 69 h 71"/>
                    <a:gd name="T4" fmla="*/ 75 w 79"/>
                    <a:gd name="T5" fmla="*/ 61 h 71"/>
                    <a:gd name="T6" fmla="*/ 9 w 79"/>
                    <a:gd name="T7" fmla="*/ 4 h 71"/>
                    <a:gd name="T8" fmla="*/ 2 w 79"/>
                    <a:gd name="T9" fmla="*/ 9 h 71"/>
                  </a:gdLst>
                  <a:ahLst/>
                  <a:cxnLst>
                    <a:cxn ang="0">
                      <a:pos x="T0" y="T1"/>
                    </a:cxn>
                    <a:cxn ang="0">
                      <a:pos x="T2" y="T3"/>
                    </a:cxn>
                    <a:cxn ang="0">
                      <a:pos x="T4" y="T5"/>
                    </a:cxn>
                    <a:cxn ang="0">
                      <a:pos x="T6" y="T7"/>
                    </a:cxn>
                    <a:cxn ang="0">
                      <a:pos x="T8" y="T9"/>
                    </a:cxn>
                  </a:cxnLst>
                  <a:rect l="0" t="0" r="r" b="b"/>
                  <a:pathLst>
                    <a:path w="79" h="71">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44" name="Freeform 51">
                  <a:extLst>
                    <a:ext uri="{FF2B5EF4-FFF2-40B4-BE49-F238E27FC236}">
                      <a16:creationId xmlns:a16="http://schemas.microsoft.com/office/drawing/2014/main" id="{21D5DD47-F697-41D3-B2BF-0DDBB2F0C826}"/>
                    </a:ext>
                  </a:extLst>
                </p:cNvPr>
                <p:cNvSpPr/>
                <p:nvPr/>
              </p:nvSpPr>
              <p:spPr bwMode="auto">
                <a:xfrm>
                  <a:off x="3595688" y="4313238"/>
                  <a:ext cx="57150" cy="82550"/>
                </a:xfrm>
                <a:custGeom>
                  <a:avLst/>
                  <a:gdLst>
                    <a:gd name="T0" fmla="*/ 1 w 56"/>
                    <a:gd name="T1" fmla="*/ 6 h 79"/>
                    <a:gd name="T2" fmla="*/ 45 w 56"/>
                    <a:gd name="T3" fmla="*/ 75 h 79"/>
                    <a:gd name="T4" fmla="*/ 52 w 56"/>
                    <a:gd name="T5" fmla="*/ 68 h 79"/>
                    <a:gd name="T6" fmla="*/ 9 w 56"/>
                    <a:gd name="T7" fmla="*/ 4 h 79"/>
                    <a:gd name="T8" fmla="*/ 1 w 56"/>
                    <a:gd name="T9" fmla="*/ 6 h 79"/>
                  </a:gdLst>
                  <a:ahLst/>
                  <a:cxnLst>
                    <a:cxn ang="0">
                      <a:pos x="T0" y="T1"/>
                    </a:cxn>
                    <a:cxn ang="0">
                      <a:pos x="T2" y="T3"/>
                    </a:cxn>
                    <a:cxn ang="0">
                      <a:pos x="T4" y="T5"/>
                    </a:cxn>
                    <a:cxn ang="0">
                      <a:pos x="T6" y="T7"/>
                    </a:cxn>
                    <a:cxn ang="0">
                      <a:pos x="T8" y="T9"/>
                    </a:cxn>
                  </a:cxnLst>
                  <a:rect l="0" t="0" r="r" b="b"/>
                  <a:pathLst>
                    <a:path w="56" h="79">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45" name="Freeform 52">
                  <a:extLst>
                    <a:ext uri="{FF2B5EF4-FFF2-40B4-BE49-F238E27FC236}">
                      <a16:creationId xmlns:a16="http://schemas.microsoft.com/office/drawing/2014/main" id="{E0D6F666-F118-4FD8-8481-CF032D30C4B6}"/>
                    </a:ext>
                  </a:extLst>
                </p:cNvPr>
                <p:cNvSpPr/>
                <p:nvPr/>
              </p:nvSpPr>
              <p:spPr bwMode="auto">
                <a:xfrm>
                  <a:off x="3533776" y="4113213"/>
                  <a:ext cx="42863" cy="101600"/>
                </a:xfrm>
                <a:custGeom>
                  <a:avLst/>
                  <a:gdLst>
                    <a:gd name="T0" fmla="*/ 2 w 42"/>
                    <a:gd name="T1" fmla="*/ 5 h 99"/>
                    <a:gd name="T2" fmla="*/ 31 w 42"/>
                    <a:gd name="T3" fmla="*/ 94 h 99"/>
                    <a:gd name="T4" fmla="*/ 39 w 42"/>
                    <a:gd name="T5" fmla="*/ 89 h 99"/>
                    <a:gd name="T6" fmla="*/ 10 w 42"/>
                    <a:gd name="T7" fmla="*/ 5 h 99"/>
                    <a:gd name="T8" fmla="*/ 2 w 42"/>
                    <a:gd name="T9" fmla="*/ 5 h 99"/>
                  </a:gdLst>
                  <a:ahLst/>
                  <a:cxnLst>
                    <a:cxn ang="0">
                      <a:pos x="T0" y="T1"/>
                    </a:cxn>
                    <a:cxn ang="0">
                      <a:pos x="T2" y="T3"/>
                    </a:cxn>
                    <a:cxn ang="0">
                      <a:pos x="T4" y="T5"/>
                    </a:cxn>
                    <a:cxn ang="0">
                      <a:pos x="T6" y="T7"/>
                    </a:cxn>
                    <a:cxn ang="0">
                      <a:pos x="T8" y="T9"/>
                    </a:cxn>
                  </a:cxnLst>
                  <a:rect l="0" t="0" r="r" b="b"/>
                  <a:pathLst>
                    <a:path w="42" h="99">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46" name="Freeform 53">
                  <a:extLst>
                    <a:ext uri="{FF2B5EF4-FFF2-40B4-BE49-F238E27FC236}">
                      <a16:creationId xmlns:a16="http://schemas.microsoft.com/office/drawing/2014/main" id="{CFB4A424-8A9A-4840-8AD5-647A04D4B16C}"/>
                    </a:ext>
                  </a:extLst>
                </p:cNvPr>
                <p:cNvSpPr/>
                <p:nvPr/>
              </p:nvSpPr>
              <p:spPr bwMode="auto">
                <a:xfrm>
                  <a:off x="3517901" y="3932238"/>
                  <a:ext cx="20638" cy="79375"/>
                </a:xfrm>
                <a:custGeom>
                  <a:avLst/>
                  <a:gdLst>
                    <a:gd name="T0" fmla="*/ 4 w 19"/>
                    <a:gd name="T1" fmla="*/ 4 h 76"/>
                    <a:gd name="T2" fmla="*/ 10 w 19"/>
                    <a:gd name="T3" fmla="*/ 71 h 76"/>
                    <a:gd name="T4" fmla="*/ 18 w 19"/>
                    <a:gd name="T5" fmla="*/ 68 h 76"/>
                    <a:gd name="T6" fmla="*/ 10 w 19"/>
                    <a:gd name="T7" fmla="*/ 4 h 76"/>
                    <a:gd name="T8" fmla="*/ 4 w 19"/>
                    <a:gd name="T9" fmla="*/ 4 h 76"/>
                  </a:gdLst>
                  <a:ahLst/>
                  <a:cxnLst>
                    <a:cxn ang="0">
                      <a:pos x="T0" y="T1"/>
                    </a:cxn>
                    <a:cxn ang="0">
                      <a:pos x="T2" y="T3"/>
                    </a:cxn>
                    <a:cxn ang="0">
                      <a:pos x="T4" y="T5"/>
                    </a:cxn>
                    <a:cxn ang="0">
                      <a:pos x="T6" y="T7"/>
                    </a:cxn>
                    <a:cxn ang="0">
                      <a:pos x="T8" y="T9"/>
                    </a:cxn>
                  </a:cxnLst>
                  <a:rect l="0" t="0" r="r" b="b"/>
                  <a:pathLst>
                    <a:path w="19" h="76">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47" name="Freeform 54">
                  <a:extLst>
                    <a:ext uri="{FF2B5EF4-FFF2-40B4-BE49-F238E27FC236}">
                      <a16:creationId xmlns:a16="http://schemas.microsoft.com/office/drawing/2014/main" id="{5BF9B957-B78C-4265-9BFE-81FD224700F4}"/>
                    </a:ext>
                  </a:extLst>
                </p:cNvPr>
                <p:cNvSpPr/>
                <p:nvPr/>
              </p:nvSpPr>
              <p:spPr bwMode="auto">
                <a:xfrm>
                  <a:off x="3522663" y="3695701"/>
                  <a:ext cx="47625" cy="131763"/>
                </a:xfrm>
                <a:custGeom>
                  <a:avLst/>
                  <a:gdLst>
                    <a:gd name="T0" fmla="*/ 4 w 46"/>
                    <a:gd name="T1" fmla="*/ 125 h 127"/>
                    <a:gd name="T2" fmla="*/ 43 w 46"/>
                    <a:gd name="T3" fmla="*/ 12 h 127"/>
                    <a:gd name="T4" fmla="*/ 33 w 46"/>
                    <a:gd name="T5" fmla="*/ 6 h 127"/>
                    <a:gd name="T6" fmla="*/ 0 w 46"/>
                    <a:gd name="T7" fmla="*/ 124 h 127"/>
                    <a:gd name="T8" fmla="*/ 4 w 46"/>
                    <a:gd name="T9" fmla="*/ 125 h 127"/>
                  </a:gdLst>
                  <a:ahLst/>
                  <a:cxnLst>
                    <a:cxn ang="0">
                      <a:pos x="T0" y="T1"/>
                    </a:cxn>
                    <a:cxn ang="0">
                      <a:pos x="T2" y="T3"/>
                    </a:cxn>
                    <a:cxn ang="0">
                      <a:pos x="T4" y="T5"/>
                    </a:cxn>
                    <a:cxn ang="0">
                      <a:pos x="T6" y="T7"/>
                    </a:cxn>
                    <a:cxn ang="0">
                      <a:pos x="T8" y="T9"/>
                    </a:cxn>
                  </a:cxnLst>
                  <a:rect l="0" t="0" r="r" b="b"/>
                  <a:pathLst>
                    <a:path w="46" h="127">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48" name="Freeform 55">
                  <a:extLst>
                    <a:ext uri="{FF2B5EF4-FFF2-40B4-BE49-F238E27FC236}">
                      <a16:creationId xmlns:a16="http://schemas.microsoft.com/office/drawing/2014/main" id="{4E15BEA3-5310-4E4E-BE47-CB90EBA5353C}"/>
                    </a:ext>
                  </a:extLst>
                </p:cNvPr>
                <p:cNvSpPr/>
                <p:nvPr/>
              </p:nvSpPr>
              <p:spPr bwMode="auto">
                <a:xfrm>
                  <a:off x="3586163" y="3575051"/>
                  <a:ext cx="50800" cy="66675"/>
                </a:xfrm>
                <a:custGeom>
                  <a:avLst/>
                  <a:gdLst>
                    <a:gd name="T0" fmla="*/ 9 w 48"/>
                    <a:gd name="T1" fmla="*/ 61 h 64"/>
                    <a:gd name="T2" fmla="*/ 21 w 48"/>
                    <a:gd name="T3" fmla="*/ 53 h 64"/>
                    <a:gd name="T4" fmla="*/ 31 w 48"/>
                    <a:gd name="T5" fmla="*/ 40 h 64"/>
                    <a:gd name="T6" fmla="*/ 47 w 48"/>
                    <a:gd name="T7" fmla="*/ 9 h 64"/>
                    <a:gd name="T8" fmla="*/ 39 w 48"/>
                    <a:gd name="T9" fmla="*/ 3 h 64"/>
                    <a:gd name="T10" fmla="*/ 18 w 48"/>
                    <a:gd name="T11" fmla="*/ 29 h 64"/>
                    <a:gd name="T12" fmla="*/ 11 w 48"/>
                    <a:gd name="T13" fmla="*/ 41 h 64"/>
                    <a:gd name="T14" fmla="*/ 3 w 48"/>
                    <a:gd name="T15" fmla="*/ 57 h 64"/>
                    <a:gd name="T16" fmla="*/ 9 w 48"/>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4">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49" name="Freeform 56">
                  <a:extLst>
                    <a:ext uri="{FF2B5EF4-FFF2-40B4-BE49-F238E27FC236}">
                      <a16:creationId xmlns:a16="http://schemas.microsoft.com/office/drawing/2014/main" id="{1AA4DAA5-B98E-4225-8D59-D478236586AA}"/>
                    </a:ext>
                  </a:extLst>
                </p:cNvPr>
                <p:cNvSpPr/>
                <p:nvPr/>
              </p:nvSpPr>
              <p:spPr bwMode="auto">
                <a:xfrm>
                  <a:off x="3698876" y="3435351"/>
                  <a:ext cx="66675" cy="74613"/>
                </a:xfrm>
                <a:custGeom>
                  <a:avLst/>
                  <a:gdLst>
                    <a:gd name="T0" fmla="*/ 11 w 64"/>
                    <a:gd name="T1" fmla="*/ 66 h 71"/>
                    <a:gd name="T2" fmla="*/ 60 w 64"/>
                    <a:gd name="T3" fmla="*/ 9 h 71"/>
                    <a:gd name="T4" fmla="*/ 56 w 64"/>
                    <a:gd name="T5" fmla="*/ 1 h 71"/>
                    <a:gd name="T6" fmla="*/ 2 w 64"/>
                    <a:gd name="T7" fmla="*/ 62 h 71"/>
                    <a:gd name="T8" fmla="*/ 11 w 64"/>
                    <a:gd name="T9" fmla="*/ 66 h 71"/>
                  </a:gdLst>
                  <a:ahLst/>
                  <a:cxnLst>
                    <a:cxn ang="0">
                      <a:pos x="T0" y="T1"/>
                    </a:cxn>
                    <a:cxn ang="0">
                      <a:pos x="T2" y="T3"/>
                    </a:cxn>
                    <a:cxn ang="0">
                      <a:pos x="T4" y="T5"/>
                    </a:cxn>
                    <a:cxn ang="0">
                      <a:pos x="T6" y="T7"/>
                    </a:cxn>
                    <a:cxn ang="0">
                      <a:pos x="T8" y="T9"/>
                    </a:cxn>
                  </a:cxnLst>
                  <a:rect l="0" t="0" r="r" b="b"/>
                  <a:pathLst>
                    <a:path w="64" h="71">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50" name="Freeform 57">
                  <a:extLst>
                    <a:ext uri="{FF2B5EF4-FFF2-40B4-BE49-F238E27FC236}">
                      <a16:creationId xmlns:a16="http://schemas.microsoft.com/office/drawing/2014/main" id="{FA75BCDB-2403-4C6E-B069-35E1006A8D6A}"/>
                    </a:ext>
                  </a:extLst>
                </p:cNvPr>
                <p:cNvSpPr/>
                <p:nvPr/>
              </p:nvSpPr>
              <p:spPr bwMode="auto">
                <a:xfrm>
                  <a:off x="3798888" y="3357563"/>
                  <a:ext cx="57150" cy="34925"/>
                </a:xfrm>
                <a:custGeom>
                  <a:avLst/>
                  <a:gdLst>
                    <a:gd name="T0" fmla="*/ 5 w 56"/>
                    <a:gd name="T1" fmla="*/ 33 h 34"/>
                    <a:gd name="T2" fmla="*/ 16 w 56"/>
                    <a:gd name="T3" fmla="*/ 32 h 34"/>
                    <a:gd name="T4" fmla="*/ 29 w 56"/>
                    <a:gd name="T5" fmla="*/ 28 h 34"/>
                    <a:gd name="T6" fmla="*/ 51 w 56"/>
                    <a:gd name="T7" fmla="*/ 13 h 34"/>
                    <a:gd name="T8" fmla="*/ 46 w 56"/>
                    <a:gd name="T9" fmla="*/ 2 h 34"/>
                    <a:gd name="T10" fmla="*/ 22 w 56"/>
                    <a:gd name="T11" fmla="*/ 11 h 34"/>
                    <a:gd name="T12" fmla="*/ 10 w 56"/>
                    <a:gd name="T13" fmla="*/ 19 h 34"/>
                    <a:gd name="T14" fmla="*/ 3 w 56"/>
                    <a:gd name="T15" fmla="*/ 27 h 34"/>
                    <a:gd name="T16" fmla="*/ 5 w 56"/>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4">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51" name="Freeform 58">
                  <a:extLst>
                    <a:ext uri="{FF2B5EF4-FFF2-40B4-BE49-F238E27FC236}">
                      <a16:creationId xmlns:a16="http://schemas.microsoft.com/office/drawing/2014/main" id="{BD8EDAAF-68D7-48A4-92D7-1B31298F8E0A}"/>
                    </a:ext>
                  </a:extLst>
                </p:cNvPr>
                <p:cNvSpPr/>
                <p:nvPr/>
              </p:nvSpPr>
              <p:spPr bwMode="auto">
                <a:xfrm>
                  <a:off x="3725863" y="3227388"/>
                  <a:ext cx="76200" cy="69850"/>
                </a:xfrm>
                <a:custGeom>
                  <a:avLst/>
                  <a:gdLst>
                    <a:gd name="T0" fmla="*/ 69 w 74"/>
                    <a:gd name="T1" fmla="*/ 58 h 68"/>
                    <a:gd name="T2" fmla="*/ 42 w 74"/>
                    <a:gd name="T3" fmla="*/ 36 h 68"/>
                    <a:gd name="T4" fmla="*/ 14 w 74"/>
                    <a:gd name="T5" fmla="*/ 6 h 68"/>
                    <a:gd name="T6" fmla="*/ 3 w 74"/>
                    <a:gd name="T7" fmla="*/ 15 h 68"/>
                    <a:gd name="T8" fmla="*/ 66 w 74"/>
                    <a:gd name="T9" fmla="*/ 66 h 68"/>
                    <a:gd name="T10" fmla="*/ 69 w 74"/>
                    <a:gd name="T11" fmla="*/ 58 h 68"/>
                  </a:gdLst>
                  <a:ahLst/>
                  <a:cxnLst>
                    <a:cxn ang="0">
                      <a:pos x="T0" y="T1"/>
                    </a:cxn>
                    <a:cxn ang="0">
                      <a:pos x="T2" y="T3"/>
                    </a:cxn>
                    <a:cxn ang="0">
                      <a:pos x="T4" y="T5"/>
                    </a:cxn>
                    <a:cxn ang="0">
                      <a:pos x="T6" y="T7"/>
                    </a:cxn>
                    <a:cxn ang="0">
                      <a:pos x="T8" y="T9"/>
                    </a:cxn>
                    <a:cxn ang="0">
                      <a:pos x="T10" y="T11"/>
                    </a:cxn>
                  </a:cxnLst>
                  <a:rect l="0" t="0" r="r" b="b"/>
                  <a:pathLst>
                    <a:path w="74" h="68">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52" name="Freeform 59">
                  <a:extLst>
                    <a:ext uri="{FF2B5EF4-FFF2-40B4-BE49-F238E27FC236}">
                      <a16:creationId xmlns:a16="http://schemas.microsoft.com/office/drawing/2014/main" id="{4341F4FB-0346-4A86-A828-31AD84084EA0}"/>
                    </a:ext>
                  </a:extLst>
                </p:cNvPr>
                <p:cNvSpPr/>
                <p:nvPr/>
              </p:nvSpPr>
              <p:spPr bwMode="auto">
                <a:xfrm>
                  <a:off x="3622676" y="3065463"/>
                  <a:ext cx="60325" cy="96838"/>
                </a:xfrm>
                <a:custGeom>
                  <a:avLst/>
                  <a:gdLst>
                    <a:gd name="T0" fmla="*/ 54 w 58"/>
                    <a:gd name="T1" fmla="*/ 85 h 94"/>
                    <a:gd name="T2" fmla="*/ 12 w 58"/>
                    <a:gd name="T3" fmla="*/ 6 h 94"/>
                    <a:gd name="T4" fmla="*/ 2 w 58"/>
                    <a:gd name="T5" fmla="*/ 9 h 94"/>
                    <a:gd name="T6" fmla="*/ 47 w 58"/>
                    <a:gd name="T7" fmla="*/ 91 h 94"/>
                    <a:gd name="T8" fmla="*/ 54 w 58"/>
                    <a:gd name="T9" fmla="*/ 85 h 94"/>
                  </a:gdLst>
                  <a:ahLst/>
                  <a:cxnLst>
                    <a:cxn ang="0">
                      <a:pos x="T0" y="T1"/>
                    </a:cxn>
                    <a:cxn ang="0">
                      <a:pos x="T2" y="T3"/>
                    </a:cxn>
                    <a:cxn ang="0">
                      <a:pos x="T4" y="T5"/>
                    </a:cxn>
                    <a:cxn ang="0">
                      <a:pos x="T6" y="T7"/>
                    </a:cxn>
                    <a:cxn ang="0">
                      <a:pos x="T8" y="T9"/>
                    </a:cxn>
                  </a:cxnLst>
                  <a:rect l="0" t="0" r="r" b="b"/>
                  <a:pathLst>
                    <a:path w="58" h="94">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53" name="Freeform 60">
                  <a:extLst>
                    <a:ext uri="{FF2B5EF4-FFF2-40B4-BE49-F238E27FC236}">
                      <a16:creationId xmlns:a16="http://schemas.microsoft.com/office/drawing/2014/main" id="{FB269DF5-904A-45FA-93F6-012A3E1C47F6}"/>
                    </a:ext>
                  </a:extLst>
                </p:cNvPr>
                <p:cNvSpPr/>
                <p:nvPr/>
              </p:nvSpPr>
              <p:spPr bwMode="auto">
                <a:xfrm>
                  <a:off x="3565526" y="2909888"/>
                  <a:ext cx="22225" cy="68263"/>
                </a:xfrm>
                <a:custGeom>
                  <a:avLst/>
                  <a:gdLst>
                    <a:gd name="T0" fmla="*/ 22 w 22"/>
                    <a:gd name="T1" fmla="*/ 62 h 66"/>
                    <a:gd name="T2" fmla="*/ 9 w 22"/>
                    <a:gd name="T3" fmla="*/ 4 h 66"/>
                    <a:gd name="T4" fmla="*/ 1 w 22"/>
                    <a:gd name="T5" fmla="*/ 6 h 66"/>
                    <a:gd name="T6" fmla="*/ 18 w 22"/>
                    <a:gd name="T7" fmla="*/ 64 h 66"/>
                    <a:gd name="T8" fmla="*/ 22 w 22"/>
                    <a:gd name="T9" fmla="*/ 62 h 66"/>
                  </a:gdLst>
                  <a:ahLst/>
                  <a:cxnLst>
                    <a:cxn ang="0">
                      <a:pos x="T0" y="T1"/>
                    </a:cxn>
                    <a:cxn ang="0">
                      <a:pos x="T2" y="T3"/>
                    </a:cxn>
                    <a:cxn ang="0">
                      <a:pos x="T4" y="T5"/>
                    </a:cxn>
                    <a:cxn ang="0">
                      <a:pos x="T6" y="T7"/>
                    </a:cxn>
                    <a:cxn ang="0">
                      <a:pos x="T8" y="T9"/>
                    </a:cxn>
                  </a:cxnLst>
                  <a:rect l="0" t="0" r="r" b="b"/>
                  <a:pathLst>
                    <a:path w="22" h="66">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54" name="Freeform 61">
                  <a:extLst>
                    <a:ext uri="{FF2B5EF4-FFF2-40B4-BE49-F238E27FC236}">
                      <a16:creationId xmlns:a16="http://schemas.microsoft.com/office/drawing/2014/main" id="{7A921C0C-7AFF-4D43-B9F8-16F8814ACB8F}"/>
                    </a:ext>
                  </a:extLst>
                </p:cNvPr>
                <p:cNvSpPr/>
                <p:nvPr/>
              </p:nvSpPr>
              <p:spPr bwMode="auto">
                <a:xfrm>
                  <a:off x="3538538" y="2741613"/>
                  <a:ext cx="28575" cy="100013"/>
                </a:xfrm>
                <a:custGeom>
                  <a:avLst/>
                  <a:gdLst>
                    <a:gd name="T0" fmla="*/ 22 w 27"/>
                    <a:gd name="T1" fmla="*/ 89 h 96"/>
                    <a:gd name="T2" fmla="*/ 15 w 27"/>
                    <a:gd name="T3" fmla="*/ 8 h 96"/>
                    <a:gd name="T4" fmla="*/ 2 w 27"/>
                    <a:gd name="T5" fmla="*/ 8 h 96"/>
                    <a:gd name="T6" fmla="*/ 9 w 27"/>
                    <a:gd name="T7" fmla="*/ 89 h 96"/>
                    <a:gd name="T8" fmla="*/ 22 w 27"/>
                    <a:gd name="T9" fmla="*/ 89 h 96"/>
                  </a:gdLst>
                  <a:ahLst/>
                  <a:cxnLst>
                    <a:cxn ang="0">
                      <a:pos x="T0" y="T1"/>
                    </a:cxn>
                    <a:cxn ang="0">
                      <a:pos x="T2" y="T3"/>
                    </a:cxn>
                    <a:cxn ang="0">
                      <a:pos x="T4" y="T5"/>
                    </a:cxn>
                    <a:cxn ang="0">
                      <a:pos x="T6" y="T7"/>
                    </a:cxn>
                    <a:cxn ang="0">
                      <a:pos x="T8" y="T9"/>
                    </a:cxn>
                  </a:cxnLst>
                  <a:rect l="0" t="0" r="r" b="b"/>
                  <a:pathLst>
                    <a:path w="27" h="96">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55" name="Freeform 62">
                  <a:extLst>
                    <a:ext uri="{FF2B5EF4-FFF2-40B4-BE49-F238E27FC236}">
                      <a16:creationId xmlns:a16="http://schemas.microsoft.com/office/drawing/2014/main" id="{7B79F873-2611-47CE-B44D-4CD5A902190F}"/>
                    </a:ext>
                  </a:extLst>
                </p:cNvPr>
                <p:cNvSpPr/>
                <p:nvPr/>
              </p:nvSpPr>
              <p:spPr bwMode="auto">
                <a:xfrm>
                  <a:off x="3546476" y="2592388"/>
                  <a:ext cx="22225" cy="73025"/>
                </a:xfrm>
                <a:custGeom>
                  <a:avLst/>
                  <a:gdLst>
                    <a:gd name="T0" fmla="*/ 13 w 22"/>
                    <a:gd name="T1" fmla="*/ 66 h 70"/>
                    <a:gd name="T2" fmla="*/ 21 w 22"/>
                    <a:gd name="T3" fmla="*/ 8 h 70"/>
                    <a:gd name="T4" fmla="*/ 11 w 22"/>
                    <a:gd name="T5" fmla="*/ 6 h 70"/>
                    <a:gd name="T6" fmla="*/ 5 w 22"/>
                    <a:gd name="T7" fmla="*/ 66 h 70"/>
                    <a:gd name="T8" fmla="*/ 13 w 22"/>
                    <a:gd name="T9" fmla="*/ 66 h 70"/>
                  </a:gdLst>
                  <a:ahLst/>
                  <a:cxnLst>
                    <a:cxn ang="0">
                      <a:pos x="T0" y="T1"/>
                    </a:cxn>
                    <a:cxn ang="0">
                      <a:pos x="T2" y="T3"/>
                    </a:cxn>
                    <a:cxn ang="0">
                      <a:pos x="T4" y="T5"/>
                    </a:cxn>
                    <a:cxn ang="0">
                      <a:pos x="T6" y="T7"/>
                    </a:cxn>
                    <a:cxn ang="0">
                      <a:pos x="T8" y="T9"/>
                    </a:cxn>
                  </a:cxnLst>
                  <a:rect l="0" t="0" r="r" b="b"/>
                  <a:pathLst>
                    <a:path w="22" h="70">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56" name="Freeform 63">
                  <a:extLst>
                    <a:ext uri="{FF2B5EF4-FFF2-40B4-BE49-F238E27FC236}">
                      <a16:creationId xmlns:a16="http://schemas.microsoft.com/office/drawing/2014/main" id="{B5F85464-2E70-402E-9786-E53BB02AA554}"/>
                    </a:ext>
                  </a:extLst>
                </p:cNvPr>
                <p:cNvSpPr/>
                <p:nvPr/>
              </p:nvSpPr>
              <p:spPr bwMode="auto">
                <a:xfrm>
                  <a:off x="3595688" y="2397126"/>
                  <a:ext cx="49213" cy="103188"/>
                </a:xfrm>
                <a:custGeom>
                  <a:avLst/>
                  <a:gdLst>
                    <a:gd name="T0" fmla="*/ 7 w 47"/>
                    <a:gd name="T1" fmla="*/ 96 h 99"/>
                    <a:gd name="T2" fmla="*/ 45 w 47"/>
                    <a:gd name="T3" fmla="*/ 8 h 99"/>
                    <a:gd name="T4" fmla="*/ 36 w 47"/>
                    <a:gd name="T5" fmla="*/ 5 h 99"/>
                    <a:gd name="T6" fmla="*/ 0 w 47"/>
                    <a:gd name="T7" fmla="*/ 94 h 99"/>
                    <a:gd name="T8" fmla="*/ 7 w 47"/>
                    <a:gd name="T9" fmla="*/ 96 h 99"/>
                  </a:gdLst>
                  <a:ahLst/>
                  <a:cxnLst>
                    <a:cxn ang="0">
                      <a:pos x="T0" y="T1"/>
                    </a:cxn>
                    <a:cxn ang="0">
                      <a:pos x="T2" y="T3"/>
                    </a:cxn>
                    <a:cxn ang="0">
                      <a:pos x="T4" y="T5"/>
                    </a:cxn>
                    <a:cxn ang="0">
                      <a:pos x="T6" y="T7"/>
                    </a:cxn>
                    <a:cxn ang="0">
                      <a:pos x="T8" y="T9"/>
                    </a:cxn>
                  </a:cxnLst>
                  <a:rect l="0" t="0" r="r" b="b"/>
                  <a:pathLst>
                    <a:path w="47" h="99">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57" name="Freeform 64">
                  <a:extLst>
                    <a:ext uri="{FF2B5EF4-FFF2-40B4-BE49-F238E27FC236}">
                      <a16:creationId xmlns:a16="http://schemas.microsoft.com/office/drawing/2014/main" id="{78085564-A9BA-4784-AFD3-59CEEB1D1741}"/>
                    </a:ext>
                  </a:extLst>
                </p:cNvPr>
                <p:cNvSpPr/>
                <p:nvPr/>
              </p:nvSpPr>
              <p:spPr bwMode="auto">
                <a:xfrm>
                  <a:off x="3670301" y="2254251"/>
                  <a:ext cx="57150" cy="80963"/>
                </a:xfrm>
                <a:custGeom>
                  <a:avLst/>
                  <a:gdLst>
                    <a:gd name="T0" fmla="*/ 8 w 55"/>
                    <a:gd name="T1" fmla="*/ 74 h 78"/>
                    <a:gd name="T2" fmla="*/ 27 w 55"/>
                    <a:gd name="T3" fmla="*/ 44 h 78"/>
                    <a:gd name="T4" fmla="*/ 52 w 55"/>
                    <a:gd name="T5" fmla="*/ 10 h 78"/>
                    <a:gd name="T6" fmla="*/ 45 w 55"/>
                    <a:gd name="T7" fmla="*/ 3 h 78"/>
                    <a:gd name="T8" fmla="*/ 16 w 55"/>
                    <a:gd name="T9" fmla="*/ 33 h 78"/>
                    <a:gd name="T10" fmla="*/ 1 w 55"/>
                    <a:gd name="T11" fmla="*/ 72 h 78"/>
                    <a:gd name="T12" fmla="*/ 8 w 55"/>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55" h="78">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58" name="Freeform 65">
                  <a:extLst>
                    <a:ext uri="{FF2B5EF4-FFF2-40B4-BE49-F238E27FC236}">
                      <a16:creationId xmlns:a16="http://schemas.microsoft.com/office/drawing/2014/main" id="{BB8FE084-1948-4B58-8C87-8D2437AC1A91}"/>
                    </a:ext>
                  </a:extLst>
                </p:cNvPr>
                <p:cNvSpPr/>
                <p:nvPr/>
              </p:nvSpPr>
              <p:spPr bwMode="auto">
                <a:xfrm>
                  <a:off x="3754438" y="2087563"/>
                  <a:ext cx="73025" cy="87313"/>
                </a:xfrm>
                <a:custGeom>
                  <a:avLst/>
                  <a:gdLst>
                    <a:gd name="T0" fmla="*/ 6 w 71"/>
                    <a:gd name="T1" fmla="*/ 84 h 85"/>
                    <a:gd name="T2" fmla="*/ 66 w 71"/>
                    <a:gd name="T3" fmla="*/ 14 h 85"/>
                    <a:gd name="T4" fmla="*/ 58 w 71"/>
                    <a:gd name="T5" fmla="*/ 5 h 85"/>
                    <a:gd name="T6" fmla="*/ 1 w 71"/>
                    <a:gd name="T7" fmla="*/ 81 h 85"/>
                    <a:gd name="T8" fmla="*/ 6 w 71"/>
                    <a:gd name="T9" fmla="*/ 84 h 85"/>
                  </a:gdLst>
                  <a:ahLst/>
                  <a:cxnLst>
                    <a:cxn ang="0">
                      <a:pos x="T0" y="T1"/>
                    </a:cxn>
                    <a:cxn ang="0">
                      <a:pos x="T2" y="T3"/>
                    </a:cxn>
                    <a:cxn ang="0">
                      <a:pos x="T4" y="T5"/>
                    </a:cxn>
                    <a:cxn ang="0">
                      <a:pos x="T6" y="T7"/>
                    </a:cxn>
                    <a:cxn ang="0">
                      <a:pos x="T8" y="T9"/>
                    </a:cxn>
                  </a:cxnLst>
                  <a:rect l="0" t="0" r="r" b="b"/>
                  <a:pathLst>
                    <a:path w="71" h="85">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59" name="Freeform 66">
                  <a:extLst>
                    <a:ext uri="{FF2B5EF4-FFF2-40B4-BE49-F238E27FC236}">
                      <a16:creationId xmlns:a16="http://schemas.microsoft.com/office/drawing/2014/main" id="{580EDD8C-E411-45E8-A120-4BE9FE129089}"/>
                    </a:ext>
                  </a:extLst>
                </p:cNvPr>
                <p:cNvSpPr/>
                <p:nvPr/>
              </p:nvSpPr>
              <p:spPr bwMode="auto">
                <a:xfrm>
                  <a:off x="3865563" y="1936751"/>
                  <a:ext cx="80963" cy="104775"/>
                </a:xfrm>
                <a:custGeom>
                  <a:avLst/>
                  <a:gdLst>
                    <a:gd name="T0" fmla="*/ 8 w 79"/>
                    <a:gd name="T1" fmla="*/ 98 h 101"/>
                    <a:gd name="T2" fmla="*/ 74 w 79"/>
                    <a:gd name="T3" fmla="*/ 12 h 101"/>
                    <a:gd name="T4" fmla="*/ 67 w 79"/>
                    <a:gd name="T5" fmla="*/ 5 h 101"/>
                    <a:gd name="T6" fmla="*/ 31 w 79"/>
                    <a:gd name="T7" fmla="*/ 43 h 101"/>
                    <a:gd name="T8" fmla="*/ 2 w 79"/>
                    <a:gd name="T9" fmla="*/ 94 h 101"/>
                    <a:gd name="T10" fmla="*/ 8 w 79"/>
                    <a:gd name="T11" fmla="*/ 98 h 101"/>
                  </a:gdLst>
                  <a:ahLst/>
                  <a:cxnLst>
                    <a:cxn ang="0">
                      <a:pos x="T0" y="T1"/>
                    </a:cxn>
                    <a:cxn ang="0">
                      <a:pos x="T2" y="T3"/>
                    </a:cxn>
                    <a:cxn ang="0">
                      <a:pos x="T4" y="T5"/>
                    </a:cxn>
                    <a:cxn ang="0">
                      <a:pos x="T6" y="T7"/>
                    </a:cxn>
                    <a:cxn ang="0">
                      <a:pos x="T8" y="T9"/>
                    </a:cxn>
                    <a:cxn ang="0">
                      <a:pos x="T10" y="T11"/>
                    </a:cxn>
                  </a:cxnLst>
                  <a:rect l="0" t="0" r="r" b="b"/>
                  <a:pathLst>
                    <a:path w="79" h="101">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60" name="Freeform 67">
                  <a:extLst>
                    <a:ext uri="{FF2B5EF4-FFF2-40B4-BE49-F238E27FC236}">
                      <a16:creationId xmlns:a16="http://schemas.microsoft.com/office/drawing/2014/main" id="{90DAE9EC-09E7-47D2-8A0E-971CCFD8CB96}"/>
                    </a:ext>
                  </a:extLst>
                </p:cNvPr>
                <p:cNvSpPr/>
                <p:nvPr/>
              </p:nvSpPr>
              <p:spPr bwMode="auto">
                <a:xfrm>
                  <a:off x="3984626" y="1827213"/>
                  <a:ext cx="87313" cy="65088"/>
                </a:xfrm>
                <a:custGeom>
                  <a:avLst/>
                  <a:gdLst>
                    <a:gd name="T0" fmla="*/ 8 w 85"/>
                    <a:gd name="T1" fmla="*/ 61 h 63"/>
                    <a:gd name="T2" fmla="*/ 23 w 85"/>
                    <a:gd name="T3" fmla="*/ 57 h 63"/>
                    <a:gd name="T4" fmla="*/ 40 w 85"/>
                    <a:gd name="T5" fmla="*/ 47 h 63"/>
                    <a:gd name="T6" fmla="*/ 76 w 85"/>
                    <a:gd name="T7" fmla="*/ 21 h 63"/>
                    <a:gd name="T8" fmla="*/ 67 w 85"/>
                    <a:gd name="T9" fmla="*/ 6 h 63"/>
                    <a:gd name="T10" fmla="*/ 34 w 85"/>
                    <a:gd name="T11" fmla="*/ 26 h 63"/>
                    <a:gd name="T12" fmla="*/ 18 w 85"/>
                    <a:gd name="T13" fmla="*/ 38 h 63"/>
                    <a:gd name="T14" fmla="*/ 3 w 85"/>
                    <a:gd name="T15" fmla="*/ 53 h 63"/>
                    <a:gd name="T16" fmla="*/ 8 w 85"/>
                    <a:gd name="T17"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3">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61" name="Freeform 68">
                  <a:extLst>
                    <a:ext uri="{FF2B5EF4-FFF2-40B4-BE49-F238E27FC236}">
                      <a16:creationId xmlns:a16="http://schemas.microsoft.com/office/drawing/2014/main" id="{14F0988E-8C6C-4B91-B176-9A4C1292EE5C}"/>
                    </a:ext>
                  </a:extLst>
                </p:cNvPr>
                <p:cNvSpPr/>
                <p:nvPr/>
              </p:nvSpPr>
              <p:spPr bwMode="auto">
                <a:xfrm>
                  <a:off x="4127501" y="1725613"/>
                  <a:ext cx="109538" cy="76200"/>
                </a:xfrm>
                <a:custGeom>
                  <a:avLst/>
                  <a:gdLst>
                    <a:gd name="T0" fmla="*/ 9 w 105"/>
                    <a:gd name="T1" fmla="*/ 71 h 74"/>
                    <a:gd name="T2" fmla="*/ 96 w 105"/>
                    <a:gd name="T3" fmla="*/ 16 h 74"/>
                    <a:gd name="T4" fmla="*/ 89 w 105"/>
                    <a:gd name="T5" fmla="*/ 4 h 74"/>
                    <a:gd name="T6" fmla="*/ 2 w 105"/>
                    <a:gd name="T7" fmla="*/ 66 h 74"/>
                    <a:gd name="T8" fmla="*/ 9 w 105"/>
                    <a:gd name="T9" fmla="*/ 71 h 74"/>
                  </a:gdLst>
                  <a:ahLst/>
                  <a:cxnLst>
                    <a:cxn ang="0">
                      <a:pos x="T0" y="T1"/>
                    </a:cxn>
                    <a:cxn ang="0">
                      <a:pos x="T2" y="T3"/>
                    </a:cxn>
                    <a:cxn ang="0">
                      <a:pos x="T4" y="T5"/>
                    </a:cxn>
                    <a:cxn ang="0">
                      <a:pos x="T6" y="T7"/>
                    </a:cxn>
                    <a:cxn ang="0">
                      <a:pos x="T8" y="T9"/>
                    </a:cxn>
                  </a:cxnLst>
                  <a:rect l="0" t="0" r="r" b="b"/>
                  <a:pathLst>
                    <a:path w="105" h="74">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62" name="Freeform 69">
                  <a:extLst>
                    <a:ext uri="{FF2B5EF4-FFF2-40B4-BE49-F238E27FC236}">
                      <a16:creationId xmlns:a16="http://schemas.microsoft.com/office/drawing/2014/main" id="{AE57BC70-386C-49AD-BD02-8F6D11B3D8D9}"/>
                    </a:ext>
                  </a:extLst>
                </p:cNvPr>
                <p:cNvSpPr/>
                <p:nvPr/>
              </p:nvSpPr>
              <p:spPr bwMode="auto">
                <a:xfrm>
                  <a:off x="4300538" y="1655763"/>
                  <a:ext cx="87313" cy="47625"/>
                </a:xfrm>
                <a:custGeom>
                  <a:avLst/>
                  <a:gdLst>
                    <a:gd name="T0" fmla="*/ 7 w 84"/>
                    <a:gd name="T1" fmla="*/ 46 h 47"/>
                    <a:gd name="T2" fmla="*/ 80 w 84"/>
                    <a:gd name="T3" fmla="*/ 9 h 47"/>
                    <a:gd name="T4" fmla="*/ 77 w 84"/>
                    <a:gd name="T5" fmla="*/ 3 h 47"/>
                    <a:gd name="T6" fmla="*/ 5 w 84"/>
                    <a:gd name="T7" fmla="*/ 38 h 47"/>
                    <a:gd name="T8" fmla="*/ 7 w 84"/>
                    <a:gd name="T9" fmla="*/ 46 h 47"/>
                  </a:gdLst>
                  <a:ahLst/>
                  <a:cxnLst>
                    <a:cxn ang="0">
                      <a:pos x="T0" y="T1"/>
                    </a:cxn>
                    <a:cxn ang="0">
                      <a:pos x="T2" y="T3"/>
                    </a:cxn>
                    <a:cxn ang="0">
                      <a:pos x="T4" y="T5"/>
                    </a:cxn>
                    <a:cxn ang="0">
                      <a:pos x="T6" y="T7"/>
                    </a:cxn>
                    <a:cxn ang="0">
                      <a:pos x="T8" y="T9"/>
                    </a:cxn>
                  </a:cxnLst>
                  <a:rect l="0" t="0" r="r" b="b"/>
                  <a:pathLst>
                    <a:path w="84" h="47">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63" name="Freeform 70">
                  <a:extLst>
                    <a:ext uri="{FF2B5EF4-FFF2-40B4-BE49-F238E27FC236}">
                      <a16:creationId xmlns:a16="http://schemas.microsoft.com/office/drawing/2014/main" id="{09F891B5-36B2-48A5-86FE-EA570B3CAE12}"/>
                    </a:ext>
                  </a:extLst>
                </p:cNvPr>
                <p:cNvSpPr/>
                <p:nvPr/>
              </p:nvSpPr>
              <p:spPr bwMode="auto">
                <a:xfrm>
                  <a:off x="4451351" y="1609726"/>
                  <a:ext cx="103188" cy="31750"/>
                </a:xfrm>
                <a:custGeom>
                  <a:avLst/>
                  <a:gdLst>
                    <a:gd name="T0" fmla="*/ 4 w 100"/>
                    <a:gd name="T1" fmla="*/ 25 h 31"/>
                    <a:gd name="T2" fmla="*/ 95 w 100"/>
                    <a:gd name="T3" fmla="*/ 11 h 31"/>
                    <a:gd name="T4" fmla="*/ 92 w 100"/>
                    <a:gd name="T5" fmla="*/ 1 h 31"/>
                    <a:gd name="T6" fmla="*/ 4 w 100"/>
                    <a:gd name="T7" fmla="*/ 17 h 31"/>
                    <a:gd name="T8" fmla="*/ 4 w 100"/>
                    <a:gd name="T9" fmla="*/ 25 h 31"/>
                  </a:gdLst>
                  <a:ahLst/>
                  <a:cxnLst>
                    <a:cxn ang="0">
                      <a:pos x="T0" y="T1"/>
                    </a:cxn>
                    <a:cxn ang="0">
                      <a:pos x="T2" y="T3"/>
                    </a:cxn>
                    <a:cxn ang="0">
                      <a:pos x="T4" y="T5"/>
                    </a:cxn>
                    <a:cxn ang="0">
                      <a:pos x="T6" y="T7"/>
                    </a:cxn>
                    <a:cxn ang="0">
                      <a:pos x="T8" y="T9"/>
                    </a:cxn>
                  </a:cxnLst>
                  <a:rect l="0" t="0" r="r" b="b"/>
                  <a:pathLst>
                    <a:path w="100" h="31">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64" name="Freeform 71">
                  <a:extLst>
                    <a:ext uri="{FF2B5EF4-FFF2-40B4-BE49-F238E27FC236}">
                      <a16:creationId xmlns:a16="http://schemas.microsoft.com/office/drawing/2014/main" id="{5DF38E4E-7BD8-491F-8A32-0B44A1381ED0}"/>
                    </a:ext>
                  </a:extLst>
                </p:cNvPr>
                <p:cNvSpPr/>
                <p:nvPr/>
              </p:nvSpPr>
              <p:spPr bwMode="auto">
                <a:xfrm>
                  <a:off x="4638676" y="1628776"/>
                  <a:ext cx="109538" cy="19050"/>
                </a:xfrm>
                <a:custGeom>
                  <a:avLst/>
                  <a:gdLst>
                    <a:gd name="T0" fmla="*/ 4 w 105"/>
                    <a:gd name="T1" fmla="*/ 13 h 18"/>
                    <a:gd name="T2" fmla="*/ 99 w 105"/>
                    <a:gd name="T3" fmla="*/ 14 h 18"/>
                    <a:gd name="T4" fmla="*/ 99 w 105"/>
                    <a:gd name="T5" fmla="*/ 4 h 18"/>
                    <a:gd name="T6" fmla="*/ 4 w 105"/>
                    <a:gd name="T7" fmla="*/ 5 h 18"/>
                    <a:gd name="T8" fmla="*/ 4 w 105"/>
                    <a:gd name="T9" fmla="*/ 13 h 18"/>
                  </a:gdLst>
                  <a:ahLst/>
                  <a:cxnLst>
                    <a:cxn ang="0">
                      <a:pos x="T0" y="T1"/>
                    </a:cxn>
                    <a:cxn ang="0">
                      <a:pos x="T2" y="T3"/>
                    </a:cxn>
                    <a:cxn ang="0">
                      <a:pos x="T4" y="T5"/>
                    </a:cxn>
                    <a:cxn ang="0">
                      <a:pos x="T6" y="T7"/>
                    </a:cxn>
                    <a:cxn ang="0">
                      <a:pos x="T8" y="T9"/>
                    </a:cxn>
                  </a:cxnLst>
                  <a:rect l="0" t="0" r="r" b="b"/>
                  <a:pathLst>
                    <a:path w="105" h="18">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65" name="Freeform 72">
                  <a:extLst>
                    <a:ext uri="{FF2B5EF4-FFF2-40B4-BE49-F238E27FC236}">
                      <a16:creationId xmlns:a16="http://schemas.microsoft.com/office/drawing/2014/main" id="{87C28118-1467-4080-B36E-EB2B7D8B9022}"/>
                    </a:ext>
                  </a:extLst>
                </p:cNvPr>
                <p:cNvSpPr/>
                <p:nvPr/>
              </p:nvSpPr>
              <p:spPr bwMode="auto">
                <a:xfrm>
                  <a:off x="4851401" y="1643063"/>
                  <a:ext cx="68263" cy="30163"/>
                </a:xfrm>
                <a:custGeom>
                  <a:avLst/>
                  <a:gdLst>
                    <a:gd name="T0" fmla="*/ 2 w 65"/>
                    <a:gd name="T1" fmla="*/ 4 h 28"/>
                    <a:gd name="T2" fmla="*/ 59 w 65"/>
                    <a:gd name="T3" fmla="*/ 27 h 28"/>
                    <a:gd name="T4" fmla="*/ 62 w 65"/>
                    <a:gd name="T5" fmla="*/ 21 h 28"/>
                    <a:gd name="T6" fmla="*/ 3 w 65"/>
                    <a:gd name="T7" fmla="*/ 1 h 28"/>
                    <a:gd name="T8" fmla="*/ 2 w 65"/>
                    <a:gd name="T9" fmla="*/ 4 h 28"/>
                  </a:gdLst>
                  <a:ahLst/>
                  <a:cxnLst>
                    <a:cxn ang="0">
                      <a:pos x="T0" y="T1"/>
                    </a:cxn>
                    <a:cxn ang="0">
                      <a:pos x="T2" y="T3"/>
                    </a:cxn>
                    <a:cxn ang="0">
                      <a:pos x="T4" y="T5"/>
                    </a:cxn>
                    <a:cxn ang="0">
                      <a:pos x="T6" y="T7"/>
                    </a:cxn>
                    <a:cxn ang="0">
                      <a:pos x="T8" y="T9"/>
                    </a:cxn>
                  </a:cxnLst>
                  <a:rect l="0" t="0" r="r" b="b"/>
                  <a:pathLst>
                    <a:path w="65" h="28">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66" name="Freeform 73">
                  <a:extLst>
                    <a:ext uri="{FF2B5EF4-FFF2-40B4-BE49-F238E27FC236}">
                      <a16:creationId xmlns:a16="http://schemas.microsoft.com/office/drawing/2014/main" id="{E5FEA7CA-1094-4EFB-9760-03E6F51702A5}"/>
                    </a:ext>
                  </a:extLst>
                </p:cNvPr>
                <p:cNvSpPr/>
                <p:nvPr/>
              </p:nvSpPr>
              <p:spPr bwMode="auto">
                <a:xfrm>
                  <a:off x="5008563" y="1714501"/>
                  <a:ext cx="71438" cy="33338"/>
                </a:xfrm>
                <a:custGeom>
                  <a:avLst/>
                  <a:gdLst>
                    <a:gd name="T0" fmla="*/ 3 w 68"/>
                    <a:gd name="T1" fmla="*/ 10 h 33"/>
                    <a:gd name="T2" fmla="*/ 59 w 68"/>
                    <a:gd name="T3" fmla="*/ 32 h 33"/>
                    <a:gd name="T4" fmla="*/ 64 w 68"/>
                    <a:gd name="T5" fmla="*/ 26 h 33"/>
                    <a:gd name="T6" fmla="*/ 3 w 68"/>
                    <a:gd name="T7" fmla="*/ 4 h 33"/>
                    <a:gd name="T8" fmla="*/ 3 w 68"/>
                    <a:gd name="T9" fmla="*/ 10 h 33"/>
                  </a:gdLst>
                  <a:ahLst/>
                  <a:cxnLst>
                    <a:cxn ang="0">
                      <a:pos x="T0" y="T1"/>
                    </a:cxn>
                    <a:cxn ang="0">
                      <a:pos x="T2" y="T3"/>
                    </a:cxn>
                    <a:cxn ang="0">
                      <a:pos x="T4" y="T5"/>
                    </a:cxn>
                    <a:cxn ang="0">
                      <a:pos x="T6" y="T7"/>
                    </a:cxn>
                    <a:cxn ang="0">
                      <a:pos x="T8" y="T9"/>
                    </a:cxn>
                  </a:cxnLst>
                  <a:rect l="0" t="0" r="r" b="b"/>
                  <a:pathLst>
                    <a:path w="68" h="33">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67" name="Freeform 74">
                  <a:extLst>
                    <a:ext uri="{FF2B5EF4-FFF2-40B4-BE49-F238E27FC236}">
                      <a16:creationId xmlns:a16="http://schemas.microsoft.com/office/drawing/2014/main" id="{6B4A1634-AF29-483C-B5E5-DB82339E7617}"/>
                    </a:ext>
                  </a:extLst>
                </p:cNvPr>
                <p:cNvSpPr/>
                <p:nvPr/>
              </p:nvSpPr>
              <p:spPr bwMode="auto">
                <a:xfrm>
                  <a:off x="5149851" y="1784351"/>
                  <a:ext cx="85725" cy="47625"/>
                </a:xfrm>
                <a:custGeom>
                  <a:avLst/>
                  <a:gdLst>
                    <a:gd name="T0" fmla="*/ 3 w 83"/>
                    <a:gd name="T1" fmla="*/ 6 h 46"/>
                    <a:gd name="T2" fmla="*/ 75 w 83"/>
                    <a:gd name="T3" fmla="*/ 43 h 46"/>
                    <a:gd name="T4" fmla="*/ 79 w 83"/>
                    <a:gd name="T5" fmla="*/ 37 h 46"/>
                    <a:gd name="T6" fmla="*/ 6 w 83"/>
                    <a:gd name="T7" fmla="*/ 1 h 46"/>
                    <a:gd name="T8" fmla="*/ 3 w 83"/>
                    <a:gd name="T9" fmla="*/ 6 h 46"/>
                  </a:gdLst>
                  <a:ahLst/>
                  <a:cxnLst>
                    <a:cxn ang="0">
                      <a:pos x="T0" y="T1"/>
                    </a:cxn>
                    <a:cxn ang="0">
                      <a:pos x="T2" y="T3"/>
                    </a:cxn>
                    <a:cxn ang="0">
                      <a:pos x="T4" y="T5"/>
                    </a:cxn>
                    <a:cxn ang="0">
                      <a:pos x="T6" y="T7"/>
                    </a:cxn>
                    <a:cxn ang="0">
                      <a:pos x="T8" y="T9"/>
                    </a:cxn>
                  </a:cxnLst>
                  <a:rect l="0" t="0" r="r" b="b"/>
                  <a:pathLst>
                    <a:path w="83" h="46">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68" name="Freeform 75">
                  <a:extLst>
                    <a:ext uri="{FF2B5EF4-FFF2-40B4-BE49-F238E27FC236}">
                      <a16:creationId xmlns:a16="http://schemas.microsoft.com/office/drawing/2014/main" id="{9CE1533C-9132-4F86-9ABF-AFF2A4E40488}"/>
                    </a:ext>
                  </a:extLst>
                </p:cNvPr>
                <p:cNvSpPr/>
                <p:nvPr/>
              </p:nvSpPr>
              <p:spPr bwMode="auto">
                <a:xfrm>
                  <a:off x="5305426" y="1847851"/>
                  <a:ext cx="66675" cy="61913"/>
                </a:xfrm>
                <a:custGeom>
                  <a:avLst/>
                  <a:gdLst>
                    <a:gd name="T0" fmla="*/ 5 w 65"/>
                    <a:gd name="T1" fmla="*/ 12 h 59"/>
                    <a:gd name="T2" fmla="*/ 55 w 65"/>
                    <a:gd name="T3" fmla="*/ 55 h 59"/>
                    <a:gd name="T4" fmla="*/ 62 w 65"/>
                    <a:gd name="T5" fmla="*/ 49 h 59"/>
                    <a:gd name="T6" fmla="*/ 42 w 65"/>
                    <a:gd name="T7" fmla="*/ 23 h 59"/>
                    <a:gd name="T8" fmla="*/ 10 w 65"/>
                    <a:gd name="T9" fmla="*/ 4 h 59"/>
                    <a:gd name="T10" fmla="*/ 5 w 65"/>
                    <a:gd name="T11" fmla="*/ 12 h 59"/>
                  </a:gdLst>
                  <a:ahLst/>
                  <a:cxnLst>
                    <a:cxn ang="0">
                      <a:pos x="T0" y="T1"/>
                    </a:cxn>
                    <a:cxn ang="0">
                      <a:pos x="T2" y="T3"/>
                    </a:cxn>
                    <a:cxn ang="0">
                      <a:pos x="T4" y="T5"/>
                    </a:cxn>
                    <a:cxn ang="0">
                      <a:pos x="T6" y="T7"/>
                    </a:cxn>
                    <a:cxn ang="0">
                      <a:pos x="T8" y="T9"/>
                    </a:cxn>
                    <a:cxn ang="0">
                      <a:pos x="T10" y="T11"/>
                    </a:cxn>
                  </a:cxnLst>
                  <a:rect l="0" t="0" r="r" b="b"/>
                  <a:pathLst>
                    <a:path w="65" h="59">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69" name="Freeform 76">
                  <a:extLst>
                    <a:ext uri="{FF2B5EF4-FFF2-40B4-BE49-F238E27FC236}">
                      <a16:creationId xmlns:a16="http://schemas.microsoft.com/office/drawing/2014/main" id="{29A3AD8A-9907-49A1-9779-CF0D80630786}"/>
                    </a:ext>
                  </a:extLst>
                </p:cNvPr>
                <p:cNvSpPr/>
                <p:nvPr/>
              </p:nvSpPr>
              <p:spPr bwMode="auto">
                <a:xfrm>
                  <a:off x="5380038" y="1765301"/>
                  <a:ext cx="30163" cy="87313"/>
                </a:xfrm>
                <a:custGeom>
                  <a:avLst/>
                  <a:gdLst>
                    <a:gd name="T0" fmla="*/ 10 w 28"/>
                    <a:gd name="T1" fmla="*/ 81 h 84"/>
                    <a:gd name="T2" fmla="*/ 27 w 28"/>
                    <a:gd name="T3" fmla="*/ 10 h 84"/>
                    <a:gd name="T4" fmla="*/ 17 w 28"/>
                    <a:gd name="T5" fmla="*/ 6 h 84"/>
                    <a:gd name="T6" fmla="*/ 4 w 28"/>
                    <a:gd name="T7" fmla="*/ 81 h 84"/>
                    <a:gd name="T8" fmla="*/ 10 w 28"/>
                    <a:gd name="T9" fmla="*/ 81 h 84"/>
                  </a:gdLst>
                  <a:ahLst/>
                  <a:cxnLst>
                    <a:cxn ang="0">
                      <a:pos x="T0" y="T1"/>
                    </a:cxn>
                    <a:cxn ang="0">
                      <a:pos x="T2" y="T3"/>
                    </a:cxn>
                    <a:cxn ang="0">
                      <a:pos x="T4" y="T5"/>
                    </a:cxn>
                    <a:cxn ang="0">
                      <a:pos x="T6" y="T7"/>
                    </a:cxn>
                    <a:cxn ang="0">
                      <a:pos x="T8" y="T9"/>
                    </a:cxn>
                  </a:cxnLst>
                  <a:rect l="0" t="0" r="r" b="b"/>
                  <a:pathLst>
                    <a:path w="28" h="84">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70" name="Freeform 77">
                  <a:extLst>
                    <a:ext uri="{FF2B5EF4-FFF2-40B4-BE49-F238E27FC236}">
                      <a16:creationId xmlns:a16="http://schemas.microsoft.com/office/drawing/2014/main" id="{FC7F8002-59C4-41EA-A372-F2CCE22741BD}"/>
                    </a:ext>
                  </a:extLst>
                </p:cNvPr>
                <p:cNvSpPr/>
                <p:nvPr/>
              </p:nvSpPr>
              <p:spPr bwMode="auto">
                <a:xfrm>
                  <a:off x="5451476" y="1625601"/>
                  <a:ext cx="39688" cy="63500"/>
                </a:xfrm>
                <a:custGeom>
                  <a:avLst/>
                  <a:gdLst>
                    <a:gd name="T0" fmla="*/ 7 w 39"/>
                    <a:gd name="T1" fmla="*/ 58 h 62"/>
                    <a:gd name="T2" fmla="*/ 38 w 39"/>
                    <a:gd name="T3" fmla="*/ 7 h 62"/>
                    <a:gd name="T4" fmla="*/ 29 w 39"/>
                    <a:gd name="T5" fmla="*/ 3 h 62"/>
                    <a:gd name="T6" fmla="*/ 13 w 39"/>
                    <a:gd name="T7" fmla="*/ 25 h 62"/>
                    <a:gd name="T8" fmla="*/ 1 w 39"/>
                    <a:gd name="T9" fmla="*/ 56 h 62"/>
                    <a:gd name="T10" fmla="*/ 7 w 39"/>
                    <a:gd name="T11" fmla="*/ 58 h 62"/>
                  </a:gdLst>
                  <a:ahLst/>
                  <a:cxnLst>
                    <a:cxn ang="0">
                      <a:pos x="T0" y="T1"/>
                    </a:cxn>
                    <a:cxn ang="0">
                      <a:pos x="T2" y="T3"/>
                    </a:cxn>
                    <a:cxn ang="0">
                      <a:pos x="T4" y="T5"/>
                    </a:cxn>
                    <a:cxn ang="0">
                      <a:pos x="T6" y="T7"/>
                    </a:cxn>
                    <a:cxn ang="0">
                      <a:pos x="T8" y="T9"/>
                    </a:cxn>
                    <a:cxn ang="0">
                      <a:pos x="T10" y="T11"/>
                    </a:cxn>
                  </a:cxnLst>
                  <a:rect l="0" t="0" r="r" b="b"/>
                  <a:pathLst>
                    <a:path w="39" h="62">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71" name="Freeform 78">
                  <a:extLst>
                    <a:ext uri="{FF2B5EF4-FFF2-40B4-BE49-F238E27FC236}">
                      <a16:creationId xmlns:a16="http://schemas.microsoft.com/office/drawing/2014/main" id="{0696A9A0-1FFD-449D-ACE9-1F2198BFE5C2}"/>
                    </a:ext>
                  </a:extLst>
                </p:cNvPr>
                <p:cNvSpPr/>
                <p:nvPr/>
              </p:nvSpPr>
              <p:spPr bwMode="auto">
                <a:xfrm>
                  <a:off x="5540376" y="1449388"/>
                  <a:ext cx="88900" cy="112713"/>
                </a:xfrm>
                <a:custGeom>
                  <a:avLst/>
                  <a:gdLst>
                    <a:gd name="T0" fmla="*/ 8 w 86"/>
                    <a:gd name="T1" fmla="*/ 105 h 108"/>
                    <a:gd name="T2" fmla="*/ 81 w 86"/>
                    <a:gd name="T3" fmla="*/ 12 h 108"/>
                    <a:gd name="T4" fmla="*/ 75 w 86"/>
                    <a:gd name="T5" fmla="*/ 4 h 108"/>
                    <a:gd name="T6" fmla="*/ 1 w 86"/>
                    <a:gd name="T7" fmla="*/ 101 h 108"/>
                    <a:gd name="T8" fmla="*/ 8 w 86"/>
                    <a:gd name="T9" fmla="*/ 105 h 108"/>
                  </a:gdLst>
                  <a:ahLst/>
                  <a:cxnLst>
                    <a:cxn ang="0">
                      <a:pos x="T0" y="T1"/>
                    </a:cxn>
                    <a:cxn ang="0">
                      <a:pos x="T2" y="T3"/>
                    </a:cxn>
                    <a:cxn ang="0">
                      <a:pos x="T4" y="T5"/>
                    </a:cxn>
                    <a:cxn ang="0">
                      <a:pos x="T6" y="T7"/>
                    </a:cxn>
                    <a:cxn ang="0">
                      <a:pos x="T8" y="T9"/>
                    </a:cxn>
                  </a:cxnLst>
                  <a:rect l="0" t="0" r="r" b="b"/>
                  <a:pathLst>
                    <a:path w="86" h="108">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72" name="Freeform 79">
                  <a:extLst>
                    <a:ext uri="{FF2B5EF4-FFF2-40B4-BE49-F238E27FC236}">
                      <a16:creationId xmlns:a16="http://schemas.microsoft.com/office/drawing/2014/main" id="{1408F24D-0ED1-46E7-BB14-1A0AA1D2832E}"/>
                    </a:ext>
                  </a:extLst>
                </p:cNvPr>
                <p:cNvSpPr/>
                <p:nvPr/>
              </p:nvSpPr>
              <p:spPr bwMode="auto">
                <a:xfrm>
                  <a:off x="5675313" y="1382713"/>
                  <a:ext cx="88900" cy="57150"/>
                </a:xfrm>
                <a:custGeom>
                  <a:avLst/>
                  <a:gdLst>
                    <a:gd name="T0" fmla="*/ 7 w 86"/>
                    <a:gd name="T1" fmla="*/ 53 h 55"/>
                    <a:gd name="T2" fmla="*/ 79 w 86"/>
                    <a:gd name="T3" fmla="*/ 13 h 55"/>
                    <a:gd name="T4" fmla="*/ 76 w 86"/>
                    <a:gd name="T5" fmla="*/ 2 h 55"/>
                    <a:gd name="T6" fmla="*/ 3 w 86"/>
                    <a:gd name="T7" fmla="*/ 48 h 55"/>
                    <a:gd name="T8" fmla="*/ 7 w 86"/>
                    <a:gd name="T9" fmla="*/ 53 h 55"/>
                  </a:gdLst>
                  <a:ahLst/>
                  <a:cxnLst>
                    <a:cxn ang="0">
                      <a:pos x="T0" y="T1"/>
                    </a:cxn>
                    <a:cxn ang="0">
                      <a:pos x="T2" y="T3"/>
                    </a:cxn>
                    <a:cxn ang="0">
                      <a:pos x="T4" y="T5"/>
                    </a:cxn>
                    <a:cxn ang="0">
                      <a:pos x="T6" y="T7"/>
                    </a:cxn>
                    <a:cxn ang="0">
                      <a:pos x="T8" y="T9"/>
                    </a:cxn>
                  </a:cxnLst>
                  <a:rect l="0" t="0" r="r" b="b"/>
                  <a:pathLst>
                    <a:path w="86" h="55">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73" name="Freeform 80">
                  <a:extLst>
                    <a:ext uri="{FF2B5EF4-FFF2-40B4-BE49-F238E27FC236}">
                      <a16:creationId xmlns:a16="http://schemas.microsoft.com/office/drawing/2014/main" id="{5CEFF4AA-A980-43D5-B3D1-459D48A23D55}"/>
                    </a:ext>
                  </a:extLst>
                </p:cNvPr>
                <p:cNvSpPr/>
                <p:nvPr/>
              </p:nvSpPr>
              <p:spPr bwMode="auto">
                <a:xfrm>
                  <a:off x="5895976" y="1304926"/>
                  <a:ext cx="57150" cy="28575"/>
                </a:xfrm>
                <a:custGeom>
                  <a:avLst/>
                  <a:gdLst>
                    <a:gd name="T0" fmla="*/ 4 w 56"/>
                    <a:gd name="T1" fmla="*/ 26 h 27"/>
                    <a:gd name="T2" fmla="*/ 55 w 56"/>
                    <a:gd name="T3" fmla="*/ 4 h 27"/>
                    <a:gd name="T4" fmla="*/ 53 w 56"/>
                    <a:gd name="T5" fmla="*/ 2 h 27"/>
                    <a:gd name="T6" fmla="*/ 2 w 56"/>
                    <a:gd name="T7" fmla="*/ 23 h 27"/>
                    <a:gd name="T8" fmla="*/ 4 w 56"/>
                    <a:gd name="T9" fmla="*/ 26 h 27"/>
                  </a:gdLst>
                  <a:ahLst/>
                  <a:cxnLst>
                    <a:cxn ang="0">
                      <a:pos x="T0" y="T1"/>
                    </a:cxn>
                    <a:cxn ang="0">
                      <a:pos x="T2" y="T3"/>
                    </a:cxn>
                    <a:cxn ang="0">
                      <a:pos x="T4" y="T5"/>
                    </a:cxn>
                    <a:cxn ang="0">
                      <a:pos x="T6" y="T7"/>
                    </a:cxn>
                    <a:cxn ang="0">
                      <a:pos x="T8" y="T9"/>
                    </a:cxn>
                  </a:cxnLst>
                  <a:rect l="0" t="0" r="r" b="b"/>
                  <a:pathLst>
                    <a:path w="56" h="27">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74" name="Freeform 81">
                  <a:extLst>
                    <a:ext uri="{FF2B5EF4-FFF2-40B4-BE49-F238E27FC236}">
                      <a16:creationId xmlns:a16="http://schemas.microsoft.com/office/drawing/2014/main" id="{865DFC7B-98D5-48D4-933F-AD9A88DFE5B9}"/>
                    </a:ext>
                  </a:extLst>
                </p:cNvPr>
                <p:cNvSpPr/>
                <p:nvPr/>
              </p:nvSpPr>
              <p:spPr bwMode="auto">
                <a:xfrm>
                  <a:off x="6059488" y="1247776"/>
                  <a:ext cx="125413" cy="41275"/>
                </a:xfrm>
                <a:custGeom>
                  <a:avLst/>
                  <a:gdLst>
                    <a:gd name="T0" fmla="*/ 6 w 121"/>
                    <a:gd name="T1" fmla="*/ 38 h 40"/>
                    <a:gd name="T2" fmla="*/ 115 w 121"/>
                    <a:gd name="T3" fmla="*/ 13 h 40"/>
                    <a:gd name="T4" fmla="*/ 113 w 121"/>
                    <a:gd name="T5" fmla="*/ 0 h 40"/>
                    <a:gd name="T6" fmla="*/ 3 w 121"/>
                    <a:gd name="T7" fmla="*/ 34 h 40"/>
                    <a:gd name="T8" fmla="*/ 6 w 121"/>
                    <a:gd name="T9" fmla="*/ 38 h 40"/>
                  </a:gdLst>
                  <a:ahLst/>
                  <a:cxnLst>
                    <a:cxn ang="0">
                      <a:pos x="T0" y="T1"/>
                    </a:cxn>
                    <a:cxn ang="0">
                      <a:pos x="T2" y="T3"/>
                    </a:cxn>
                    <a:cxn ang="0">
                      <a:pos x="T4" y="T5"/>
                    </a:cxn>
                    <a:cxn ang="0">
                      <a:pos x="T6" y="T7"/>
                    </a:cxn>
                    <a:cxn ang="0">
                      <a:pos x="T8" y="T9"/>
                    </a:cxn>
                  </a:cxnLst>
                  <a:rect l="0" t="0" r="r" b="b"/>
                  <a:pathLst>
                    <a:path w="121" h="40">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75" name="Freeform 82">
                  <a:extLst>
                    <a:ext uri="{FF2B5EF4-FFF2-40B4-BE49-F238E27FC236}">
                      <a16:creationId xmlns:a16="http://schemas.microsoft.com/office/drawing/2014/main" id="{5D46CA43-ECC6-4AED-844C-E5CDAF1BE4F6}"/>
                    </a:ext>
                  </a:extLst>
                </p:cNvPr>
                <p:cNvSpPr/>
                <p:nvPr/>
              </p:nvSpPr>
              <p:spPr bwMode="auto">
                <a:xfrm>
                  <a:off x="6319838" y="1225551"/>
                  <a:ext cx="120650" cy="30163"/>
                </a:xfrm>
                <a:custGeom>
                  <a:avLst/>
                  <a:gdLst>
                    <a:gd name="T0" fmla="*/ 8 w 116"/>
                    <a:gd name="T1" fmla="*/ 25 h 28"/>
                    <a:gd name="T2" fmla="*/ 108 w 116"/>
                    <a:gd name="T3" fmla="*/ 27 h 28"/>
                    <a:gd name="T4" fmla="*/ 110 w 116"/>
                    <a:gd name="T5" fmla="*/ 15 h 28"/>
                    <a:gd name="T6" fmla="*/ 4 w 116"/>
                    <a:gd name="T7" fmla="*/ 17 h 28"/>
                    <a:gd name="T8" fmla="*/ 8 w 116"/>
                    <a:gd name="T9" fmla="*/ 25 h 28"/>
                  </a:gdLst>
                  <a:ahLst/>
                  <a:cxnLst>
                    <a:cxn ang="0">
                      <a:pos x="T0" y="T1"/>
                    </a:cxn>
                    <a:cxn ang="0">
                      <a:pos x="T2" y="T3"/>
                    </a:cxn>
                    <a:cxn ang="0">
                      <a:pos x="T4" y="T5"/>
                    </a:cxn>
                    <a:cxn ang="0">
                      <a:pos x="T6" y="T7"/>
                    </a:cxn>
                    <a:cxn ang="0">
                      <a:pos x="T8" y="T9"/>
                    </a:cxn>
                  </a:cxnLst>
                  <a:rect l="0" t="0" r="r" b="b"/>
                  <a:pathLst>
                    <a:path w="116" h="28">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76" name="Freeform 83">
                  <a:extLst>
                    <a:ext uri="{FF2B5EF4-FFF2-40B4-BE49-F238E27FC236}">
                      <a16:creationId xmlns:a16="http://schemas.microsoft.com/office/drawing/2014/main" id="{861A7E4E-B624-44DE-A035-8567E5BC399E}"/>
                    </a:ext>
                  </a:extLst>
                </p:cNvPr>
                <p:cNvSpPr/>
                <p:nvPr/>
              </p:nvSpPr>
              <p:spPr bwMode="auto">
                <a:xfrm>
                  <a:off x="6584951" y="1241426"/>
                  <a:ext cx="109538" cy="19050"/>
                </a:xfrm>
                <a:custGeom>
                  <a:avLst/>
                  <a:gdLst>
                    <a:gd name="T0" fmla="*/ 5 w 106"/>
                    <a:gd name="T1" fmla="*/ 9 h 18"/>
                    <a:gd name="T2" fmla="*/ 98 w 106"/>
                    <a:gd name="T3" fmla="*/ 17 h 18"/>
                    <a:gd name="T4" fmla="*/ 100 w 106"/>
                    <a:gd name="T5" fmla="*/ 9 h 18"/>
                    <a:gd name="T6" fmla="*/ 5 w 106"/>
                    <a:gd name="T7" fmla="*/ 2 h 18"/>
                    <a:gd name="T8" fmla="*/ 5 w 106"/>
                    <a:gd name="T9" fmla="*/ 9 h 18"/>
                  </a:gdLst>
                  <a:ahLst/>
                  <a:cxnLst>
                    <a:cxn ang="0">
                      <a:pos x="T0" y="T1"/>
                    </a:cxn>
                    <a:cxn ang="0">
                      <a:pos x="T2" y="T3"/>
                    </a:cxn>
                    <a:cxn ang="0">
                      <a:pos x="T4" y="T5"/>
                    </a:cxn>
                    <a:cxn ang="0">
                      <a:pos x="T6" y="T7"/>
                    </a:cxn>
                    <a:cxn ang="0">
                      <a:pos x="T8" y="T9"/>
                    </a:cxn>
                  </a:cxnLst>
                  <a:rect l="0" t="0" r="r" b="b"/>
                  <a:pathLst>
                    <a:path w="106" h="18">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77" name="Freeform 84">
                  <a:extLst>
                    <a:ext uri="{FF2B5EF4-FFF2-40B4-BE49-F238E27FC236}">
                      <a16:creationId xmlns:a16="http://schemas.microsoft.com/office/drawing/2014/main" id="{57A33C2E-AD9A-4969-B723-5F535200CAA4}"/>
                    </a:ext>
                  </a:extLst>
                </p:cNvPr>
                <p:cNvSpPr/>
                <p:nvPr/>
              </p:nvSpPr>
              <p:spPr bwMode="auto">
                <a:xfrm>
                  <a:off x="6799263" y="1285876"/>
                  <a:ext cx="117475" cy="47625"/>
                </a:xfrm>
                <a:custGeom>
                  <a:avLst/>
                  <a:gdLst>
                    <a:gd name="T0" fmla="*/ 5 w 112"/>
                    <a:gd name="T1" fmla="*/ 11 h 45"/>
                    <a:gd name="T2" fmla="*/ 100 w 112"/>
                    <a:gd name="T3" fmla="*/ 42 h 45"/>
                    <a:gd name="T4" fmla="*/ 105 w 112"/>
                    <a:gd name="T5" fmla="*/ 29 h 45"/>
                    <a:gd name="T6" fmla="*/ 8 w 112"/>
                    <a:gd name="T7" fmla="*/ 1 h 45"/>
                    <a:gd name="T8" fmla="*/ 5 w 112"/>
                    <a:gd name="T9" fmla="*/ 11 h 45"/>
                  </a:gdLst>
                  <a:ahLst/>
                  <a:cxnLst>
                    <a:cxn ang="0">
                      <a:pos x="T0" y="T1"/>
                    </a:cxn>
                    <a:cxn ang="0">
                      <a:pos x="T2" y="T3"/>
                    </a:cxn>
                    <a:cxn ang="0">
                      <a:pos x="T4" y="T5"/>
                    </a:cxn>
                    <a:cxn ang="0">
                      <a:pos x="T6" y="T7"/>
                    </a:cxn>
                    <a:cxn ang="0">
                      <a:pos x="T8" y="T9"/>
                    </a:cxn>
                  </a:cxnLst>
                  <a:rect l="0" t="0" r="r" b="b"/>
                  <a:pathLst>
                    <a:path w="112" h="45">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78" name="Freeform 85">
                  <a:extLst>
                    <a:ext uri="{FF2B5EF4-FFF2-40B4-BE49-F238E27FC236}">
                      <a16:creationId xmlns:a16="http://schemas.microsoft.com/office/drawing/2014/main" id="{A15B9938-F296-4603-80E6-F89FC3A56CEC}"/>
                    </a:ext>
                  </a:extLst>
                </p:cNvPr>
                <p:cNvSpPr/>
                <p:nvPr/>
              </p:nvSpPr>
              <p:spPr bwMode="auto">
                <a:xfrm>
                  <a:off x="6962776" y="1343026"/>
                  <a:ext cx="122238" cy="44450"/>
                </a:xfrm>
                <a:custGeom>
                  <a:avLst/>
                  <a:gdLst>
                    <a:gd name="T0" fmla="*/ 3 w 117"/>
                    <a:gd name="T1" fmla="*/ 4 h 43"/>
                    <a:gd name="T2" fmla="*/ 109 w 117"/>
                    <a:gd name="T3" fmla="*/ 41 h 43"/>
                    <a:gd name="T4" fmla="*/ 113 w 117"/>
                    <a:gd name="T5" fmla="*/ 35 h 43"/>
                    <a:gd name="T6" fmla="*/ 3 w 117"/>
                    <a:gd name="T7" fmla="*/ 0 h 43"/>
                    <a:gd name="T8" fmla="*/ 3 w 117"/>
                    <a:gd name="T9" fmla="*/ 4 h 43"/>
                  </a:gdLst>
                  <a:ahLst/>
                  <a:cxnLst>
                    <a:cxn ang="0">
                      <a:pos x="T0" y="T1"/>
                    </a:cxn>
                    <a:cxn ang="0">
                      <a:pos x="T2" y="T3"/>
                    </a:cxn>
                    <a:cxn ang="0">
                      <a:pos x="T4" y="T5"/>
                    </a:cxn>
                    <a:cxn ang="0">
                      <a:pos x="T6" y="T7"/>
                    </a:cxn>
                    <a:cxn ang="0">
                      <a:pos x="T8" y="T9"/>
                    </a:cxn>
                  </a:cxnLst>
                  <a:rect l="0" t="0" r="r" b="b"/>
                  <a:pathLst>
                    <a:path w="117" h="43">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79" name="Freeform 86">
                  <a:extLst>
                    <a:ext uri="{FF2B5EF4-FFF2-40B4-BE49-F238E27FC236}">
                      <a16:creationId xmlns:a16="http://schemas.microsoft.com/office/drawing/2014/main" id="{8D3235EA-32AD-425F-AF3D-12E32A006A1D}"/>
                    </a:ext>
                  </a:extLst>
                </p:cNvPr>
                <p:cNvSpPr/>
                <p:nvPr/>
              </p:nvSpPr>
              <p:spPr bwMode="auto">
                <a:xfrm>
                  <a:off x="7148513" y="1409701"/>
                  <a:ext cx="104775" cy="49213"/>
                </a:xfrm>
                <a:custGeom>
                  <a:avLst/>
                  <a:gdLst>
                    <a:gd name="T0" fmla="*/ 3 w 101"/>
                    <a:gd name="T1" fmla="*/ 6 h 47"/>
                    <a:gd name="T2" fmla="*/ 90 w 101"/>
                    <a:gd name="T3" fmla="*/ 45 h 47"/>
                    <a:gd name="T4" fmla="*/ 96 w 101"/>
                    <a:gd name="T5" fmla="*/ 35 h 47"/>
                    <a:gd name="T6" fmla="*/ 4 w 101"/>
                    <a:gd name="T7" fmla="*/ 0 h 47"/>
                    <a:gd name="T8" fmla="*/ 3 w 101"/>
                    <a:gd name="T9" fmla="*/ 6 h 47"/>
                  </a:gdLst>
                  <a:ahLst/>
                  <a:cxnLst>
                    <a:cxn ang="0">
                      <a:pos x="T0" y="T1"/>
                    </a:cxn>
                    <a:cxn ang="0">
                      <a:pos x="T2" y="T3"/>
                    </a:cxn>
                    <a:cxn ang="0">
                      <a:pos x="T4" y="T5"/>
                    </a:cxn>
                    <a:cxn ang="0">
                      <a:pos x="T6" y="T7"/>
                    </a:cxn>
                    <a:cxn ang="0">
                      <a:pos x="T8" y="T9"/>
                    </a:cxn>
                  </a:cxnLst>
                  <a:rect l="0" t="0" r="r" b="b"/>
                  <a:pathLst>
                    <a:path w="101" h="47">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80" name="Freeform 87">
                  <a:extLst>
                    <a:ext uri="{FF2B5EF4-FFF2-40B4-BE49-F238E27FC236}">
                      <a16:creationId xmlns:a16="http://schemas.microsoft.com/office/drawing/2014/main" id="{5DDE2CC9-A79F-43D7-BC3D-04D3BF3629E8}"/>
                    </a:ext>
                  </a:extLst>
                </p:cNvPr>
                <p:cNvSpPr/>
                <p:nvPr/>
              </p:nvSpPr>
              <p:spPr bwMode="auto">
                <a:xfrm>
                  <a:off x="7273926" y="1504951"/>
                  <a:ext cx="114300" cy="74613"/>
                </a:xfrm>
                <a:custGeom>
                  <a:avLst/>
                  <a:gdLst>
                    <a:gd name="T0" fmla="*/ 6 w 110"/>
                    <a:gd name="T1" fmla="*/ 10 h 71"/>
                    <a:gd name="T2" fmla="*/ 55 w 110"/>
                    <a:gd name="T3" fmla="*/ 40 h 71"/>
                    <a:gd name="T4" fmla="*/ 99 w 110"/>
                    <a:gd name="T5" fmla="*/ 67 h 71"/>
                    <a:gd name="T6" fmla="*/ 104 w 110"/>
                    <a:gd name="T7" fmla="*/ 58 h 71"/>
                    <a:gd name="T8" fmla="*/ 9 w 110"/>
                    <a:gd name="T9" fmla="*/ 0 h 71"/>
                    <a:gd name="T10" fmla="*/ 6 w 110"/>
                    <a:gd name="T11" fmla="*/ 10 h 71"/>
                  </a:gdLst>
                  <a:ahLst/>
                  <a:cxnLst>
                    <a:cxn ang="0">
                      <a:pos x="T0" y="T1"/>
                    </a:cxn>
                    <a:cxn ang="0">
                      <a:pos x="T2" y="T3"/>
                    </a:cxn>
                    <a:cxn ang="0">
                      <a:pos x="T4" y="T5"/>
                    </a:cxn>
                    <a:cxn ang="0">
                      <a:pos x="T6" y="T7"/>
                    </a:cxn>
                    <a:cxn ang="0">
                      <a:pos x="T8" y="T9"/>
                    </a:cxn>
                    <a:cxn ang="0">
                      <a:pos x="T10" y="T11"/>
                    </a:cxn>
                  </a:cxnLst>
                  <a:rect l="0" t="0" r="r" b="b"/>
                  <a:pathLst>
                    <a:path w="110" h="71">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81" name="Freeform 88">
                  <a:extLst>
                    <a:ext uri="{FF2B5EF4-FFF2-40B4-BE49-F238E27FC236}">
                      <a16:creationId xmlns:a16="http://schemas.microsoft.com/office/drawing/2014/main" id="{83D099F5-9E5E-4B01-B1A7-C376BE6CA8F8}"/>
                    </a:ext>
                  </a:extLst>
                </p:cNvPr>
                <p:cNvSpPr/>
                <p:nvPr/>
              </p:nvSpPr>
              <p:spPr bwMode="auto">
                <a:xfrm>
                  <a:off x="7424738" y="1631951"/>
                  <a:ext cx="88900" cy="96838"/>
                </a:xfrm>
                <a:custGeom>
                  <a:avLst/>
                  <a:gdLst>
                    <a:gd name="T0" fmla="*/ 3 w 85"/>
                    <a:gd name="T1" fmla="*/ 9 h 93"/>
                    <a:gd name="T2" fmla="*/ 75 w 85"/>
                    <a:gd name="T3" fmla="*/ 89 h 93"/>
                    <a:gd name="T4" fmla="*/ 83 w 85"/>
                    <a:gd name="T5" fmla="*/ 83 h 93"/>
                    <a:gd name="T6" fmla="*/ 8 w 85"/>
                    <a:gd name="T7" fmla="*/ 2 h 93"/>
                    <a:gd name="T8" fmla="*/ 3 w 85"/>
                    <a:gd name="T9" fmla="*/ 9 h 93"/>
                  </a:gdLst>
                  <a:ahLst/>
                  <a:cxnLst>
                    <a:cxn ang="0">
                      <a:pos x="T0" y="T1"/>
                    </a:cxn>
                    <a:cxn ang="0">
                      <a:pos x="T2" y="T3"/>
                    </a:cxn>
                    <a:cxn ang="0">
                      <a:pos x="T4" y="T5"/>
                    </a:cxn>
                    <a:cxn ang="0">
                      <a:pos x="T6" y="T7"/>
                    </a:cxn>
                    <a:cxn ang="0">
                      <a:pos x="T8" y="T9"/>
                    </a:cxn>
                  </a:cxnLst>
                  <a:rect l="0" t="0" r="r" b="b"/>
                  <a:pathLst>
                    <a:path w="85" h="93">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82" name="Freeform 89">
                  <a:extLst>
                    <a:ext uri="{FF2B5EF4-FFF2-40B4-BE49-F238E27FC236}">
                      <a16:creationId xmlns:a16="http://schemas.microsoft.com/office/drawing/2014/main" id="{20D7BE1F-5D26-4401-A864-A7EF7AEA7012}"/>
                    </a:ext>
                  </a:extLst>
                </p:cNvPr>
                <p:cNvSpPr/>
                <p:nvPr/>
              </p:nvSpPr>
              <p:spPr bwMode="auto">
                <a:xfrm>
                  <a:off x="7540626" y="1792288"/>
                  <a:ext cx="53975" cy="84138"/>
                </a:xfrm>
                <a:custGeom>
                  <a:avLst/>
                  <a:gdLst>
                    <a:gd name="T0" fmla="*/ 2 w 52"/>
                    <a:gd name="T1" fmla="*/ 4 h 81"/>
                    <a:gd name="T2" fmla="*/ 22 w 52"/>
                    <a:gd name="T3" fmla="*/ 44 h 81"/>
                    <a:gd name="T4" fmla="*/ 45 w 52"/>
                    <a:gd name="T5" fmla="*/ 78 h 81"/>
                    <a:gd name="T6" fmla="*/ 50 w 52"/>
                    <a:gd name="T7" fmla="*/ 74 h 81"/>
                    <a:gd name="T8" fmla="*/ 32 w 52"/>
                    <a:gd name="T9" fmla="*/ 39 h 81"/>
                    <a:gd name="T10" fmla="*/ 6 w 52"/>
                    <a:gd name="T11" fmla="*/ 2 h 81"/>
                    <a:gd name="T12" fmla="*/ 2 w 52"/>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52" h="81">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83" name="Freeform 90">
                  <a:extLst>
                    <a:ext uri="{FF2B5EF4-FFF2-40B4-BE49-F238E27FC236}">
                      <a16:creationId xmlns:a16="http://schemas.microsoft.com/office/drawing/2014/main" id="{BD16B624-4D5F-4ED6-82A1-DF85B5630DCD}"/>
                    </a:ext>
                  </a:extLst>
                </p:cNvPr>
                <p:cNvSpPr/>
                <p:nvPr/>
              </p:nvSpPr>
              <p:spPr bwMode="auto">
                <a:xfrm>
                  <a:off x="7627938" y="1963738"/>
                  <a:ext cx="57150" cy="109538"/>
                </a:xfrm>
                <a:custGeom>
                  <a:avLst/>
                  <a:gdLst>
                    <a:gd name="T0" fmla="*/ 2 w 55"/>
                    <a:gd name="T1" fmla="*/ 6 h 106"/>
                    <a:gd name="T2" fmla="*/ 45 w 55"/>
                    <a:gd name="T3" fmla="*/ 102 h 106"/>
                    <a:gd name="T4" fmla="*/ 53 w 55"/>
                    <a:gd name="T5" fmla="*/ 98 h 106"/>
                    <a:gd name="T6" fmla="*/ 9 w 55"/>
                    <a:gd name="T7" fmla="*/ 3 h 106"/>
                    <a:gd name="T8" fmla="*/ 2 w 55"/>
                    <a:gd name="T9" fmla="*/ 6 h 106"/>
                  </a:gdLst>
                  <a:ahLst/>
                  <a:cxnLst>
                    <a:cxn ang="0">
                      <a:pos x="T0" y="T1"/>
                    </a:cxn>
                    <a:cxn ang="0">
                      <a:pos x="T2" y="T3"/>
                    </a:cxn>
                    <a:cxn ang="0">
                      <a:pos x="T4" y="T5"/>
                    </a:cxn>
                    <a:cxn ang="0">
                      <a:pos x="T6" y="T7"/>
                    </a:cxn>
                    <a:cxn ang="0">
                      <a:pos x="T8" y="T9"/>
                    </a:cxn>
                  </a:cxnLst>
                  <a:rect l="0" t="0" r="r" b="b"/>
                  <a:pathLst>
                    <a:path w="55" h="106">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84" name="Freeform 91">
                  <a:extLst>
                    <a:ext uri="{FF2B5EF4-FFF2-40B4-BE49-F238E27FC236}">
                      <a16:creationId xmlns:a16="http://schemas.microsoft.com/office/drawing/2014/main" id="{D98A4AE4-77B9-40A1-8537-8B4D1BCF1AA2}"/>
                    </a:ext>
                  </a:extLst>
                </p:cNvPr>
                <p:cNvSpPr/>
                <p:nvPr/>
              </p:nvSpPr>
              <p:spPr bwMode="auto">
                <a:xfrm>
                  <a:off x="7700963" y="2119313"/>
                  <a:ext cx="49213" cy="73025"/>
                </a:xfrm>
                <a:custGeom>
                  <a:avLst/>
                  <a:gdLst>
                    <a:gd name="T0" fmla="*/ 2 w 47"/>
                    <a:gd name="T1" fmla="*/ 9 h 70"/>
                    <a:gd name="T2" fmla="*/ 32 w 47"/>
                    <a:gd name="T3" fmla="*/ 63 h 70"/>
                    <a:gd name="T4" fmla="*/ 43 w 47"/>
                    <a:gd name="T5" fmla="*/ 54 h 70"/>
                    <a:gd name="T6" fmla="*/ 13 w 47"/>
                    <a:gd name="T7" fmla="*/ 4 h 70"/>
                    <a:gd name="T8" fmla="*/ 2 w 47"/>
                    <a:gd name="T9" fmla="*/ 9 h 70"/>
                  </a:gdLst>
                  <a:ahLst/>
                  <a:cxnLst>
                    <a:cxn ang="0">
                      <a:pos x="T0" y="T1"/>
                    </a:cxn>
                    <a:cxn ang="0">
                      <a:pos x="T2" y="T3"/>
                    </a:cxn>
                    <a:cxn ang="0">
                      <a:pos x="T4" y="T5"/>
                    </a:cxn>
                    <a:cxn ang="0">
                      <a:pos x="T6" y="T7"/>
                    </a:cxn>
                    <a:cxn ang="0">
                      <a:pos x="T8" y="T9"/>
                    </a:cxn>
                  </a:cxnLst>
                  <a:rect l="0" t="0" r="r" b="b"/>
                  <a:pathLst>
                    <a:path w="47" h="70">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85" name="Freeform 92">
                  <a:extLst>
                    <a:ext uri="{FF2B5EF4-FFF2-40B4-BE49-F238E27FC236}">
                      <a16:creationId xmlns:a16="http://schemas.microsoft.com/office/drawing/2014/main" id="{B17718DC-04C1-4738-BA62-D89B44612D5F}"/>
                    </a:ext>
                  </a:extLst>
                </p:cNvPr>
                <p:cNvSpPr/>
                <p:nvPr/>
              </p:nvSpPr>
              <p:spPr bwMode="auto">
                <a:xfrm>
                  <a:off x="8164513" y="3827463"/>
                  <a:ext cx="123825" cy="60325"/>
                </a:xfrm>
                <a:custGeom>
                  <a:avLst/>
                  <a:gdLst>
                    <a:gd name="T0" fmla="*/ 1 w 118"/>
                    <a:gd name="T1" fmla="*/ 59 h 59"/>
                    <a:gd name="T2" fmla="*/ 115 w 118"/>
                    <a:gd name="T3" fmla="*/ 6 h 59"/>
                    <a:gd name="T4" fmla="*/ 112 w 118"/>
                    <a:gd name="T5" fmla="*/ 0 h 59"/>
                    <a:gd name="T6" fmla="*/ 0 w 118"/>
                    <a:gd name="T7" fmla="*/ 58 h 59"/>
                    <a:gd name="T8" fmla="*/ 1 w 118"/>
                    <a:gd name="T9" fmla="*/ 59 h 59"/>
                  </a:gdLst>
                  <a:ahLst/>
                  <a:cxnLst>
                    <a:cxn ang="0">
                      <a:pos x="T0" y="T1"/>
                    </a:cxn>
                    <a:cxn ang="0">
                      <a:pos x="T2" y="T3"/>
                    </a:cxn>
                    <a:cxn ang="0">
                      <a:pos x="T4" y="T5"/>
                    </a:cxn>
                    <a:cxn ang="0">
                      <a:pos x="T6" y="T7"/>
                    </a:cxn>
                    <a:cxn ang="0">
                      <a:pos x="T8" y="T9"/>
                    </a:cxn>
                  </a:cxnLst>
                  <a:rect l="0" t="0" r="r" b="b"/>
                  <a:pathLst>
                    <a:path w="118" h="59">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grpSp>
        </p:grpSp>
        <p:sp>
          <p:nvSpPr>
            <p:cNvPr id="196" name="文本框 49">
              <a:extLst>
                <a:ext uri="{FF2B5EF4-FFF2-40B4-BE49-F238E27FC236}">
                  <a16:creationId xmlns:a16="http://schemas.microsoft.com/office/drawing/2014/main" id="{CD57710B-44D8-4013-B38F-33073EEDA376}"/>
                </a:ext>
              </a:extLst>
            </p:cNvPr>
            <p:cNvSpPr txBox="1">
              <a:spLocks noChangeArrowheads="1"/>
            </p:cNvSpPr>
            <p:nvPr/>
          </p:nvSpPr>
          <p:spPr bwMode="auto">
            <a:xfrm>
              <a:off x="1230554" y="4473132"/>
              <a:ext cx="1837482" cy="2126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400" b="1" dirty="0">
                  <a:solidFill>
                    <a:srgbClr val="595959"/>
                  </a:solidFill>
                  <a:latin typeface="方正静蕾简体"/>
                  <a:cs typeface="+mn-ea"/>
                  <a:sym typeface="+mn-lt"/>
                </a:rPr>
                <a:t>优化判断火灾发生的模型，使其更加精准</a:t>
              </a:r>
            </a:p>
          </p:txBody>
        </p:sp>
      </p:grpSp>
      <p:grpSp>
        <p:nvGrpSpPr>
          <p:cNvPr id="286" name="组合 285">
            <a:extLst>
              <a:ext uri="{FF2B5EF4-FFF2-40B4-BE49-F238E27FC236}">
                <a16:creationId xmlns:a16="http://schemas.microsoft.com/office/drawing/2014/main" id="{EC77B4C9-D7B2-41AF-809F-7932E5F5841F}"/>
              </a:ext>
            </a:extLst>
          </p:cNvPr>
          <p:cNvGrpSpPr/>
          <p:nvPr/>
        </p:nvGrpSpPr>
        <p:grpSpPr>
          <a:xfrm>
            <a:off x="6242686" y="3204061"/>
            <a:ext cx="1918287" cy="1394740"/>
            <a:chOff x="8610087" y="4056768"/>
            <a:chExt cx="2506734" cy="1762160"/>
          </a:xfrm>
        </p:grpSpPr>
        <p:grpSp>
          <p:nvGrpSpPr>
            <p:cNvPr id="287" name="组合 286">
              <a:extLst>
                <a:ext uri="{FF2B5EF4-FFF2-40B4-BE49-F238E27FC236}">
                  <a16:creationId xmlns:a16="http://schemas.microsoft.com/office/drawing/2014/main" id="{5DCD93FE-4012-4C4D-9CF6-74B52D8C8CAE}"/>
                </a:ext>
              </a:extLst>
            </p:cNvPr>
            <p:cNvGrpSpPr/>
            <p:nvPr/>
          </p:nvGrpSpPr>
          <p:grpSpPr>
            <a:xfrm rot="626096" flipH="1">
              <a:off x="8610087" y="4056768"/>
              <a:ext cx="2506734" cy="1762160"/>
              <a:chOff x="3246438" y="1068388"/>
              <a:chExt cx="5711825" cy="4678363"/>
            </a:xfrm>
            <a:solidFill>
              <a:schemeClr val="tx1">
                <a:lumMod val="65000"/>
                <a:lumOff val="35000"/>
              </a:schemeClr>
            </a:solidFill>
          </p:grpSpPr>
          <p:sp>
            <p:nvSpPr>
              <p:cNvPr id="289" name="Freeform 5">
                <a:extLst>
                  <a:ext uri="{FF2B5EF4-FFF2-40B4-BE49-F238E27FC236}">
                    <a16:creationId xmlns:a16="http://schemas.microsoft.com/office/drawing/2014/main" id="{E00B0C1D-FE53-402E-8763-C5901423AECD}"/>
                  </a:ext>
                </a:extLst>
              </p:cNvPr>
              <p:cNvSpPr/>
              <p:nvPr/>
            </p:nvSpPr>
            <p:spPr bwMode="auto">
              <a:xfrm>
                <a:off x="3251201" y="3335338"/>
                <a:ext cx="1773238" cy="1609725"/>
              </a:xfrm>
              <a:custGeom>
                <a:avLst/>
                <a:gdLst>
                  <a:gd name="T0" fmla="*/ 1697 w 1708"/>
                  <a:gd name="T1" fmla="*/ 1365 h 1551"/>
                  <a:gd name="T2" fmla="*/ 1422 w 1708"/>
                  <a:gd name="T3" fmla="*/ 1470 h 1551"/>
                  <a:gd name="T4" fmla="*/ 1072 w 1708"/>
                  <a:gd name="T5" fmla="*/ 1471 h 1551"/>
                  <a:gd name="T6" fmla="*/ 478 w 1708"/>
                  <a:gd name="T7" fmla="*/ 1262 h 1551"/>
                  <a:gd name="T8" fmla="*/ 166 w 1708"/>
                  <a:gd name="T9" fmla="*/ 672 h 1551"/>
                  <a:gd name="T10" fmla="*/ 422 w 1708"/>
                  <a:gd name="T11" fmla="*/ 54 h 1551"/>
                  <a:gd name="T12" fmla="*/ 393 w 1708"/>
                  <a:gd name="T13" fmla="*/ 16 h 1551"/>
                  <a:gd name="T14" fmla="*/ 349 w 1708"/>
                  <a:gd name="T15" fmla="*/ 1214 h 1551"/>
                  <a:gd name="T16" fmla="*/ 906 w 1708"/>
                  <a:gd name="T17" fmla="*/ 1500 h 1551"/>
                  <a:gd name="T18" fmla="*/ 1579 w 1708"/>
                  <a:gd name="T19" fmla="*/ 1467 h 1551"/>
                  <a:gd name="T20" fmla="*/ 1704 w 1708"/>
                  <a:gd name="T21" fmla="*/ 1373 h 1551"/>
                  <a:gd name="T22" fmla="*/ 1697 w 1708"/>
                  <a:gd name="T23" fmla="*/ 1365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8" h="1551">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90" name="Freeform 6">
                <a:extLst>
                  <a:ext uri="{FF2B5EF4-FFF2-40B4-BE49-F238E27FC236}">
                    <a16:creationId xmlns:a16="http://schemas.microsoft.com/office/drawing/2014/main" id="{0307D0D0-7B3E-41FC-8E25-98B164AB422E}"/>
                  </a:ext>
                </a:extLst>
              </p:cNvPr>
              <p:cNvSpPr/>
              <p:nvPr/>
            </p:nvSpPr>
            <p:spPr bwMode="auto">
              <a:xfrm>
                <a:off x="3246438" y="1457326"/>
                <a:ext cx="2112963" cy="1933575"/>
              </a:xfrm>
              <a:custGeom>
                <a:avLst/>
                <a:gdLst>
                  <a:gd name="T0" fmla="*/ 394 w 2035"/>
                  <a:gd name="T1" fmla="*/ 1839 h 1862"/>
                  <a:gd name="T2" fmla="*/ 299 w 2035"/>
                  <a:gd name="T3" fmla="*/ 1656 h 1862"/>
                  <a:gd name="T4" fmla="*/ 221 w 2035"/>
                  <a:gd name="T5" fmla="*/ 1452 h 1862"/>
                  <a:gd name="T6" fmla="*/ 241 w 2035"/>
                  <a:gd name="T7" fmla="*/ 997 h 1862"/>
                  <a:gd name="T8" fmla="*/ 650 w 2035"/>
                  <a:gd name="T9" fmla="*/ 365 h 1862"/>
                  <a:gd name="T10" fmla="*/ 1301 w 2035"/>
                  <a:gd name="T11" fmla="*/ 65 h 1862"/>
                  <a:gd name="T12" fmla="*/ 1991 w 2035"/>
                  <a:gd name="T13" fmla="*/ 323 h 1862"/>
                  <a:gd name="T14" fmla="*/ 2019 w 2035"/>
                  <a:gd name="T15" fmla="*/ 295 h 1862"/>
                  <a:gd name="T16" fmla="*/ 1371 w 2035"/>
                  <a:gd name="T17" fmla="*/ 0 h 1862"/>
                  <a:gd name="T18" fmla="*/ 709 w 2035"/>
                  <a:gd name="T19" fmla="*/ 241 h 1862"/>
                  <a:gd name="T20" fmla="*/ 226 w 2035"/>
                  <a:gd name="T21" fmla="*/ 1619 h 1862"/>
                  <a:gd name="T22" fmla="*/ 375 w 2035"/>
                  <a:gd name="T23" fmla="*/ 1851 h 1862"/>
                  <a:gd name="T24" fmla="*/ 394 w 2035"/>
                  <a:gd name="T25" fmla="*/ 1839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1862">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91" name="Freeform 7">
                <a:extLst>
                  <a:ext uri="{FF2B5EF4-FFF2-40B4-BE49-F238E27FC236}">
                    <a16:creationId xmlns:a16="http://schemas.microsoft.com/office/drawing/2014/main" id="{4CD8906F-5CC6-4CEE-8A43-5E803D51B066}"/>
                  </a:ext>
                </a:extLst>
              </p:cNvPr>
              <p:cNvSpPr/>
              <p:nvPr/>
            </p:nvSpPr>
            <p:spPr bwMode="auto">
              <a:xfrm>
                <a:off x="5292726" y="1068388"/>
                <a:ext cx="2541588" cy="1016000"/>
              </a:xfrm>
              <a:custGeom>
                <a:avLst/>
                <a:gdLst>
                  <a:gd name="T0" fmla="*/ 38 w 2447"/>
                  <a:gd name="T1" fmla="*/ 664 h 979"/>
                  <a:gd name="T2" fmla="*/ 1375 w 2447"/>
                  <a:gd name="T3" fmla="*/ 104 h 979"/>
                  <a:gd name="T4" fmla="*/ 2005 w 2447"/>
                  <a:gd name="T5" fmla="*/ 373 h 979"/>
                  <a:gd name="T6" fmla="*/ 2402 w 2447"/>
                  <a:gd name="T7" fmla="*/ 953 h 979"/>
                  <a:gd name="T8" fmla="*/ 2442 w 2447"/>
                  <a:gd name="T9" fmla="*/ 943 h 979"/>
                  <a:gd name="T10" fmla="*/ 1377 w 2447"/>
                  <a:gd name="T11" fmla="*/ 41 h 979"/>
                  <a:gd name="T12" fmla="*/ 622 w 2447"/>
                  <a:gd name="T13" fmla="*/ 99 h 979"/>
                  <a:gd name="T14" fmla="*/ 15 w 2447"/>
                  <a:gd name="T15" fmla="*/ 622 h 979"/>
                  <a:gd name="T16" fmla="*/ 6 w 2447"/>
                  <a:gd name="T17" fmla="*/ 656 h 979"/>
                  <a:gd name="T18" fmla="*/ 38 w 2447"/>
                  <a:gd name="T19" fmla="*/ 66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7" h="979">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92" name="Freeform 8">
                <a:extLst>
                  <a:ext uri="{FF2B5EF4-FFF2-40B4-BE49-F238E27FC236}">
                    <a16:creationId xmlns:a16="http://schemas.microsoft.com/office/drawing/2014/main" id="{B4B33ADB-9757-41C7-988D-C9569B39ADCC}"/>
                  </a:ext>
                </a:extLst>
              </p:cNvPr>
              <p:cNvSpPr/>
              <p:nvPr/>
            </p:nvSpPr>
            <p:spPr bwMode="auto">
              <a:xfrm>
                <a:off x="7777163" y="1998663"/>
                <a:ext cx="1181100" cy="2060575"/>
              </a:xfrm>
              <a:custGeom>
                <a:avLst/>
                <a:gdLst>
                  <a:gd name="T0" fmla="*/ 20 w 1137"/>
                  <a:gd name="T1" fmla="*/ 63 h 1984"/>
                  <a:gd name="T2" fmla="*/ 215 w 1137"/>
                  <a:gd name="T3" fmla="*/ 53 h 1984"/>
                  <a:gd name="T4" fmla="*/ 400 w 1137"/>
                  <a:gd name="T5" fmla="*/ 98 h 1984"/>
                  <a:gd name="T6" fmla="*/ 735 w 1137"/>
                  <a:gd name="T7" fmla="*/ 336 h 1984"/>
                  <a:gd name="T8" fmla="*/ 1044 w 1137"/>
                  <a:gd name="T9" fmla="*/ 988 h 1984"/>
                  <a:gd name="T10" fmla="*/ 897 w 1137"/>
                  <a:gd name="T11" fmla="*/ 1554 h 1984"/>
                  <a:gd name="T12" fmla="*/ 343 w 1137"/>
                  <a:gd name="T13" fmla="*/ 1942 h 1984"/>
                  <a:gd name="T14" fmla="*/ 358 w 1137"/>
                  <a:gd name="T15" fmla="*/ 1980 h 1984"/>
                  <a:gd name="T16" fmla="*/ 953 w 1137"/>
                  <a:gd name="T17" fmla="*/ 1587 h 1984"/>
                  <a:gd name="T18" fmla="*/ 1107 w 1137"/>
                  <a:gd name="T19" fmla="*/ 964 h 1984"/>
                  <a:gd name="T20" fmla="*/ 752 w 1137"/>
                  <a:gd name="T21" fmla="*/ 266 h 1984"/>
                  <a:gd name="T22" fmla="*/ 415 w 1137"/>
                  <a:gd name="T23" fmla="*/ 44 h 1984"/>
                  <a:gd name="T24" fmla="*/ 215 w 1137"/>
                  <a:gd name="T25" fmla="*/ 2 h 1984"/>
                  <a:gd name="T26" fmla="*/ 119 w 1137"/>
                  <a:gd name="T27" fmla="*/ 7 h 1984"/>
                  <a:gd name="T28" fmla="*/ 14 w 1137"/>
                  <a:gd name="T29" fmla="*/ 41 h 1984"/>
                  <a:gd name="T30" fmla="*/ 20 w 1137"/>
                  <a:gd name="T31" fmla="*/ 63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7" h="1984">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93" name="Freeform 9">
                <a:extLst>
                  <a:ext uri="{FF2B5EF4-FFF2-40B4-BE49-F238E27FC236}">
                    <a16:creationId xmlns:a16="http://schemas.microsoft.com/office/drawing/2014/main" id="{BDF421A9-FB84-41FD-8A46-2097A345CCE3}"/>
                  </a:ext>
                </a:extLst>
              </p:cNvPr>
              <p:cNvSpPr/>
              <p:nvPr/>
            </p:nvSpPr>
            <p:spPr bwMode="auto">
              <a:xfrm>
                <a:off x="7016751" y="4010026"/>
                <a:ext cx="1208088" cy="1095375"/>
              </a:xfrm>
              <a:custGeom>
                <a:avLst/>
                <a:gdLst>
                  <a:gd name="T0" fmla="*/ 1056 w 1164"/>
                  <a:gd name="T1" fmla="*/ 16 h 1055"/>
                  <a:gd name="T2" fmla="*/ 1085 w 1164"/>
                  <a:gd name="T3" fmla="*/ 64 h 1055"/>
                  <a:gd name="T4" fmla="*/ 1110 w 1164"/>
                  <a:gd name="T5" fmla="*/ 176 h 1055"/>
                  <a:gd name="T6" fmla="*/ 1081 w 1164"/>
                  <a:gd name="T7" fmla="*/ 362 h 1055"/>
                  <a:gd name="T8" fmla="*/ 828 w 1164"/>
                  <a:gd name="T9" fmla="*/ 714 h 1055"/>
                  <a:gd name="T10" fmla="*/ 30 w 1164"/>
                  <a:gd name="T11" fmla="*/ 996 h 1055"/>
                  <a:gd name="T12" fmla="*/ 30 w 1164"/>
                  <a:gd name="T13" fmla="*/ 1042 h 1055"/>
                  <a:gd name="T14" fmla="*/ 893 w 1164"/>
                  <a:gd name="T15" fmla="*/ 736 h 1055"/>
                  <a:gd name="T16" fmla="*/ 1143 w 1164"/>
                  <a:gd name="T17" fmla="*/ 346 h 1055"/>
                  <a:gd name="T18" fmla="*/ 1154 w 1164"/>
                  <a:gd name="T19" fmla="*/ 140 h 1055"/>
                  <a:gd name="T20" fmla="*/ 1121 w 1164"/>
                  <a:gd name="T21" fmla="*/ 43 h 1055"/>
                  <a:gd name="T22" fmla="*/ 1066 w 1164"/>
                  <a:gd name="T23" fmla="*/ 4 h 1055"/>
                  <a:gd name="T24" fmla="*/ 1056 w 1164"/>
                  <a:gd name="T25" fmla="*/ 16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4" h="1055">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94" name="Freeform 10">
                <a:extLst>
                  <a:ext uri="{FF2B5EF4-FFF2-40B4-BE49-F238E27FC236}">
                    <a16:creationId xmlns:a16="http://schemas.microsoft.com/office/drawing/2014/main" id="{F746001D-C26C-445F-9444-81554CB04F9A}"/>
                  </a:ext>
                </a:extLst>
              </p:cNvPr>
              <p:cNvSpPr/>
              <p:nvPr/>
            </p:nvSpPr>
            <p:spPr bwMode="auto">
              <a:xfrm>
                <a:off x="4975226" y="4775201"/>
                <a:ext cx="1274763" cy="733425"/>
              </a:xfrm>
              <a:custGeom>
                <a:avLst/>
                <a:gdLst>
                  <a:gd name="T0" fmla="*/ 28 w 1229"/>
                  <a:gd name="T1" fmla="*/ 8 h 706"/>
                  <a:gd name="T2" fmla="*/ 139 w 1229"/>
                  <a:gd name="T3" fmla="*/ 371 h 706"/>
                  <a:gd name="T4" fmla="*/ 420 w 1229"/>
                  <a:gd name="T5" fmla="*/ 595 h 706"/>
                  <a:gd name="T6" fmla="*/ 1199 w 1229"/>
                  <a:gd name="T7" fmla="*/ 617 h 706"/>
                  <a:gd name="T8" fmla="*/ 1186 w 1229"/>
                  <a:gd name="T9" fmla="*/ 571 h 706"/>
                  <a:gd name="T10" fmla="*/ 469 w 1229"/>
                  <a:gd name="T11" fmla="*/ 549 h 706"/>
                  <a:gd name="T12" fmla="*/ 191 w 1229"/>
                  <a:gd name="T13" fmla="*/ 341 h 706"/>
                  <a:gd name="T14" fmla="*/ 105 w 1229"/>
                  <a:gd name="T15" fmla="*/ 187 h 706"/>
                  <a:gd name="T16" fmla="*/ 43 w 1229"/>
                  <a:gd name="T17" fmla="*/ 7 h 706"/>
                  <a:gd name="T18" fmla="*/ 28 w 1229"/>
                  <a:gd name="T19" fmla="*/ 8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 h="706">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95" name="Freeform 11">
                <a:extLst>
                  <a:ext uri="{FF2B5EF4-FFF2-40B4-BE49-F238E27FC236}">
                    <a16:creationId xmlns:a16="http://schemas.microsoft.com/office/drawing/2014/main" id="{68FB4357-4D6A-4754-BECF-931CB0278826}"/>
                  </a:ext>
                </a:extLst>
              </p:cNvPr>
              <p:cNvSpPr/>
              <p:nvPr/>
            </p:nvSpPr>
            <p:spPr bwMode="auto">
              <a:xfrm>
                <a:off x="6203951" y="5040313"/>
                <a:ext cx="1285875" cy="706438"/>
              </a:xfrm>
              <a:custGeom>
                <a:avLst/>
                <a:gdLst>
                  <a:gd name="T0" fmla="*/ 9 w 1238"/>
                  <a:gd name="T1" fmla="*/ 343 h 681"/>
                  <a:gd name="T2" fmla="*/ 575 w 1238"/>
                  <a:gd name="T3" fmla="*/ 605 h 681"/>
                  <a:gd name="T4" fmla="*/ 1222 w 1238"/>
                  <a:gd name="T5" fmla="*/ 529 h 681"/>
                  <a:gd name="T6" fmla="*/ 1222 w 1238"/>
                  <a:gd name="T7" fmla="*/ 485 h 681"/>
                  <a:gd name="T8" fmla="*/ 968 w 1238"/>
                  <a:gd name="T9" fmla="*/ 314 h 681"/>
                  <a:gd name="T10" fmla="*/ 825 w 1238"/>
                  <a:gd name="T11" fmla="*/ 32 h 681"/>
                  <a:gd name="T12" fmla="*/ 776 w 1238"/>
                  <a:gd name="T13" fmla="*/ 46 h 681"/>
                  <a:gd name="T14" fmla="*/ 921 w 1238"/>
                  <a:gd name="T15" fmla="*/ 340 h 681"/>
                  <a:gd name="T16" fmla="*/ 1196 w 1238"/>
                  <a:gd name="T17" fmla="*/ 529 h 681"/>
                  <a:gd name="T18" fmla="*/ 1196 w 1238"/>
                  <a:gd name="T19" fmla="*/ 485 h 681"/>
                  <a:gd name="T20" fmla="*/ 23 w 1238"/>
                  <a:gd name="T21" fmla="*/ 324 h 681"/>
                  <a:gd name="T22" fmla="*/ 9 w 1238"/>
                  <a:gd name="T23" fmla="*/ 34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8" h="681">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grpSp>
            <p:nvGrpSpPr>
              <p:cNvPr id="296" name="组合 295">
                <a:extLst>
                  <a:ext uri="{FF2B5EF4-FFF2-40B4-BE49-F238E27FC236}">
                    <a16:creationId xmlns:a16="http://schemas.microsoft.com/office/drawing/2014/main" id="{55A9D934-54F2-4DC4-9F5E-1F3972DBC940}"/>
                  </a:ext>
                </a:extLst>
              </p:cNvPr>
              <p:cNvGrpSpPr/>
              <p:nvPr/>
            </p:nvGrpSpPr>
            <p:grpSpPr>
              <a:xfrm>
                <a:off x="3517901" y="1225551"/>
                <a:ext cx="5260975" cy="4090987"/>
                <a:chOff x="3517901" y="1225551"/>
                <a:chExt cx="5260975" cy="4090987"/>
              </a:xfrm>
              <a:grpFill/>
            </p:grpSpPr>
            <p:sp>
              <p:nvSpPr>
                <p:cNvPr id="297" name="Freeform 12">
                  <a:extLst>
                    <a:ext uri="{FF2B5EF4-FFF2-40B4-BE49-F238E27FC236}">
                      <a16:creationId xmlns:a16="http://schemas.microsoft.com/office/drawing/2014/main" id="{18D5A606-7341-42C0-9E6D-1F14E080D895}"/>
                    </a:ext>
                  </a:extLst>
                </p:cNvPr>
                <p:cNvSpPr/>
                <p:nvPr/>
              </p:nvSpPr>
              <p:spPr bwMode="auto">
                <a:xfrm>
                  <a:off x="7805738" y="2135188"/>
                  <a:ext cx="109538" cy="38100"/>
                </a:xfrm>
                <a:custGeom>
                  <a:avLst/>
                  <a:gdLst>
                    <a:gd name="T0" fmla="*/ 6 w 106"/>
                    <a:gd name="T1" fmla="*/ 35 h 37"/>
                    <a:gd name="T2" fmla="*/ 45 w 106"/>
                    <a:gd name="T3" fmla="*/ 33 h 37"/>
                    <a:gd name="T4" fmla="*/ 97 w 106"/>
                    <a:gd name="T5" fmla="*/ 22 h 37"/>
                    <a:gd name="T6" fmla="*/ 97 w 106"/>
                    <a:gd name="T7" fmla="*/ 6 h 37"/>
                    <a:gd name="T8" fmla="*/ 52 w 106"/>
                    <a:gd name="T9" fmla="*/ 6 h 37"/>
                    <a:gd name="T10" fmla="*/ 4 w 106"/>
                    <a:gd name="T11" fmla="*/ 24 h 37"/>
                    <a:gd name="T12" fmla="*/ 6 w 10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98" name="Freeform 13">
                  <a:extLst>
                    <a:ext uri="{FF2B5EF4-FFF2-40B4-BE49-F238E27FC236}">
                      <a16:creationId xmlns:a16="http://schemas.microsoft.com/office/drawing/2014/main" id="{8FCEC1DB-CE2D-4DE6-A5A2-BAF60628B562}"/>
                    </a:ext>
                  </a:extLst>
                </p:cNvPr>
                <p:cNvSpPr/>
                <p:nvPr/>
              </p:nvSpPr>
              <p:spPr bwMode="auto">
                <a:xfrm>
                  <a:off x="8018463" y="2144713"/>
                  <a:ext cx="92075" cy="34925"/>
                </a:xfrm>
                <a:custGeom>
                  <a:avLst/>
                  <a:gdLst>
                    <a:gd name="T0" fmla="*/ 4 w 89"/>
                    <a:gd name="T1" fmla="*/ 9 h 35"/>
                    <a:gd name="T2" fmla="*/ 79 w 89"/>
                    <a:gd name="T3" fmla="*/ 34 h 35"/>
                    <a:gd name="T4" fmla="*/ 83 w 89"/>
                    <a:gd name="T5" fmla="*/ 20 h 35"/>
                    <a:gd name="T6" fmla="*/ 7 w 89"/>
                    <a:gd name="T7" fmla="*/ 0 h 35"/>
                    <a:gd name="T8" fmla="*/ 4 w 89"/>
                    <a:gd name="T9" fmla="*/ 9 h 35"/>
                  </a:gdLst>
                  <a:ahLst/>
                  <a:cxnLst>
                    <a:cxn ang="0">
                      <a:pos x="T0" y="T1"/>
                    </a:cxn>
                    <a:cxn ang="0">
                      <a:pos x="T2" y="T3"/>
                    </a:cxn>
                    <a:cxn ang="0">
                      <a:pos x="T4" y="T5"/>
                    </a:cxn>
                    <a:cxn ang="0">
                      <a:pos x="T6" y="T7"/>
                    </a:cxn>
                    <a:cxn ang="0">
                      <a:pos x="T8" y="T9"/>
                    </a:cxn>
                  </a:cxnLst>
                  <a:rect l="0" t="0" r="r" b="b"/>
                  <a:pathLst>
                    <a:path w="89" h="35">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99" name="Freeform 14">
                  <a:extLst>
                    <a:ext uri="{FF2B5EF4-FFF2-40B4-BE49-F238E27FC236}">
                      <a16:creationId xmlns:a16="http://schemas.microsoft.com/office/drawing/2014/main" id="{0F8EC169-45BB-41F8-BB6F-DAF96208CDA0}"/>
                    </a:ext>
                  </a:extLst>
                </p:cNvPr>
                <p:cNvSpPr/>
                <p:nvPr/>
              </p:nvSpPr>
              <p:spPr bwMode="auto">
                <a:xfrm>
                  <a:off x="8228013" y="2225676"/>
                  <a:ext cx="107950" cy="61913"/>
                </a:xfrm>
                <a:custGeom>
                  <a:avLst/>
                  <a:gdLst>
                    <a:gd name="T0" fmla="*/ 6 w 105"/>
                    <a:gd name="T1" fmla="*/ 10 h 59"/>
                    <a:gd name="T2" fmla="*/ 91 w 105"/>
                    <a:gd name="T3" fmla="*/ 55 h 59"/>
                    <a:gd name="T4" fmla="*/ 99 w 105"/>
                    <a:gd name="T5" fmla="*/ 44 h 59"/>
                    <a:gd name="T6" fmla="*/ 9 w 105"/>
                    <a:gd name="T7" fmla="*/ 1 h 59"/>
                    <a:gd name="T8" fmla="*/ 6 w 105"/>
                    <a:gd name="T9" fmla="*/ 10 h 59"/>
                  </a:gdLst>
                  <a:ahLst/>
                  <a:cxnLst>
                    <a:cxn ang="0">
                      <a:pos x="T0" y="T1"/>
                    </a:cxn>
                    <a:cxn ang="0">
                      <a:pos x="T2" y="T3"/>
                    </a:cxn>
                    <a:cxn ang="0">
                      <a:pos x="T4" y="T5"/>
                    </a:cxn>
                    <a:cxn ang="0">
                      <a:pos x="T6" y="T7"/>
                    </a:cxn>
                    <a:cxn ang="0">
                      <a:pos x="T8" y="T9"/>
                    </a:cxn>
                  </a:cxnLst>
                  <a:rect l="0" t="0" r="r" b="b"/>
                  <a:pathLst>
                    <a:path w="105" h="59">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00" name="Freeform 15">
                  <a:extLst>
                    <a:ext uri="{FF2B5EF4-FFF2-40B4-BE49-F238E27FC236}">
                      <a16:creationId xmlns:a16="http://schemas.microsoft.com/office/drawing/2014/main" id="{62F1313D-B74C-4D37-947C-787FE51B7454}"/>
                    </a:ext>
                  </a:extLst>
                </p:cNvPr>
                <p:cNvSpPr/>
                <p:nvPr/>
              </p:nvSpPr>
              <p:spPr bwMode="auto">
                <a:xfrm>
                  <a:off x="8421688" y="2389188"/>
                  <a:ext cx="77788" cy="84138"/>
                </a:xfrm>
                <a:custGeom>
                  <a:avLst/>
                  <a:gdLst>
                    <a:gd name="T0" fmla="*/ 1 w 75"/>
                    <a:gd name="T1" fmla="*/ 1 h 81"/>
                    <a:gd name="T2" fmla="*/ 14 w 75"/>
                    <a:gd name="T3" fmla="*/ 20 h 81"/>
                    <a:gd name="T4" fmla="*/ 31 w 75"/>
                    <a:gd name="T5" fmla="*/ 42 h 81"/>
                    <a:gd name="T6" fmla="*/ 62 w 75"/>
                    <a:gd name="T7" fmla="*/ 77 h 81"/>
                    <a:gd name="T8" fmla="*/ 72 w 75"/>
                    <a:gd name="T9" fmla="*/ 71 h 81"/>
                    <a:gd name="T10" fmla="*/ 45 w 75"/>
                    <a:gd name="T11" fmla="*/ 35 h 81"/>
                    <a:gd name="T12" fmla="*/ 24 w 75"/>
                    <a:gd name="T13" fmla="*/ 16 h 81"/>
                    <a:gd name="T14" fmla="*/ 2 w 75"/>
                    <a:gd name="T15" fmla="*/ 0 h 81"/>
                    <a:gd name="T16" fmla="*/ 1 w 75"/>
                    <a:gd name="T17"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01" name="Freeform 16">
                  <a:extLst>
                    <a:ext uri="{FF2B5EF4-FFF2-40B4-BE49-F238E27FC236}">
                      <a16:creationId xmlns:a16="http://schemas.microsoft.com/office/drawing/2014/main" id="{4937652A-226E-4E3B-89BE-C0157E0EC352}"/>
                    </a:ext>
                  </a:extLst>
                </p:cNvPr>
                <p:cNvSpPr/>
                <p:nvPr/>
              </p:nvSpPr>
              <p:spPr bwMode="auto">
                <a:xfrm>
                  <a:off x="8572501" y="2570163"/>
                  <a:ext cx="60325" cy="90488"/>
                </a:xfrm>
                <a:custGeom>
                  <a:avLst/>
                  <a:gdLst>
                    <a:gd name="T0" fmla="*/ 3 w 57"/>
                    <a:gd name="T1" fmla="*/ 10 h 88"/>
                    <a:gd name="T2" fmla="*/ 47 w 57"/>
                    <a:gd name="T3" fmla="*/ 83 h 88"/>
                    <a:gd name="T4" fmla="*/ 55 w 57"/>
                    <a:gd name="T5" fmla="*/ 77 h 88"/>
                    <a:gd name="T6" fmla="*/ 11 w 57"/>
                    <a:gd name="T7" fmla="*/ 5 h 88"/>
                    <a:gd name="T8" fmla="*/ 3 w 57"/>
                    <a:gd name="T9" fmla="*/ 10 h 88"/>
                  </a:gdLst>
                  <a:ahLst/>
                  <a:cxnLst>
                    <a:cxn ang="0">
                      <a:pos x="T0" y="T1"/>
                    </a:cxn>
                    <a:cxn ang="0">
                      <a:pos x="T2" y="T3"/>
                    </a:cxn>
                    <a:cxn ang="0">
                      <a:pos x="T4" y="T5"/>
                    </a:cxn>
                    <a:cxn ang="0">
                      <a:pos x="T6" y="T7"/>
                    </a:cxn>
                    <a:cxn ang="0">
                      <a:pos x="T8" y="T9"/>
                    </a:cxn>
                  </a:cxnLst>
                  <a:rect l="0" t="0" r="r" b="b"/>
                  <a:pathLst>
                    <a:path w="57" h="88">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02" name="Freeform 17">
                  <a:extLst>
                    <a:ext uri="{FF2B5EF4-FFF2-40B4-BE49-F238E27FC236}">
                      <a16:creationId xmlns:a16="http://schemas.microsoft.com/office/drawing/2014/main" id="{0DD370A9-380F-4DB7-BE7C-42D6EF40B895}"/>
                    </a:ext>
                  </a:extLst>
                </p:cNvPr>
                <p:cNvSpPr/>
                <p:nvPr/>
              </p:nvSpPr>
              <p:spPr bwMode="auto">
                <a:xfrm>
                  <a:off x="8664576" y="2767013"/>
                  <a:ext cx="42863" cy="88900"/>
                </a:xfrm>
                <a:custGeom>
                  <a:avLst/>
                  <a:gdLst>
                    <a:gd name="T0" fmla="*/ 3 w 41"/>
                    <a:gd name="T1" fmla="*/ 7 h 86"/>
                    <a:gd name="T2" fmla="*/ 30 w 41"/>
                    <a:gd name="T3" fmla="*/ 79 h 86"/>
                    <a:gd name="T4" fmla="*/ 40 w 41"/>
                    <a:gd name="T5" fmla="*/ 76 h 86"/>
                    <a:gd name="T6" fmla="*/ 9 w 41"/>
                    <a:gd name="T7" fmla="*/ 4 h 86"/>
                    <a:gd name="T8" fmla="*/ 3 w 41"/>
                    <a:gd name="T9" fmla="*/ 7 h 86"/>
                  </a:gdLst>
                  <a:ahLst/>
                  <a:cxnLst>
                    <a:cxn ang="0">
                      <a:pos x="T0" y="T1"/>
                    </a:cxn>
                    <a:cxn ang="0">
                      <a:pos x="T2" y="T3"/>
                    </a:cxn>
                    <a:cxn ang="0">
                      <a:pos x="T4" y="T5"/>
                    </a:cxn>
                    <a:cxn ang="0">
                      <a:pos x="T6" y="T7"/>
                    </a:cxn>
                    <a:cxn ang="0">
                      <a:pos x="T8" y="T9"/>
                    </a:cxn>
                  </a:cxnLst>
                  <a:rect l="0" t="0" r="r" b="b"/>
                  <a:pathLst>
                    <a:path w="41" h="86">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03" name="Freeform 18">
                  <a:extLst>
                    <a:ext uri="{FF2B5EF4-FFF2-40B4-BE49-F238E27FC236}">
                      <a16:creationId xmlns:a16="http://schemas.microsoft.com/office/drawing/2014/main" id="{FF3C674D-03F2-4AA3-8458-2BD2C3DDA6C3}"/>
                    </a:ext>
                  </a:extLst>
                </p:cNvPr>
                <p:cNvSpPr/>
                <p:nvPr/>
              </p:nvSpPr>
              <p:spPr bwMode="auto">
                <a:xfrm>
                  <a:off x="8740776" y="2992438"/>
                  <a:ext cx="26988" cy="107950"/>
                </a:xfrm>
                <a:custGeom>
                  <a:avLst/>
                  <a:gdLst>
                    <a:gd name="T0" fmla="*/ 2 w 27"/>
                    <a:gd name="T1" fmla="*/ 7 h 104"/>
                    <a:gd name="T2" fmla="*/ 17 w 27"/>
                    <a:gd name="T3" fmla="*/ 100 h 104"/>
                    <a:gd name="T4" fmla="*/ 23 w 27"/>
                    <a:gd name="T5" fmla="*/ 100 h 104"/>
                    <a:gd name="T6" fmla="*/ 9 w 27"/>
                    <a:gd name="T7" fmla="*/ 4 h 104"/>
                    <a:gd name="T8" fmla="*/ 2 w 27"/>
                    <a:gd name="T9" fmla="*/ 7 h 104"/>
                  </a:gdLst>
                  <a:ahLst/>
                  <a:cxnLst>
                    <a:cxn ang="0">
                      <a:pos x="T0" y="T1"/>
                    </a:cxn>
                    <a:cxn ang="0">
                      <a:pos x="T2" y="T3"/>
                    </a:cxn>
                    <a:cxn ang="0">
                      <a:pos x="T4" y="T5"/>
                    </a:cxn>
                    <a:cxn ang="0">
                      <a:pos x="T6" y="T7"/>
                    </a:cxn>
                    <a:cxn ang="0">
                      <a:pos x="T8" y="T9"/>
                    </a:cxn>
                  </a:cxnLst>
                  <a:rect l="0" t="0" r="r" b="b"/>
                  <a:pathLst>
                    <a:path w="27" h="104">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04" name="Freeform 19">
                  <a:extLst>
                    <a:ext uri="{FF2B5EF4-FFF2-40B4-BE49-F238E27FC236}">
                      <a16:creationId xmlns:a16="http://schemas.microsoft.com/office/drawing/2014/main" id="{2A82E744-E4BB-4CB6-9222-E7A371D7925C}"/>
                    </a:ext>
                  </a:extLst>
                </p:cNvPr>
                <p:cNvSpPr/>
                <p:nvPr/>
              </p:nvSpPr>
              <p:spPr bwMode="auto">
                <a:xfrm>
                  <a:off x="8753476" y="3206751"/>
                  <a:ext cx="25400" cy="80963"/>
                </a:xfrm>
                <a:custGeom>
                  <a:avLst/>
                  <a:gdLst>
                    <a:gd name="T0" fmla="*/ 13 w 24"/>
                    <a:gd name="T1" fmla="*/ 2 h 78"/>
                    <a:gd name="T2" fmla="*/ 4 w 24"/>
                    <a:gd name="T3" fmla="*/ 32 h 78"/>
                    <a:gd name="T4" fmla="*/ 2 w 24"/>
                    <a:gd name="T5" fmla="*/ 46 h 78"/>
                    <a:gd name="T6" fmla="*/ 0 w 24"/>
                    <a:gd name="T7" fmla="*/ 66 h 78"/>
                    <a:gd name="T8" fmla="*/ 13 w 24"/>
                    <a:gd name="T9" fmla="*/ 71 h 78"/>
                    <a:gd name="T10" fmla="*/ 23 w 24"/>
                    <a:gd name="T11" fmla="*/ 39 h 78"/>
                    <a:gd name="T12" fmla="*/ 15 w 24"/>
                    <a:gd name="T13" fmla="*/ 2 h 78"/>
                    <a:gd name="T14" fmla="*/ 13 w 24"/>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8">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05" name="Freeform 20">
                  <a:extLst>
                    <a:ext uri="{FF2B5EF4-FFF2-40B4-BE49-F238E27FC236}">
                      <a16:creationId xmlns:a16="http://schemas.microsoft.com/office/drawing/2014/main" id="{9C3E4FD5-7B45-4A82-B234-8EF01D9D8FF9}"/>
                    </a:ext>
                  </a:extLst>
                </p:cNvPr>
                <p:cNvSpPr/>
                <p:nvPr/>
              </p:nvSpPr>
              <p:spPr bwMode="auto">
                <a:xfrm>
                  <a:off x="8672513" y="3368676"/>
                  <a:ext cx="61913" cy="100013"/>
                </a:xfrm>
                <a:custGeom>
                  <a:avLst/>
                  <a:gdLst>
                    <a:gd name="T0" fmla="*/ 46 w 61"/>
                    <a:gd name="T1" fmla="*/ 3 h 97"/>
                    <a:gd name="T2" fmla="*/ 6 w 61"/>
                    <a:gd name="T3" fmla="*/ 81 h 97"/>
                    <a:gd name="T4" fmla="*/ 20 w 61"/>
                    <a:gd name="T5" fmla="*/ 91 h 97"/>
                    <a:gd name="T6" fmla="*/ 52 w 61"/>
                    <a:gd name="T7" fmla="*/ 51 h 97"/>
                    <a:gd name="T8" fmla="*/ 53 w 61"/>
                    <a:gd name="T9" fmla="*/ 3 h 97"/>
                    <a:gd name="T10" fmla="*/ 46 w 61"/>
                    <a:gd name="T11" fmla="*/ 3 h 97"/>
                  </a:gdLst>
                  <a:ahLst/>
                  <a:cxnLst>
                    <a:cxn ang="0">
                      <a:pos x="T0" y="T1"/>
                    </a:cxn>
                    <a:cxn ang="0">
                      <a:pos x="T2" y="T3"/>
                    </a:cxn>
                    <a:cxn ang="0">
                      <a:pos x="T4" y="T5"/>
                    </a:cxn>
                    <a:cxn ang="0">
                      <a:pos x="T6" y="T7"/>
                    </a:cxn>
                    <a:cxn ang="0">
                      <a:pos x="T8" y="T9"/>
                    </a:cxn>
                    <a:cxn ang="0">
                      <a:pos x="T10" y="T11"/>
                    </a:cxn>
                  </a:cxnLst>
                  <a:rect l="0" t="0" r="r" b="b"/>
                  <a:pathLst>
                    <a:path w="61" h="97">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06" name="Freeform 21">
                  <a:extLst>
                    <a:ext uri="{FF2B5EF4-FFF2-40B4-BE49-F238E27FC236}">
                      <a16:creationId xmlns:a16="http://schemas.microsoft.com/office/drawing/2014/main" id="{16BDDEEC-AE2F-4AD6-9952-9771CC8E0916}"/>
                    </a:ext>
                  </a:extLst>
                </p:cNvPr>
                <p:cNvSpPr/>
                <p:nvPr/>
              </p:nvSpPr>
              <p:spPr bwMode="auto">
                <a:xfrm>
                  <a:off x="8559801" y="3544888"/>
                  <a:ext cx="68263" cy="84138"/>
                </a:xfrm>
                <a:custGeom>
                  <a:avLst/>
                  <a:gdLst>
                    <a:gd name="T0" fmla="*/ 51 w 66"/>
                    <a:gd name="T1" fmla="*/ 4 h 81"/>
                    <a:gd name="T2" fmla="*/ 24 w 66"/>
                    <a:gd name="T3" fmla="*/ 33 h 81"/>
                    <a:gd name="T4" fmla="*/ 14 w 66"/>
                    <a:gd name="T5" fmla="*/ 46 h 81"/>
                    <a:gd name="T6" fmla="*/ 5 w 66"/>
                    <a:gd name="T7" fmla="*/ 62 h 81"/>
                    <a:gd name="T8" fmla="*/ 18 w 66"/>
                    <a:gd name="T9" fmla="*/ 75 h 81"/>
                    <a:gd name="T10" fmla="*/ 32 w 66"/>
                    <a:gd name="T11" fmla="*/ 65 h 81"/>
                    <a:gd name="T12" fmla="*/ 45 w 66"/>
                    <a:gd name="T13" fmla="*/ 49 h 81"/>
                    <a:gd name="T14" fmla="*/ 63 w 66"/>
                    <a:gd name="T15" fmla="*/ 11 h 81"/>
                    <a:gd name="T16" fmla="*/ 51 w 66"/>
                    <a:gd name="T1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81">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07" name="Freeform 22">
                  <a:extLst>
                    <a:ext uri="{FF2B5EF4-FFF2-40B4-BE49-F238E27FC236}">
                      <a16:creationId xmlns:a16="http://schemas.microsoft.com/office/drawing/2014/main" id="{F54A971B-3DD9-489E-AC9E-E7881A22CE09}"/>
                    </a:ext>
                  </a:extLst>
                </p:cNvPr>
                <p:cNvSpPr/>
                <p:nvPr/>
              </p:nvSpPr>
              <p:spPr bwMode="auto">
                <a:xfrm>
                  <a:off x="8374063" y="3732213"/>
                  <a:ext cx="80963" cy="65088"/>
                </a:xfrm>
                <a:custGeom>
                  <a:avLst/>
                  <a:gdLst>
                    <a:gd name="T0" fmla="*/ 66 w 79"/>
                    <a:gd name="T1" fmla="*/ 3 h 62"/>
                    <a:gd name="T2" fmla="*/ 35 w 79"/>
                    <a:gd name="T3" fmla="*/ 23 h 62"/>
                    <a:gd name="T4" fmla="*/ 6 w 79"/>
                    <a:gd name="T5" fmla="*/ 48 h 62"/>
                    <a:gd name="T6" fmla="*/ 14 w 79"/>
                    <a:gd name="T7" fmla="*/ 58 h 62"/>
                    <a:gd name="T8" fmla="*/ 45 w 79"/>
                    <a:gd name="T9" fmla="*/ 38 h 62"/>
                    <a:gd name="T10" fmla="*/ 73 w 79"/>
                    <a:gd name="T11" fmla="*/ 13 h 62"/>
                    <a:gd name="T12" fmla="*/ 66 w 7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79" h="62">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08" name="Freeform 23">
                  <a:extLst>
                    <a:ext uri="{FF2B5EF4-FFF2-40B4-BE49-F238E27FC236}">
                      <a16:creationId xmlns:a16="http://schemas.microsoft.com/office/drawing/2014/main" id="{D6EFF301-5E81-4AB4-8F7B-E7FAF48C6759}"/>
                    </a:ext>
                  </a:extLst>
                </p:cNvPr>
                <p:cNvSpPr/>
                <p:nvPr/>
              </p:nvSpPr>
              <p:spPr bwMode="auto">
                <a:xfrm>
                  <a:off x="7953376" y="3932238"/>
                  <a:ext cx="93663" cy="30163"/>
                </a:xfrm>
                <a:custGeom>
                  <a:avLst/>
                  <a:gdLst>
                    <a:gd name="T0" fmla="*/ 82 w 91"/>
                    <a:gd name="T1" fmla="*/ 1 h 30"/>
                    <a:gd name="T2" fmla="*/ 42 w 91"/>
                    <a:gd name="T3" fmla="*/ 5 h 30"/>
                    <a:gd name="T4" fmla="*/ 9 w 91"/>
                    <a:gd name="T5" fmla="*/ 11 h 30"/>
                    <a:gd name="T6" fmla="*/ 9 w 91"/>
                    <a:gd name="T7" fmla="*/ 28 h 30"/>
                    <a:gd name="T8" fmla="*/ 45 w 91"/>
                    <a:gd name="T9" fmla="*/ 27 h 30"/>
                    <a:gd name="T10" fmla="*/ 86 w 91"/>
                    <a:gd name="T11" fmla="*/ 9 h 30"/>
                    <a:gd name="T12" fmla="*/ 82 w 91"/>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91" h="30">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09" name="Freeform 24">
                  <a:extLst>
                    <a:ext uri="{FF2B5EF4-FFF2-40B4-BE49-F238E27FC236}">
                      <a16:creationId xmlns:a16="http://schemas.microsoft.com/office/drawing/2014/main" id="{53F3EF2B-AA9B-4DE1-95F6-05D143DC0E54}"/>
                    </a:ext>
                  </a:extLst>
                </p:cNvPr>
                <p:cNvSpPr/>
                <p:nvPr/>
              </p:nvSpPr>
              <p:spPr bwMode="auto">
                <a:xfrm>
                  <a:off x="7991476" y="3992563"/>
                  <a:ext cx="65088" cy="77788"/>
                </a:xfrm>
                <a:custGeom>
                  <a:avLst/>
                  <a:gdLst>
                    <a:gd name="T0" fmla="*/ 2 w 63"/>
                    <a:gd name="T1" fmla="*/ 6 h 74"/>
                    <a:gd name="T2" fmla="*/ 12 w 63"/>
                    <a:gd name="T3" fmla="*/ 18 h 74"/>
                    <a:gd name="T4" fmla="*/ 24 w 63"/>
                    <a:gd name="T5" fmla="*/ 34 h 74"/>
                    <a:gd name="T6" fmla="*/ 36 w 63"/>
                    <a:gd name="T7" fmla="*/ 51 h 74"/>
                    <a:gd name="T8" fmla="*/ 47 w 63"/>
                    <a:gd name="T9" fmla="*/ 66 h 74"/>
                    <a:gd name="T10" fmla="*/ 61 w 63"/>
                    <a:gd name="T11" fmla="*/ 60 h 74"/>
                    <a:gd name="T12" fmla="*/ 37 w 63"/>
                    <a:gd name="T13" fmla="*/ 16 h 74"/>
                    <a:gd name="T14" fmla="*/ 18 w 63"/>
                    <a:gd name="T15" fmla="*/ 3 h 74"/>
                    <a:gd name="T16" fmla="*/ 3 w 63"/>
                    <a:gd name="T17" fmla="*/ 2 h 74"/>
                    <a:gd name="T18" fmla="*/ 2 w 63"/>
                    <a:gd name="T19"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4">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10" name="Freeform 25">
                  <a:extLst>
                    <a:ext uri="{FF2B5EF4-FFF2-40B4-BE49-F238E27FC236}">
                      <a16:creationId xmlns:a16="http://schemas.microsoft.com/office/drawing/2014/main" id="{AEB50D0F-E3AB-4397-858C-ACCEE1B424C4}"/>
                    </a:ext>
                  </a:extLst>
                </p:cNvPr>
                <p:cNvSpPr/>
                <p:nvPr/>
              </p:nvSpPr>
              <p:spPr bwMode="auto">
                <a:xfrm>
                  <a:off x="8085138" y="4160838"/>
                  <a:ext cx="26988" cy="95250"/>
                </a:xfrm>
                <a:custGeom>
                  <a:avLst/>
                  <a:gdLst>
                    <a:gd name="T0" fmla="*/ 0 w 26"/>
                    <a:gd name="T1" fmla="*/ 8 h 91"/>
                    <a:gd name="T2" fmla="*/ 6 w 26"/>
                    <a:gd name="T3" fmla="*/ 83 h 91"/>
                    <a:gd name="T4" fmla="*/ 22 w 26"/>
                    <a:gd name="T5" fmla="*/ 83 h 91"/>
                    <a:gd name="T6" fmla="*/ 13 w 26"/>
                    <a:gd name="T7" fmla="*/ 5 h 91"/>
                    <a:gd name="T8" fmla="*/ 0 w 26"/>
                    <a:gd name="T9" fmla="*/ 8 h 91"/>
                  </a:gdLst>
                  <a:ahLst/>
                  <a:cxnLst>
                    <a:cxn ang="0">
                      <a:pos x="T0" y="T1"/>
                    </a:cxn>
                    <a:cxn ang="0">
                      <a:pos x="T2" y="T3"/>
                    </a:cxn>
                    <a:cxn ang="0">
                      <a:pos x="T4" y="T5"/>
                    </a:cxn>
                    <a:cxn ang="0">
                      <a:pos x="T6" y="T7"/>
                    </a:cxn>
                    <a:cxn ang="0">
                      <a:pos x="T8" y="T9"/>
                    </a:cxn>
                  </a:cxnLst>
                  <a:rect l="0" t="0" r="r" b="b"/>
                  <a:pathLst>
                    <a:path w="26" h="91">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11" name="Freeform 26">
                  <a:extLst>
                    <a:ext uri="{FF2B5EF4-FFF2-40B4-BE49-F238E27FC236}">
                      <a16:creationId xmlns:a16="http://schemas.microsoft.com/office/drawing/2014/main" id="{0521D669-202E-4C58-93A4-9D9CEC2E4BAB}"/>
                    </a:ext>
                  </a:extLst>
                </p:cNvPr>
                <p:cNvSpPr/>
                <p:nvPr/>
              </p:nvSpPr>
              <p:spPr bwMode="auto">
                <a:xfrm>
                  <a:off x="8034338" y="4348163"/>
                  <a:ext cx="44450" cy="106363"/>
                </a:xfrm>
                <a:custGeom>
                  <a:avLst/>
                  <a:gdLst>
                    <a:gd name="T0" fmla="*/ 8 w 43"/>
                    <a:gd name="T1" fmla="*/ 99 h 102"/>
                    <a:gd name="T2" fmla="*/ 32 w 43"/>
                    <a:gd name="T3" fmla="*/ 61 h 102"/>
                    <a:gd name="T4" fmla="*/ 42 w 43"/>
                    <a:gd name="T5" fmla="*/ 9 h 102"/>
                    <a:gd name="T6" fmla="*/ 27 w 43"/>
                    <a:gd name="T7" fmla="*/ 7 h 102"/>
                    <a:gd name="T8" fmla="*/ 13 w 43"/>
                    <a:gd name="T9" fmla="*/ 50 h 102"/>
                    <a:gd name="T10" fmla="*/ 1 w 43"/>
                    <a:gd name="T11" fmla="*/ 95 h 102"/>
                    <a:gd name="T12" fmla="*/ 8 w 43"/>
                    <a:gd name="T13" fmla="*/ 99 h 102"/>
                  </a:gdLst>
                  <a:ahLst/>
                  <a:cxnLst>
                    <a:cxn ang="0">
                      <a:pos x="T0" y="T1"/>
                    </a:cxn>
                    <a:cxn ang="0">
                      <a:pos x="T2" y="T3"/>
                    </a:cxn>
                    <a:cxn ang="0">
                      <a:pos x="T4" y="T5"/>
                    </a:cxn>
                    <a:cxn ang="0">
                      <a:pos x="T6" y="T7"/>
                    </a:cxn>
                    <a:cxn ang="0">
                      <a:pos x="T8" y="T9"/>
                    </a:cxn>
                    <a:cxn ang="0">
                      <a:pos x="T10" y="T11"/>
                    </a:cxn>
                    <a:cxn ang="0">
                      <a:pos x="T12" y="T13"/>
                    </a:cxn>
                  </a:cxnLst>
                  <a:rect l="0" t="0" r="r" b="b"/>
                  <a:pathLst>
                    <a:path w="43" h="102">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12" name="Freeform 27">
                  <a:extLst>
                    <a:ext uri="{FF2B5EF4-FFF2-40B4-BE49-F238E27FC236}">
                      <a16:creationId xmlns:a16="http://schemas.microsoft.com/office/drawing/2014/main" id="{6F2A75A1-2952-4216-8461-65AC597127A1}"/>
                    </a:ext>
                  </a:extLst>
                </p:cNvPr>
                <p:cNvSpPr/>
                <p:nvPr/>
              </p:nvSpPr>
              <p:spPr bwMode="auto">
                <a:xfrm>
                  <a:off x="7883526" y="4581526"/>
                  <a:ext cx="80963" cy="74613"/>
                </a:xfrm>
                <a:custGeom>
                  <a:avLst/>
                  <a:gdLst>
                    <a:gd name="T0" fmla="*/ 7 w 78"/>
                    <a:gd name="T1" fmla="*/ 69 h 72"/>
                    <a:gd name="T2" fmla="*/ 45 w 78"/>
                    <a:gd name="T3" fmla="*/ 47 h 72"/>
                    <a:gd name="T4" fmla="*/ 75 w 78"/>
                    <a:gd name="T5" fmla="*/ 11 h 72"/>
                    <a:gd name="T6" fmla="*/ 67 w 78"/>
                    <a:gd name="T7" fmla="*/ 5 h 72"/>
                    <a:gd name="T8" fmla="*/ 37 w 78"/>
                    <a:gd name="T9" fmla="*/ 33 h 72"/>
                    <a:gd name="T10" fmla="*/ 4 w 78"/>
                    <a:gd name="T11" fmla="*/ 63 h 72"/>
                    <a:gd name="T12" fmla="*/ 7 w 78"/>
                    <a:gd name="T13" fmla="*/ 69 h 72"/>
                  </a:gdLst>
                  <a:ahLst/>
                  <a:cxnLst>
                    <a:cxn ang="0">
                      <a:pos x="T0" y="T1"/>
                    </a:cxn>
                    <a:cxn ang="0">
                      <a:pos x="T2" y="T3"/>
                    </a:cxn>
                    <a:cxn ang="0">
                      <a:pos x="T4" y="T5"/>
                    </a:cxn>
                    <a:cxn ang="0">
                      <a:pos x="T6" y="T7"/>
                    </a:cxn>
                    <a:cxn ang="0">
                      <a:pos x="T8" y="T9"/>
                    </a:cxn>
                    <a:cxn ang="0">
                      <a:pos x="T10" y="T11"/>
                    </a:cxn>
                    <a:cxn ang="0">
                      <a:pos x="T12" y="T13"/>
                    </a:cxn>
                  </a:cxnLst>
                  <a:rect l="0" t="0" r="r" b="b"/>
                  <a:pathLst>
                    <a:path w="78" h="72">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13" name="Freeform 28">
                  <a:extLst>
                    <a:ext uri="{FF2B5EF4-FFF2-40B4-BE49-F238E27FC236}">
                      <a16:creationId xmlns:a16="http://schemas.microsoft.com/office/drawing/2014/main" id="{17426971-67C3-4183-B8BA-544F44FC1CF5}"/>
                    </a:ext>
                  </a:extLst>
                </p:cNvPr>
                <p:cNvSpPr/>
                <p:nvPr/>
              </p:nvSpPr>
              <p:spPr bwMode="auto">
                <a:xfrm>
                  <a:off x="7666038" y="4762501"/>
                  <a:ext cx="120650" cy="58738"/>
                </a:xfrm>
                <a:custGeom>
                  <a:avLst/>
                  <a:gdLst>
                    <a:gd name="T0" fmla="*/ 6 w 117"/>
                    <a:gd name="T1" fmla="*/ 56 h 56"/>
                    <a:gd name="T2" fmla="*/ 111 w 117"/>
                    <a:gd name="T3" fmla="*/ 13 h 56"/>
                    <a:gd name="T4" fmla="*/ 105 w 117"/>
                    <a:gd name="T5" fmla="*/ 2 h 56"/>
                    <a:gd name="T6" fmla="*/ 5 w 117"/>
                    <a:gd name="T7" fmla="*/ 48 h 56"/>
                    <a:gd name="T8" fmla="*/ 6 w 117"/>
                    <a:gd name="T9" fmla="*/ 56 h 56"/>
                  </a:gdLst>
                  <a:ahLst/>
                  <a:cxnLst>
                    <a:cxn ang="0">
                      <a:pos x="T0" y="T1"/>
                    </a:cxn>
                    <a:cxn ang="0">
                      <a:pos x="T2" y="T3"/>
                    </a:cxn>
                    <a:cxn ang="0">
                      <a:pos x="T4" y="T5"/>
                    </a:cxn>
                    <a:cxn ang="0">
                      <a:pos x="T6" y="T7"/>
                    </a:cxn>
                    <a:cxn ang="0">
                      <a:pos x="T8" y="T9"/>
                    </a:cxn>
                  </a:cxnLst>
                  <a:rect l="0" t="0" r="r" b="b"/>
                  <a:pathLst>
                    <a:path w="117" h="56">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14" name="Freeform 29">
                  <a:extLst>
                    <a:ext uri="{FF2B5EF4-FFF2-40B4-BE49-F238E27FC236}">
                      <a16:creationId xmlns:a16="http://schemas.microsoft.com/office/drawing/2014/main" id="{69B533F5-A8ED-462B-9DEC-0FF8C0C010F6}"/>
                    </a:ext>
                  </a:extLst>
                </p:cNvPr>
                <p:cNvSpPr/>
                <p:nvPr/>
              </p:nvSpPr>
              <p:spPr bwMode="auto">
                <a:xfrm>
                  <a:off x="7434263" y="4868863"/>
                  <a:ext cx="123825" cy="47625"/>
                </a:xfrm>
                <a:custGeom>
                  <a:avLst/>
                  <a:gdLst>
                    <a:gd name="T0" fmla="*/ 4 w 120"/>
                    <a:gd name="T1" fmla="*/ 46 h 46"/>
                    <a:gd name="T2" fmla="*/ 117 w 120"/>
                    <a:gd name="T3" fmla="*/ 10 h 46"/>
                    <a:gd name="T4" fmla="*/ 112 w 120"/>
                    <a:gd name="T5" fmla="*/ 2 h 46"/>
                    <a:gd name="T6" fmla="*/ 3 w 120"/>
                    <a:gd name="T7" fmla="*/ 39 h 46"/>
                    <a:gd name="T8" fmla="*/ 4 w 120"/>
                    <a:gd name="T9" fmla="*/ 46 h 46"/>
                  </a:gdLst>
                  <a:ahLst/>
                  <a:cxnLst>
                    <a:cxn ang="0">
                      <a:pos x="T0" y="T1"/>
                    </a:cxn>
                    <a:cxn ang="0">
                      <a:pos x="T2" y="T3"/>
                    </a:cxn>
                    <a:cxn ang="0">
                      <a:pos x="T4" y="T5"/>
                    </a:cxn>
                    <a:cxn ang="0">
                      <a:pos x="T6" y="T7"/>
                    </a:cxn>
                    <a:cxn ang="0">
                      <a:pos x="T8" y="T9"/>
                    </a:cxn>
                  </a:cxnLst>
                  <a:rect l="0" t="0" r="r" b="b"/>
                  <a:pathLst>
                    <a:path w="120" h="46">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15" name="Freeform 30">
                  <a:extLst>
                    <a:ext uri="{FF2B5EF4-FFF2-40B4-BE49-F238E27FC236}">
                      <a16:creationId xmlns:a16="http://schemas.microsoft.com/office/drawing/2014/main" id="{6A910557-7DFA-45C0-BBBB-959C229379BB}"/>
                    </a:ext>
                  </a:extLst>
                </p:cNvPr>
                <p:cNvSpPr/>
                <p:nvPr/>
              </p:nvSpPr>
              <p:spPr bwMode="auto">
                <a:xfrm>
                  <a:off x="7192963" y="4932363"/>
                  <a:ext cx="153988" cy="38100"/>
                </a:xfrm>
                <a:custGeom>
                  <a:avLst/>
                  <a:gdLst>
                    <a:gd name="T0" fmla="*/ 6 w 148"/>
                    <a:gd name="T1" fmla="*/ 36 h 37"/>
                    <a:gd name="T2" fmla="*/ 137 w 148"/>
                    <a:gd name="T3" fmla="*/ 20 h 37"/>
                    <a:gd name="T4" fmla="*/ 133 w 148"/>
                    <a:gd name="T5" fmla="*/ 3 h 37"/>
                    <a:gd name="T6" fmla="*/ 3 w 148"/>
                    <a:gd name="T7" fmla="*/ 31 h 37"/>
                    <a:gd name="T8" fmla="*/ 6 w 148"/>
                    <a:gd name="T9" fmla="*/ 36 h 37"/>
                  </a:gdLst>
                  <a:ahLst/>
                  <a:cxnLst>
                    <a:cxn ang="0">
                      <a:pos x="T0" y="T1"/>
                    </a:cxn>
                    <a:cxn ang="0">
                      <a:pos x="T2" y="T3"/>
                    </a:cxn>
                    <a:cxn ang="0">
                      <a:pos x="T4" y="T5"/>
                    </a:cxn>
                    <a:cxn ang="0">
                      <a:pos x="T6" y="T7"/>
                    </a:cxn>
                    <a:cxn ang="0">
                      <a:pos x="T8" y="T9"/>
                    </a:cxn>
                  </a:cxnLst>
                  <a:rect l="0" t="0" r="r" b="b"/>
                  <a:pathLst>
                    <a:path w="148" h="37">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16" name="Freeform 31">
                  <a:extLst>
                    <a:ext uri="{FF2B5EF4-FFF2-40B4-BE49-F238E27FC236}">
                      <a16:creationId xmlns:a16="http://schemas.microsoft.com/office/drawing/2014/main" id="{41230120-10E2-4D39-9723-938A283F8874}"/>
                    </a:ext>
                  </a:extLst>
                </p:cNvPr>
                <p:cNvSpPr/>
                <p:nvPr/>
              </p:nvSpPr>
              <p:spPr bwMode="auto">
                <a:xfrm>
                  <a:off x="6989763" y="4945063"/>
                  <a:ext cx="88900" cy="22225"/>
                </a:xfrm>
                <a:custGeom>
                  <a:avLst/>
                  <a:gdLst>
                    <a:gd name="T0" fmla="*/ 4 w 86"/>
                    <a:gd name="T1" fmla="*/ 18 h 22"/>
                    <a:gd name="T2" fmla="*/ 80 w 86"/>
                    <a:gd name="T3" fmla="*/ 10 h 22"/>
                    <a:gd name="T4" fmla="*/ 77 w 86"/>
                    <a:gd name="T5" fmla="*/ 1 h 22"/>
                    <a:gd name="T6" fmla="*/ 4 w 86"/>
                    <a:gd name="T7" fmla="*/ 8 h 22"/>
                    <a:gd name="T8" fmla="*/ 4 w 86"/>
                    <a:gd name="T9" fmla="*/ 18 h 22"/>
                  </a:gdLst>
                  <a:ahLst/>
                  <a:cxnLst>
                    <a:cxn ang="0">
                      <a:pos x="T0" y="T1"/>
                    </a:cxn>
                    <a:cxn ang="0">
                      <a:pos x="T2" y="T3"/>
                    </a:cxn>
                    <a:cxn ang="0">
                      <a:pos x="T4" y="T5"/>
                    </a:cxn>
                    <a:cxn ang="0">
                      <a:pos x="T6" y="T7"/>
                    </a:cxn>
                    <a:cxn ang="0">
                      <a:pos x="T8" y="T9"/>
                    </a:cxn>
                  </a:cxnLst>
                  <a:rect l="0" t="0" r="r" b="b"/>
                  <a:pathLst>
                    <a:path w="86" h="22">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17" name="Freeform 32">
                  <a:extLst>
                    <a:ext uri="{FF2B5EF4-FFF2-40B4-BE49-F238E27FC236}">
                      <a16:creationId xmlns:a16="http://schemas.microsoft.com/office/drawing/2014/main" id="{DCA3F728-0A95-4624-8C29-E8DB5A83194C}"/>
                    </a:ext>
                  </a:extLst>
                </p:cNvPr>
                <p:cNvSpPr/>
                <p:nvPr/>
              </p:nvSpPr>
              <p:spPr bwMode="auto">
                <a:xfrm>
                  <a:off x="6748463" y="4924426"/>
                  <a:ext cx="80963" cy="31750"/>
                </a:xfrm>
                <a:custGeom>
                  <a:avLst/>
                  <a:gdLst>
                    <a:gd name="T0" fmla="*/ 6 w 79"/>
                    <a:gd name="T1" fmla="*/ 17 h 31"/>
                    <a:gd name="T2" fmla="*/ 37 w 79"/>
                    <a:gd name="T3" fmla="*/ 24 h 31"/>
                    <a:gd name="T4" fmla="*/ 72 w 79"/>
                    <a:gd name="T5" fmla="*/ 31 h 31"/>
                    <a:gd name="T6" fmla="*/ 75 w 79"/>
                    <a:gd name="T7" fmla="*/ 21 h 31"/>
                    <a:gd name="T8" fmla="*/ 6 w 79"/>
                    <a:gd name="T9" fmla="*/ 6 h 31"/>
                    <a:gd name="T10" fmla="*/ 6 w 79"/>
                    <a:gd name="T11" fmla="*/ 17 h 31"/>
                  </a:gdLst>
                  <a:ahLst/>
                  <a:cxnLst>
                    <a:cxn ang="0">
                      <a:pos x="T0" y="T1"/>
                    </a:cxn>
                    <a:cxn ang="0">
                      <a:pos x="T2" y="T3"/>
                    </a:cxn>
                    <a:cxn ang="0">
                      <a:pos x="T4" y="T5"/>
                    </a:cxn>
                    <a:cxn ang="0">
                      <a:pos x="T6" y="T7"/>
                    </a:cxn>
                    <a:cxn ang="0">
                      <a:pos x="T8" y="T9"/>
                    </a:cxn>
                    <a:cxn ang="0">
                      <a:pos x="T10" y="T11"/>
                    </a:cxn>
                  </a:cxnLst>
                  <a:rect l="0" t="0" r="r" b="b"/>
                  <a:pathLst>
                    <a:path w="79" h="31">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18" name="Freeform 33">
                  <a:extLst>
                    <a:ext uri="{FF2B5EF4-FFF2-40B4-BE49-F238E27FC236}">
                      <a16:creationId xmlns:a16="http://schemas.microsoft.com/office/drawing/2014/main" id="{5AA2909B-1AE6-4E45-A2BF-041355F31B30}"/>
                    </a:ext>
                  </a:extLst>
                </p:cNvPr>
                <p:cNvSpPr/>
                <p:nvPr/>
              </p:nvSpPr>
              <p:spPr bwMode="auto">
                <a:xfrm>
                  <a:off x="6559551" y="4949826"/>
                  <a:ext cx="68263" cy="61913"/>
                </a:xfrm>
                <a:custGeom>
                  <a:avLst/>
                  <a:gdLst>
                    <a:gd name="T0" fmla="*/ 11 w 67"/>
                    <a:gd name="T1" fmla="*/ 56 h 59"/>
                    <a:gd name="T2" fmla="*/ 39 w 67"/>
                    <a:gd name="T3" fmla="*/ 37 h 59"/>
                    <a:gd name="T4" fmla="*/ 63 w 67"/>
                    <a:gd name="T5" fmla="*/ 12 h 59"/>
                    <a:gd name="T6" fmla="*/ 55 w 67"/>
                    <a:gd name="T7" fmla="*/ 4 h 59"/>
                    <a:gd name="T8" fmla="*/ 31 w 67"/>
                    <a:gd name="T9" fmla="*/ 25 h 59"/>
                    <a:gd name="T10" fmla="*/ 4 w 67"/>
                    <a:gd name="T11" fmla="*/ 48 h 59"/>
                    <a:gd name="T12" fmla="*/ 11 w 67"/>
                    <a:gd name="T13" fmla="*/ 56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19" name="Freeform 34">
                  <a:extLst>
                    <a:ext uri="{FF2B5EF4-FFF2-40B4-BE49-F238E27FC236}">
                      <a16:creationId xmlns:a16="http://schemas.microsoft.com/office/drawing/2014/main" id="{F43A34E3-FC52-4703-8CFC-4825B90B026B}"/>
                    </a:ext>
                  </a:extLst>
                </p:cNvPr>
                <p:cNvSpPr/>
                <p:nvPr/>
              </p:nvSpPr>
              <p:spPr bwMode="auto">
                <a:xfrm>
                  <a:off x="6375401" y="5078413"/>
                  <a:ext cx="80963" cy="49213"/>
                </a:xfrm>
                <a:custGeom>
                  <a:avLst/>
                  <a:gdLst>
                    <a:gd name="T0" fmla="*/ 5 w 78"/>
                    <a:gd name="T1" fmla="*/ 46 h 46"/>
                    <a:gd name="T2" fmla="*/ 41 w 78"/>
                    <a:gd name="T3" fmla="*/ 34 h 46"/>
                    <a:gd name="T4" fmla="*/ 73 w 78"/>
                    <a:gd name="T5" fmla="*/ 11 h 46"/>
                    <a:gd name="T6" fmla="*/ 67 w 78"/>
                    <a:gd name="T7" fmla="*/ 2 h 46"/>
                    <a:gd name="T8" fmla="*/ 33 w 78"/>
                    <a:gd name="T9" fmla="*/ 21 h 46"/>
                    <a:gd name="T10" fmla="*/ 3 w 78"/>
                    <a:gd name="T11" fmla="*/ 41 h 46"/>
                    <a:gd name="T12" fmla="*/ 5 w 7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78" h="46">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20" name="Freeform 35">
                  <a:extLst>
                    <a:ext uri="{FF2B5EF4-FFF2-40B4-BE49-F238E27FC236}">
                      <a16:creationId xmlns:a16="http://schemas.microsoft.com/office/drawing/2014/main" id="{75C41F92-54D3-4310-BF0D-7B2BF71838E1}"/>
                    </a:ext>
                  </a:extLst>
                </p:cNvPr>
                <p:cNvSpPr/>
                <p:nvPr/>
              </p:nvSpPr>
              <p:spPr bwMode="auto">
                <a:xfrm>
                  <a:off x="6167438" y="5192713"/>
                  <a:ext cx="114300" cy="50800"/>
                </a:xfrm>
                <a:custGeom>
                  <a:avLst/>
                  <a:gdLst>
                    <a:gd name="T0" fmla="*/ 10 w 110"/>
                    <a:gd name="T1" fmla="*/ 48 h 50"/>
                    <a:gd name="T2" fmla="*/ 105 w 110"/>
                    <a:gd name="T3" fmla="*/ 11 h 50"/>
                    <a:gd name="T4" fmla="*/ 102 w 110"/>
                    <a:gd name="T5" fmla="*/ 2 h 50"/>
                    <a:gd name="T6" fmla="*/ 7 w 110"/>
                    <a:gd name="T7" fmla="*/ 37 h 50"/>
                    <a:gd name="T8" fmla="*/ 10 w 110"/>
                    <a:gd name="T9" fmla="*/ 48 h 50"/>
                  </a:gdLst>
                  <a:ahLst/>
                  <a:cxnLst>
                    <a:cxn ang="0">
                      <a:pos x="T0" y="T1"/>
                    </a:cxn>
                    <a:cxn ang="0">
                      <a:pos x="T2" y="T3"/>
                    </a:cxn>
                    <a:cxn ang="0">
                      <a:pos x="T4" y="T5"/>
                    </a:cxn>
                    <a:cxn ang="0">
                      <a:pos x="T6" y="T7"/>
                    </a:cxn>
                    <a:cxn ang="0">
                      <a:pos x="T8" y="T9"/>
                    </a:cxn>
                  </a:cxnLst>
                  <a:rect l="0" t="0" r="r" b="b"/>
                  <a:pathLst>
                    <a:path w="110" h="5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21" name="Freeform 36">
                  <a:extLst>
                    <a:ext uri="{FF2B5EF4-FFF2-40B4-BE49-F238E27FC236}">
                      <a16:creationId xmlns:a16="http://schemas.microsoft.com/office/drawing/2014/main" id="{99850566-77B5-4D4F-9B9F-6FE0F2E28FC9}"/>
                    </a:ext>
                  </a:extLst>
                </p:cNvPr>
                <p:cNvSpPr/>
                <p:nvPr/>
              </p:nvSpPr>
              <p:spPr bwMode="auto">
                <a:xfrm>
                  <a:off x="5929313" y="5272088"/>
                  <a:ext cx="131763" cy="36513"/>
                </a:xfrm>
                <a:custGeom>
                  <a:avLst/>
                  <a:gdLst>
                    <a:gd name="T0" fmla="*/ 7 w 128"/>
                    <a:gd name="T1" fmla="*/ 30 h 35"/>
                    <a:gd name="T2" fmla="*/ 120 w 128"/>
                    <a:gd name="T3" fmla="*/ 16 h 35"/>
                    <a:gd name="T4" fmla="*/ 114 w 128"/>
                    <a:gd name="T5" fmla="*/ 2 h 35"/>
                    <a:gd name="T6" fmla="*/ 7 w 128"/>
                    <a:gd name="T7" fmla="*/ 18 h 35"/>
                    <a:gd name="T8" fmla="*/ 7 w 128"/>
                    <a:gd name="T9" fmla="*/ 30 h 35"/>
                  </a:gdLst>
                  <a:ahLst/>
                  <a:cxnLst>
                    <a:cxn ang="0">
                      <a:pos x="T0" y="T1"/>
                    </a:cxn>
                    <a:cxn ang="0">
                      <a:pos x="T2" y="T3"/>
                    </a:cxn>
                    <a:cxn ang="0">
                      <a:pos x="T4" y="T5"/>
                    </a:cxn>
                    <a:cxn ang="0">
                      <a:pos x="T6" y="T7"/>
                    </a:cxn>
                    <a:cxn ang="0">
                      <a:pos x="T8" y="T9"/>
                    </a:cxn>
                  </a:cxnLst>
                  <a:rect l="0" t="0" r="r" b="b"/>
                  <a:pathLst>
                    <a:path w="128" h="35">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22" name="Freeform 37">
                  <a:extLst>
                    <a:ext uri="{FF2B5EF4-FFF2-40B4-BE49-F238E27FC236}">
                      <a16:creationId xmlns:a16="http://schemas.microsoft.com/office/drawing/2014/main" id="{1EE938D8-B191-4A94-AECD-0FC0FB9FAC3E}"/>
                    </a:ext>
                  </a:extLst>
                </p:cNvPr>
                <p:cNvSpPr/>
                <p:nvPr/>
              </p:nvSpPr>
              <p:spPr bwMode="auto">
                <a:xfrm>
                  <a:off x="5719763" y="5281613"/>
                  <a:ext cx="104775" cy="34925"/>
                </a:xfrm>
                <a:custGeom>
                  <a:avLst/>
                  <a:gdLst>
                    <a:gd name="T0" fmla="*/ 3 w 101"/>
                    <a:gd name="T1" fmla="*/ 11 h 33"/>
                    <a:gd name="T2" fmla="*/ 94 w 101"/>
                    <a:gd name="T3" fmla="*/ 29 h 33"/>
                    <a:gd name="T4" fmla="*/ 94 w 101"/>
                    <a:gd name="T5" fmla="*/ 15 h 33"/>
                    <a:gd name="T6" fmla="*/ 6 w 101"/>
                    <a:gd name="T7" fmla="*/ 3 h 33"/>
                    <a:gd name="T8" fmla="*/ 3 w 101"/>
                    <a:gd name="T9" fmla="*/ 11 h 33"/>
                  </a:gdLst>
                  <a:ahLst/>
                  <a:cxnLst>
                    <a:cxn ang="0">
                      <a:pos x="T0" y="T1"/>
                    </a:cxn>
                    <a:cxn ang="0">
                      <a:pos x="T2" y="T3"/>
                    </a:cxn>
                    <a:cxn ang="0">
                      <a:pos x="T4" y="T5"/>
                    </a:cxn>
                    <a:cxn ang="0">
                      <a:pos x="T6" y="T7"/>
                    </a:cxn>
                    <a:cxn ang="0">
                      <a:pos x="T8" y="T9"/>
                    </a:cxn>
                  </a:cxnLst>
                  <a:rect l="0" t="0" r="r" b="b"/>
                  <a:pathLst>
                    <a:path w="101" h="33">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23" name="Freeform 38">
                  <a:extLst>
                    <a:ext uri="{FF2B5EF4-FFF2-40B4-BE49-F238E27FC236}">
                      <a16:creationId xmlns:a16="http://schemas.microsoft.com/office/drawing/2014/main" id="{9B369FCA-1817-4EAB-838E-D5500296FB79}"/>
                    </a:ext>
                  </a:extLst>
                </p:cNvPr>
                <p:cNvSpPr/>
                <p:nvPr/>
              </p:nvSpPr>
              <p:spPr bwMode="auto">
                <a:xfrm>
                  <a:off x="5516563" y="5238751"/>
                  <a:ext cx="103188" cy="33338"/>
                </a:xfrm>
                <a:custGeom>
                  <a:avLst/>
                  <a:gdLst>
                    <a:gd name="T0" fmla="*/ 5 w 100"/>
                    <a:gd name="T1" fmla="*/ 9 h 32"/>
                    <a:gd name="T2" fmla="*/ 92 w 100"/>
                    <a:gd name="T3" fmla="*/ 31 h 32"/>
                    <a:gd name="T4" fmla="*/ 94 w 100"/>
                    <a:gd name="T5" fmla="*/ 22 h 32"/>
                    <a:gd name="T6" fmla="*/ 7 w 100"/>
                    <a:gd name="T7" fmla="*/ 1 h 32"/>
                    <a:gd name="T8" fmla="*/ 5 w 100"/>
                    <a:gd name="T9" fmla="*/ 9 h 32"/>
                  </a:gdLst>
                  <a:ahLst/>
                  <a:cxnLst>
                    <a:cxn ang="0">
                      <a:pos x="T0" y="T1"/>
                    </a:cxn>
                    <a:cxn ang="0">
                      <a:pos x="T2" y="T3"/>
                    </a:cxn>
                    <a:cxn ang="0">
                      <a:pos x="T4" y="T5"/>
                    </a:cxn>
                    <a:cxn ang="0">
                      <a:pos x="T6" y="T7"/>
                    </a:cxn>
                    <a:cxn ang="0">
                      <a:pos x="T8" y="T9"/>
                    </a:cxn>
                  </a:cxnLst>
                  <a:rect l="0" t="0" r="r" b="b"/>
                  <a:pathLst>
                    <a:path w="100" h="32">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24" name="Freeform 39">
                  <a:extLst>
                    <a:ext uri="{FF2B5EF4-FFF2-40B4-BE49-F238E27FC236}">
                      <a16:creationId xmlns:a16="http://schemas.microsoft.com/office/drawing/2014/main" id="{F0862A3E-B7AA-434A-A159-40E70A6712A4}"/>
                    </a:ext>
                  </a:extLst>
                </p:cNvPr>
                <p:cNvSpPr/>
                <p:nvPr/>
              </p:nvSpPr>
              <p:spPr bwMode="auto">
                <a:xfrm>
                  <a:off x="5327651" y="5132388"/>
                  <a:ext cx="85725" cy="60325"/>
                </a:xfrm>
                <a:custGeom>
                  <a:avLst/>
                  <a:gdLst>
                    <a:gd name="T0" fmla="*/ 2 w 82"/>
                    <a:gd name="T1" fmla="*/ 8 h 58"/>
                    <a:gd name="T2" fmla="*/ 71 w 82"/>
                    <a:gd name="T3" fmla="*/ 57 h 58"/>
                    <a:gd name="T4" fmla="*/ 74 w 82"/>
                    <a:gd name="T5" fmla="*/ 44 h 58"/>
                    <a:gd name="T6" fmla="*/ 11 w 82"/>
                    <a:gd name="T7" fmla="*/ 3 h 58"/>
                    <a:gd name="T8" fmla="*/ 2 w 82"/>
                    <a:gd name="T9" fmla="*/ 8 h 58"/>
                  </a:gdLst>
                  <a:ahLst/>
                  <a:cxnLst>
                    <a:cxn ang="0">
                      <a:pos x="T0" y="T1"/>
                    </a:cxn>
                    <a:cxn ang="0">
                      <a:pos x="T2" y="T3"/>
                    </a:cxn>
                    <a:cxn ang="0">
                      <a:pos x="T4" y="T5"/>
                    </a:cxn>
                    <a:cxn ang="0">
                      <a:pos x="T6" y="T7"/>
                    </a:cxn>
                    <a:cxn ang="0">
                      <a:pos x="T8" y="T9"/>
                    </a:cxn>
                  </a:cxnLst>
                  <a:rect l="0" t="0" r="r" b="b"/>
                  <a:pathLst>
                    <a:path w="82" h="58">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25" name="Freeform 40">
                  <a:extLst>
                    <a:ext uri="{FF2B5EF4-FFF2-40B4-BE49-F238E27FC236}">
                      <a16:creationId xmlns:a16="http://schemas.microsoft.com/office/drawing/2014/main" id="{ED897859-C664-4CFC-842F-7207DE71FF54}"/>
                    </a:ext>
                  </a:extLst>
                </p:cNvPr>
                <p:cNvSpPr/>
                <p:nvPr/>
              </p:nvSpPr>
              <p:spPr bwMode="auto">
                <a:xfrm>
                  <a:off x="5167313" y="4940301"/>
                  <a:ext cx="87313" cy="103188"/>
                </a:xfrm>
                <a:custGeom>
                  <a:avLst/>
                  <a:gdLst>
                    <a:gd name="T0" fmla="*/ 4 w 83"/>
                    <a:gd name="T1" fmla="*/ 13 h 98"/>
                    <a:gd name="T2" fmla="*/ 72 w 83"/>
                    <a:gd name="T3" fmla="*/ 94 h 98"/>
                    <a:gd name="T4" fmla="*/ 80 w 83"/>
                    <a:gd name="T5" fmla="*/ 87 h 98"/>
                    <a:gd name="T6" fmla="*/ 13 w 83"/>
                    <a:gd name="T7" fmla="*/ 4 h 98"/>
                    <a:gd name="T8" fmla="*/ 4 w 83"/>
                    <a:gd name="T9" fmla="*/ 13 h 98"/>
                  </a:gdLst>
                  <a:ahLst/>
                  <a:cxnLst>
                    <a:cxn ang="0">
                      <a:pos x="T0" y="T1"/>
                    </a:cxn>
                    <a:cxn ang="0">
                      <a:pos x="T2" y="T3"/>
                    </a:cxn>
                    <a:cxn ang="0">
                      <a:pos x="T4" y="T5"/>
                    </a:cxn>
                    <a:cxn ang="0">
                      <a:pos x="T6" y="T7"/>
                    </a:cxn>
                    <a:cxn ang="0">
                      <a:pos x="T8" y="T9"/>
                    </a:cxn>
                  </a:cxnLst>
                  <a:rect l="0" t="0" r="r" b="b"/>
                  <a:pathLst>
                    <a:path w="83" h="98">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26" name="Freeform 41">
                  <a:extLst>
                    <a:ext uri="{FF2B5EF4-FFF2-40B4-BE49-F238E27FC236}">
                      <a16:creationId xmlns:a16="http://schemas.microsoft.com/office/drawing/2014/main" id="{9FBACE70-6157-45E8-AE1A-DF5DFE791B38}"/>
                    </a:ext>
                  </a:extLst>
                </p:cNvPr>
                <p:cNvSpPr/>
                <p:nvPr/>
              </p:nvSpPr>
              <p:spPr bwMode="auto">
                <a:xfrm>
                  <a:off x="5113338" y="4803776"/>
                  <a:ext cx="50800" cy="74613"/>
                </a:xfrm>
                <a:custGeom>
                  <a:avLst/>
                  <a:gdLst>
                    <a:gd name="T0" fmla="*/ 2 w 49"/>
                    <a:gd name="T1" fmla="*/ 6 h 71"/>
                    <a:gd name="T2" fmla="*/ 15 w 49"/>
                    <a:gd name="T3" fmla="*/ 35 h 71"/>
                    <a:gd name="T4" fmla="*/ 35 w 49"/>
                    <a:gd name="T5" fmla="*/ 65 h 71"/>
                    <a:gd name="T6" fmla="*/ 45 w 49"/>
                    <a:gd name="T7" fmla="*/ 59 h 71"/>
                    <a:gd name="T8" fmla="*/ 26 w 49"/>
                    <a:gd name="T9" fmla="*/ 28 h 71"/>
                    <a:gd name="T10" fmla="*/ 5 w 49"/>
                    <a:gd name="T11" fmla="*/ 3 h 71"/>
                    <a:gd name="T12" fmla="*/ 2 w 49"/>
                    <a:gd name="T13" fmla="*/ 6 h 71"/>
                  </a:gdLst>
                  <a:ahLst/>
                  <a:cxnLst>
                    <a:cxn ang="0">
                      <a:pos x="T0" y="T1"/>
                    </a:cxn>
                    <a:cxn ang="0">
                      <a:pos x="T2" y="T3"/>
                    </a:cxn>
                    <a:cxn ang="0">
                      <a:pos x="T4" y="T5"/>
                    </a:cxn>
                    <a:cxn ang="0">
                      <a:pos x="T6" y="T7"/>
                    </a:cxn>
                    <a:cxn ang="0">
                      <a:pos x="T8" y="T9"/>
                    </a:cxn>
                    <a:cxn ang="0">
                      <a:pos x="T10" y="T11"/>
                    </a:cxn>
                    <a:cxn ang="0">
                      <a:pos x="T12" y="T13"/>
                    </a:cxn>
                  </a:cxnLst>
                  <a:rect l="0" t="0" r="r" b="b"/>
                  <a:pathLst>
                    <a:path w="49" h="71">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27" name="Freeform 42">
                  <a:extLst>
                    <a:ext uri="{FF2B5EF4-FFF2-40B4-BE49-F238E27FC236}">
                      <a16:creationId xmlns:a16="http://schemas.microsoft.com/office/drawing/2014/main" id="{870DF3EF-8276-4039-ADE9-9A2AFB7405DC}"/>
                    </a:ext>
                  </a:extLst>
                </p:cNvPr>
                <p:cNvSpPr/>
                <p:nvPr/>
              </p:nvSpPr>
              <p:spPr bwMode="auto">
                <a:xfrm>
                  <a:off x="5035551" y="4613276"/>
                  <a:ext cx="60325" cy="101600"/>
                </a:xfrm>
                <a:custGeom>
                  <a:avLst/>
                  <a:gdLst>
                    <a:gd name="T0" fmla="*/ 2 w 58"/>
                    <a:gd name="T1" fmla="*/ 8 h 97"/>
                    <a:gd name="T2" fmla="*/ 45 w 58"/>
                    <a:gd name="T3" fmla="*/ 91 h 97"/>
                    <a:gd name="T4" fmla="*/ 56 w 58"/>
                    <a:gd name="T5" fmla="*/ 84 h 97"/>
                    <a:gd name="T6" fmla="*/ 11 w 58"/>
                    <a:gd name="T7" fmla="*/ 4 h 97"/>
                    <a:gd name="T8" fmla="*/ 2 w 58"/>
                    <a:gd name="T9" fmla="*/ 8 h 97"/>
                  </a:gdLst>
                  <a:ahLst/>
                  <a:cxnLst>
                    <a:cxn ang="0">
                      <a:pos x="T0" y="T1"/>
                    </a:cxn>
                    <a:cxn ang="0">
                      <a:pos x="T2" y="T3"/>
                    </a:cxn>
                    <a:cxn ang="0">
                      <a:pos x="T4" y="T5"/>
                    </a:cxn>
                    <a:cxn ang="0">
                      <a:pos x="T6" y="T7"/>
                    </a:cxn>
                    <a:cxn ang="0">
                      <a:pos x="T8" y="T9"/>
                    </a:cxn>
                  </a:cxnLst>
                  <a:rect l="0" t="0" r="r" b="b"/>
                  <a:pathLst>
                    <a:path w="58" h="97">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28" name="Freeform 43">
                  <a:extLst>
                    <a:ext uri="{FF2B5EF4-FFF2-40B4-BE49-F238E27FC236}">
                      <a16:creationId xmlns:a16="http://schemas.microsoft.com/office/drawing/2014/main" id="{396152E0-9EBE-4755-B4CE-0D5C83D9F7DA}"/>
                    </a:ext>
                  </a:extLst>
                </p:cNvPr>
                <p:cNvSpPr/>
                <p:nvPr/>
              </p:nvSpPr>
              <p:spPr bwMode="auto">
                <a:xfrm>
                  <a:off x="4221163" y="4760913"/>
                  <a:ext cx="82550" cy="20638"/>
                </a:xfrm>
                <a:custGeom>
                  <a:avLst/>
                  <a:gdLst>
                    <a:gd name="T0" fmla="*/ 2 w 79"/>
                    <a:gd name="T1" fmla="*/ 4 h 19"/>
                    <a:gd name="T2" fmla="*/ 74 w 79"/>
                    <a:gd name="T3" fmla="*/ 19 h 19"/>
                    <a:gd name="T4" fmla="*/ 76 w 79"/>
                    <a:gd name="T5" fmla="*/ 14 h 19"/>
                    <a:gd name="T6" fmla="*/ 3 w 79"/>
                    <a:gd name="T7" fmla="*/ 0 h 19"/>
                    <a:gd name="T8" fmla="*/ 2 w 79"/>
                    <a:gd name="T9" fmla="*/ 4 h 19"/>
                  </a:gdLst>
                  <a:ahLst/>
                  <a:cxnLst>
                    <a:cxn ang="0">
                      <a:pos x="T0" y="T1"/>
                    </a:cxn>
                    <a:cxn ang="0">
                      <a:pos x="T2" y="T3"/>
                    </a:cxn>
                    <a:cxn ang="0">
                      <a:pos x="T4" y="T5"/>
                    </a:cxn>
                    <a:cxn ang="0">
                      <a:pos x="T6" y="T7"/>
                    </a:cxn>
                    <a:cxn ang="0">
                      <a:pos x="T8" y="T9"/>
                    </a:cxn>
                  </a:cxnLst>
                  <a:rect l="0" t="0" r="r" b="b"/>
                  <a:pathLst>
                    <a:path w="79" h="1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29" name="Freeform 44">
                  <a:extLst>
                    <a:ext uri="{FF2B5EF4-FFF2-40B4-BE49-F238E27FC236}">
                      <a16:creationId xmlns:a16="http://schemas.microsoft.com/office/drawing/2014/main" id="{D1E6CFF8-D1CB-41F4-B738-2F4A1F22DC4F}"/>
                    </a:ext>
                  </a:extLst>
                </p:cNvPr>
                <p:cNvSpPr/>
                <p:nvPr/>
              </p:nvSpPr>
              <p:spPr bwMode="auto">
                <a:xfrm>
                  <a:off x="4384676" y="4772026"/>
                  <a:ext cx="106363" cy="17463"/>
                </a:xfrm>
                <a:custGeom>
                  <a:avLst/>
                  <a:gdLst>
                    <a:gd name="T0" fmla="*/ 5 w 102"/>
                    <a:gd name="T1" fmla="*/ 16 h 17"/>
                    <a:gd name="T2" fmla="*/ 98 w 102"/>
                    <a:gd name="T3" fmla="*/ 10 h 17"/>
                    <a:gd name="T4" fmla="*/ 98 w 102"/>
                    <a:gd name="T5" fmla="*/ 3 h 17"/>
                    <a:gd name="T6" fmla="*/ 3 w 102"/>
                    <a:gd name="T7" fmla="*/ 11 h 17"/>
                    <a:gd name="T8" fmla="*/ 5 w 102"/>
                    <a:gd name="T9" fmla="*/ 16 h 17"/>
                  </a:gdLst>
                  <a:ahLst/>
                  <a:cxnLst>
                    <a:cxn ang="0">
                      <a:pos x="T0" y="T1"/>
                    </a:cxn>
                    <a:cxn ang="0">
                      <a:pos x="T2" y="T3"/>
                    </a:cxn>
                    <a:cxn ang="0">
                      <a:pos x="T4" y="T5"/>
                    </a:cxn>
                    <a:cxn ang="0">
                      <a:pos x="T6" y="T7"/>
                    </a:cxn>
                    <a:cxn ang="0">
                      <a:pos x="T8" y="T9"/>
                    </a:cxn>
                  </a:cxnLst>
                  <a:rect l="0" t="0" r="r" b="b"/>
                  <a:pathLst>
                    <a:path w="102" h="17">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30" name="Freeform 45">
                  <a:extLst>
                    <a:ext uri="{FF2B5EF4-FFF2-40B4-BE49-F238E27FC236}">
                      <a16:creationId xmlns:a16="http://schemas.microsoft.com/office/drawing/2014/main" id="{CA09EA16-F554-4BA0-B557-9B9BAE5FA2F7}"/>
                    </a:ext>
                  </a:extLst>
                </p:cNvPr>
                <p:cNvSpPr/>
                <p:nvPr/>
              </p:nvSpPr>
              <p:spPr bwMode="auto">
                <a:xfrm>
                  <a:off x="4584701" y="4762501"/>
                  <a:ext cx="90488" cy="34925"/>
                </a:xfrm>
                <a:custGeom>
                  <a:avLst/>
                  <a:gdLst>
                    <a:gd name="T0" fmla="*/ 4 w 87"/>
                    <a:gd name="T1" fmla="*/ 20 h 33"/>
                    <a:gd name="T2" fmla="*/ 83 w 87"/>
                    <a:gd name="T3" fmla="*/ 12 h 33"/>
                    <a:gd name="T4" fmla="*/ 77 w 87"/>
                    <a:gd name="T5" fmla="*/ 2 h 33"/>
                    <a:gd name="T6" fmla="*/ 6 w 87"/>
                    <a:gd name="T7" fmla="*/ 10 h 33"/>
                    <a:gd name="T8" fmla="*/ 4 w 87"/>
                    <a:gd name="T9" fmla="*/ 20 h 33"/>
                  </a:gdLst>
                  <a:ahLst/>
                  <a:cxnLst>
                    <a:cxn ang="0">
                      <a:pos x="T0" y="T1"/>
                    </a:cxn>
                    <a:cxn ang="0">
                      <a:pos x="T2" y="T3"/>
                    </a:cxn>
                    <a:cxn ang="0">
                      <a:pos x="T4" y="T5"/>
                    </a:cxn>
                    <a:cxn ang="0">
                      <a:pos x="T6" y="T7"/>
                    </a:cxn>
                    <a:cxn ang="0">
                      <a:pos x="T8" y="T9"/>
                    </a:cxn>
                  </a:cxnLst>
                  <a:rect l="0" t="0" r="r" b="b"/>
                  <a:pathLst>
                    <a:path w="87" h="33">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31" name="Freeform 46">
                  <a:extLst>
                    <a:ext uri="{FF2B5EF4-FFF2-40B4-BE49-F238E27FC236}">
                      <a16:creationId xmlns:a16="http://schemas.microsoft.com/office/drawing/2014/main" id="{3CF721AF-2065-4D45-AE22-31C22BE23C9A}"/>
                    </a:ext>
                  </a:extLst>
                </p:cNvPr>
                <p:cNvSpPr/>
                <p:nvPr/>
              </p:nvSpPr>
              <p:spPr bwMode="auto">
                <a:xfrm>
                  <a:off x="4751388" y="4727576"/>
                  <a:ext cx="88900" cy="25400"/>
                </a:xfrm>
                <a:custGeom>
                  <a:avLst/>
                  <a:gdLst>
                    <a:gd name="T0" fmla="*/ 5 w 86"/>
                    <a:gd name="T1" fmla="*/ 24 h 25"/>
                    <a:gd name="T2" fmla="*/ 79 w 86"/>
                    <a:gd name="T3" fmla="*/ 11 h 25"/>
                    <a:gd name="T4" fmla="*/ 76 w 86"/>
                    <a:gd name="T5" fmla="*/ 1 h 25"/>
                    <a:gd name="T6" fmla="*/ 41 w 86"/>
                    <a:gd name="T7" fmla="*/ 8 h 25"/>
                    <a:gd name="T8" fmla="*/ 5 w 86"/>
                    <a:gd name="T9" fmla="*/ 17 h 25"/>
                    <a:gd name="T10" fmla="*/ 5 w 86"/>
                    <a:gd name="T11" fmla="*/ 24 h 25"/>
                  </a:gdLst>
                  <a:ahLst/>
                  <a:cxnLst>
                    <a:cxn ang="0">
                      <a:pos x="T0" y="T1"/>
                    </a:cxn>
                    <a:cxn ang="0">
                      <a:pos x="T2" y="T3"/>
                    </a:cxn>
                    <a:cxn ang="0">
                      <a:pos x="T4" y="T5"/>
                    </a:cxn>
                    <a:cxn ang="0">
                      <a:pos x="T6" y="T7"/>
                    </a:cxn>
                    <a:cxn ang="0">
                      <a:pos x="T8" y="T9"/>
                    </a:cxn>
                    <a:cxn ang="0">
                      <a:pos x="T10" y="T11"/>
                    </a:cxn>
                  </a:cxnLst>
                  <a:rect l="0" t="0" r="r" b="b"/>
                  <a:pathLst>
                    <a:path w="86" h="25">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32" name="Freeform 47">
                  <a:extLst>
                    <a:ext uri="{FF2B5EF4-FFF2-40B4-BE49-F238E27FC236}">
                      <a16:creationId xmlns:a16="http://schemas.microsoft.com/office/drawing/2014/main" id="{CA45BF4E-60CD-448D-8CA6-30D5EE6B84CD}"/>
                    </a:ext>
                  </a:extLst>
                </p:cNvPr>
                <p:cNvSpPr/>
                <p:nvPr/>
              </p:nvSpPr>
              <p:spPr bwMode="auto">
                <a:xfrm>
                  <a:off x="4892676" y="4657726"/>
                  <a:ext cx="92075" cy="52388"/>
                </a:xfrm>
                <a:custGeom>
                  <a:avLst/>
                  <a:gdLst>
                    <a:gd name="T0" fmla="*/ 9 w 89"/>
                    <a:gd name="T1" fmla="*/ 48 h 50"/>
                    <a:gd name="T2" fmla="*/ 43 w 89"/>
                    <a:gd name="T3" fmla="*/ 32 h 50"/>
                    <a:gd name="T4" fmla="*/ 81 w 89"/>
                    <a:gd name="T5" fmla="*/ 15 h 50"/>
                    <a:gd name="T6" fmla="*/ 77 w 89"/>
                    <a:gd name="T7" fmla="*/ 1 h 50"/>
                    <a:gd name="T8" fmla="*/ 38 w 89"/>
                    <a:gd name="T9" fmla="*/ 14 h 50"/>
                    <a:gd name="T10" fmla="*/ 4 w 89"/>
                    <a:gd name="T11" fmla="*/ 41 h 50"/>
                    <a:gd name="T12" fmla="*/ 9 w 89"/>
                    <a:gd name="T13" fmla="*/ 48 h 50"/>
                  </a:gdLst>
                  <a:ahLst/>
                  <a:cxnLst>
                    <a:cxn ang="0">
                      <a:pos x="T0" y="T1"/>
                    </a:cxn>
                    <a:cxn ang="0">
                      <a:pos x="T2" y="T3"/>
                    </a:cxn>
                    <a:cxn ang="0">
                      <a:pos x="T4" y="T5"/>
                    </a:cxn>
                    <a:cxn ang="0">
                      <a:pos x="T6" y="T7"/>
                    </a:cxn>
                    <a:cxn ang="0">
                      <a:pos x="T8" y="T9"/>
                    </a:cxn>
                    <a:cxn ang="0">
                      <a:pos x="T10" y="T11"/>
                    </a:cxn>
                    <a:cxn ang="0">
                      <a:pos x="T12" y="T13"/>
                    </a:cxn>
                  </a:cxnLst>
                  <a:rect l="0" t="0" r="r" b="b"/>
                  <a:pathLst>
                    <a:path w="89" h="50">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33" name="Freeform 48">
                  <a:extLst>
                    <a:ext uri="{FF2B5EF4-FFF2-40B4-BE49-F238E27FC236}">
                      <a16:creationId xmlns:a16="http://schemas.microsoft.com/office/drawing/2014/main" id="{F772C6B9-37B1-42B5-9751-9DD1E2F4AD95}"/>
                    </a:ext>
                  </a:extLst>
                </p:cNvPr>
                <p:cNvSpPr/>
                <p:nvPr/>
              </p:nvSpPr>
              <p:spPr bwMode="auto">
                <a:xfrm>
                  <a:off x="4024313" y="4714876"/>
                  <a:ext cx="93663" cy="31750"/>
                </a:xfrm>
                <a:custGeom>
                  <a:avLst/>
                  <a:gdLst>
                    <a:gd name="T0" fmla="*/ 3 w 91"/>
                    <a:gd name="T1" fmla="*/ 6 h 31"/>
                    <a:gd name="T2" fmla="*/ 83 w 91"/>
                    <a:gd name="T3" fmla="*/ 30 h 31"/>
                    <a:gd name="T4" fmla="*/ 85 w 91"/>
                    <a:gd name="T5" fmla="*/ 21 h 31"/>
                    <a:gd name="T6" fmla="*/ 5 w 91"/>
                    <a:gd name="T7" fmla="*/ 1 h 31"/>
                    <a:gd name="T8" fmla="*/ 3 w 91"/>
                    <a:gd name="T9" fmla="*/ 6 h 31"/>
                  </a:gdLst>
                  <a:ahLst/>
                  <a:cxnLst>
                    <a:cxn ang="0">
                      <a:pos x="T0" y="T1"/>
                    </a:cxn>
                    <a:cxn ang="0">
                      <a:pos x="T2" y="T3"/>
                    </a:cxn>
                    <a:cxn ang="0">
                      <a:pos x="T4" y="T5"/>
                    </a:cxn>
                    <a:cxn ang="0">
                      <a:pos x="T6" y="T7"/>
                    </a:cxn>
                    <a:cxn ang="0">
                      <a:pos x="T8" y="T9"/>
                    </a:cxn>
                  </a:cxnLst>
                  <a:rect l="0" t="0" r="r" b="b"/>
                  <a:pathLst>
                    <a:path w="91" h="3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34" name="Freeform 49">
                  <a:extLst>
                    <a:ext uri="{FF2B5EF4-FFF2-40B4-BE49-F238E27FC236}">
                      <a16:creationId xmlns:a16="http://schemas.microsoft.com/office/drawing/2014/main" id="{9BBC007E-4167-45F1-9131-8A9217FA1571}"/>
                    </a:ext>
                  </a:extLst>
                </p:cNvPr>
                <p:cNvSpPr/>
                <p:nvPr/>
              </p:nvSpPr>
              <p:spPr bwMode="auto">
                <a:xfrm>
                  <a:off x="3851276" y="4625976"/>
                  <a:ext cx="98425" cy="63500"/>
                </a:xfrm>
                <a:custGeom>
                  <a:avLst/>
                  <a:gdLst>
                    <a:gd name="T0" fmla="*/ 2 w 94"/>
                    <a:gd name="T1" fmla="*/ 4 h 61"/>
                    <a:gd name="T2" fmla="*/ 82 w 94"/>
                    <a:gd name="T3" fmla="*/ 60 h 61"/>
                    <a:gd name="T4" fmla="*/ 88 w 94"/>
                    <a:gd name="T5" fmla="*/ 49 h 61"/>
                    <a:gd name="T6" fmla="*/ 5 w 94"/>
                    <a:gd name="T7" fmla="*/ 1 h 61"/>
                    <a:gd name="T8" fmla="*/ 2 w 94"/>
                    <a:gd name="T9" fmla="*/ 4 h 61"/>
                  </a:gdLst>
                  <a:ahLst/>
                  <a:cxnLst>
                    <a:cxn ang="0">
                      <a:pos x="T0" y="T1"/>
                    </a:cxn>
                    <a:cxn ang="0">
                      <a:pos x="T2" y="T3"/>
                    </a:cxn>
                    <a:cxn ang="0">
                      <a:pos x="T4" y="T5"/>
                    </a:cxn>
                    <a:cxn ang="0">
                      <a:pos x="T6" y="T7"/>
                    </a:cxn>
                    <a:cxn ang="0">
                      <a:pos x="T8" y="T9"/>
                    </a:cxn>
                  </a:cxnLst>
                  <a:rect l="0" t="0" r="r" b="b"/>
                  <a:pathLst>
                    <a:path w="94" h="61">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35" name="Freeform 50">
                  <a:extLst>
                    <a:ext uri="{FF2B5EF4-FFF2-40B4-BE49-F238E27FC236}">
                      <a16:creationId xmlns:a16="http://schemas.microsoft.com/office/drawing/2014/main" id="{FB8463EC-32A7-4AA8-86E7-7A1A23C9273B}"/>
                    </a:ext>
                  </a:extLst>
                </p:cNvPr>
                <p:cNvSpPr/>
                <p:nvPr/>
              </p:nvSpPr>
              <p:spPr bwMode="auto">
                <a:xfrm>
                  <a:off x="3706813" y="4486276"/>
                  <a:ext cx="82550" cy="73025"/>
                </a:xfrm>
                <a:custGeom>
                  <a:avLst/>
                  <a:gdLst>
                    <a:gd name="T0" fmla="*/ 2 w 79"/>
                    <a:gd name="T1" fmla="*/ 9 h 71"/>
                    <a:gd name="T2" fmla="*/ 68 w 79"/>
                    <a:gd name="T3" fmla="*/ 69 h 71"/>
                    <a:gd name="T4" fmla="*/ 75 w 79"/>
                    <a:gd name="T5" fmla="*/ 61 h 71"/>
                    <a:gd name="T6" fmla="*/ 9 w 79"/>
                    <a:gd name="T7" fmla="*/ 4 h 71"/>
                    <a:gd name="T8" fmla="*/ 2 w 79"/>
                    <a:gd name="T9" fmla="*/ 9 h 71"/>
                  </a:gdLst>
                  <a:ahLst/>
                  <a:cxnLst>
                    <a:cxn ang="0">
                      <a:pos x="T0" y="T1"/>
                    </a:cxn>
                    <a:cxn ang="0">
                      <a:pos x="T2" y="T3"/>
                    </a:cxn>
                    <a:cxn ang="0">
                      <a:pos x="T4" y="T5"/>
                    </a:cxn>
                    <a:cxn ang="0">
                      <a:pos x="T6" y="T7"/>
                    </a:cxn>
                    <a:cxn ang="0">
                      <a:pos x="T8" y="T9"/>
                    </a:cxn>
                  </a:cxnLst>
                  <a:rect l="0" t="0" r="r" b="b"/>
                  <a:pathLst>
                    <a:path w="79" h="71">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36" name="Freeform 51">
                  <a:extLst>
                    <a:ext uri="{FF2B5EF4-FFF2-40B4-BE49-F238E27FC236}">
                      <a16:creationId xmlns:a16="http://schemas.microsoft.com/office/drawing/2014/main" id="{C3B84C6F-25E5-4A20-85B4-EA5D2CA34381}"/>
                    </a:ext>
                  </a:extLst>
                </p:cNvPr>
                <p:cNvSpPr/>
                <p:nvPr/>
              </p:nvSpPr>
              <p:spPr bwMode="auto">
                <a:xfrm>
                  <a:off x="3595688" y="4313238"/>
                  <a:ext cx="57150" cy="82550"/>
                </a:xfrm>
                <a:custGeom>
                  <a:avLst/>
                  <a:gdLst>
                    <a:gd name="T0" fmla="*/ 1 w 56"/>
                    <a:gd name="T1" fmla="*/ 6 h 79"/>
                    <a:gd name="T2" fmla="*/ 45 w 56"/>
                    <a:gd name="T3" fmla="*/ 75 h 79"/>
                    <a:gd name="T4" fmla="*/ 52 w 56"/>
                    <a:gd name="T5" fmla="*/ 68 h 79"/>
                    <a:gd name="T6" fmla="*/ 9 w 56"/>
                    <a:gd name="T7" fmla="*/ 4 h 79"/>
                    <a:gd name="T8" fmla="*/ 1 w 56"/>
                    <a:gd name="T9" fmla="*/ 6 h 79"/>
                  </a:gdLst>
                  <a:ahLst/>
                  <a:cxnLst>
                    <a:cxn ang="0">
                      <a:pos x="T0" y="T1"/>
                    </a:cxn>
                    <a:cxn ang="0">
                      <a:pos x="T2" y="T3"/>
                    </a:cxn>
                    <a:cxn ang="0">
                      <a:pos x="T4" y="T5"/>
                    </a:cxn>
                    <a:cxn ang="0">
                      <a:pos x="T6" y="T7"/>
                    </a:cxn>
                    <a:cxn ang="0">
                      <a:pos x="T8" y="T9"/>
                    </a:cxn>
                  </a:cxnLst>
                  <a:rect l="0" t="0" r="r" b="b"/>
                  <a:pathLst>
                    <a:path w="56" h="79">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37" name="Freeform 52">
                  <a:extLst>
                    <a:ext uri="{FF2B5EF4-FFF2-40B4-BE49-F238E27FC236}">
                      <a16:creationId xmlns:a16="http://schemas.microsoft.com/office/drawing/2014/main" id="{55783258-2731-40B8-BB8A-7803579B8E89}"/>
                    </a:ext>
                  </a:extLst>
                </p:cNvPr>
                <p:cNvSpPr/>
                <p:nvPr/>
              </p:nvSpPr>
              <p:spPr bwMode="auto">
                <a:xfrm>
                  <a:off x="3533776" y="4113213"/>
                  <a:ext cx="42863" cy="101600"/>
                </a:xfrm>
                <a:custGeom>
                  <a:avLst/>
                  <a:gdLst>
                    <a:gd name="T0" fmla="*/ 2 w 42"/>
                    <a:gd name="T1" fmla="*/ 5 h 99"/>
                    <a:gd name="T2" fmla="*/ 31 w 42"/>
                    <a:gd name="T3" fmla="*/ 94 h 99"/>
                    <a:gd name="T4" fmla="*/ 39 w 42"/>
                    <a:gd name="T5" fmla="*/ 89 h 99"/>
                    <a:gd name="T6" fmla="*/ 10 w 42"/>
                    <a:gd name="T7" fmla="*/ 5 h 99"/>
                    <a:gd name="T8" fmla="*/ 2 w 42"/>
                    <a:gd name="T9" fmla="*/ 5 h 99"/>
                  </a:gdLst>
                  <a:ahLst/>
                  <a:cxnLst>
                    <a:cxn ang="0">
                      <a:pos x="T0" y="T1"/>
                    </a:cxn>
                    <a:cxn ang="0">
                      <a:pos x="T2" y="T3"/>
                    </a:cxn>
                    <a:cxn ang="0">
                      <a:pos x="T4" y="T5"/>
                    </a:cxn>
                    <a:cxn ang="0">
                      <a:pos x="T6" y="T7"/>
                    </a:cxn>
                    <a:cxn ang="0">
                      <a:pos x="T8" y="T9"/>
                    </a:cxn>
                  </a:cxnLst>
                  <a:rect l="0" t="0" r="r" b="b"/>
                  <a:pathLst>
                    <a:path w="42" h="99">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38" name="Freeform 53">
                  <a:extLst>
                    <a:ext uri="{FF2B5EF4-FFF2-40B4-BE49-F238E27FC236}">
                      <a16:creationId xmlns:a16="http://schemas.microsoft.com/office/drawing/2014/main" id="{E32D6347-B0F1-4D13-86B9-265647515FBD}"/>
                    </a:ext>
                  </a:extLst>
                </p:cNvPr>
                <p:cNvSpPr/>
                <p:nvPr/>
              </p:nvSpPr>
              <p:spPr bwMode="auto">
                <a:xfrm>
                  <a:off x="3517901" y="3932238"/>
                  <a:ext cx="20638" cy="79375"/>
                </a:xfrm>
                <a:custGeom>
                  <a:avLst/>
                  <a:gdLst>
                    <a:gd name="T0" fmla="*/ 4 w 19"/>
                    <a:gd name="T1" fmla="*/ 4 h 76"/>
                    <a:gd name="T2" fmla="*/ 10 w 19"/>
                    <a:gd name="T3" fmla="*/ 71 h 76"/>
                    <a:gd name="T4" fmla="*/ 18 w 19"/>
                    <a:gd name="T5" fmla="*/ 68 h 76"/>
                    <a:gd name="T6" fmla="*/ 10 w 19"/>
                    <a:gd name="T7" fmla="*/ 4 h 76"/>
                    <a:gd name="T8" fmla="*/ 4 w 19"/>
                    <a:gd name="T9" fmla="*/ 4 h 76"/>
                  </a:gdLst>
                  <a:ahLst/>
                  <a:cxnLst>
                    <a:cxn ang="0">
                      <a:pos x="T0" y="T1"/>
                    </a:cxn>
                    <a:cxn ang="0">
                      <a:pos x="T2" y="T3"/>
                    </a:cxn>
                    <a:cxn ang="0">
                      <a:pos x="T4" y="T5"/>
                    </a:cxn>
                    <a:cxn ang="0">
                      <a:pos x="T6" y="T7"/>
                    </a:cxn>
                    <a:cxn ang="0">
                      <a:pos x="T8" y="T9"/>
                    </a:cxn>
                  </a:cxnLst>
                  <a:rect l="0" t="0" r="r" b="b"/>
                  <a:pathLst>
                    <a:path w="19" h="76">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39" name="Freeform 54">
                  <a:extLst>
                    <a:ext uri="{FF2B5EF4-FFF2-40B4-BE49-F238E27FC236}">
                      <a16:creationId xmlns:a16="http://schemas.microsoft.com/office/drawing/2014/main" id="{E485467B-26DD-433E-B2DA-83AB761AEF55}"/>
                    </a:ext>
                  </a:extLst>
                </p:cNvPr>
                <p:cNvSpPr/>
                <p:nvPr/>
              </p:nvSpPr>
              <p:spPr bwMode="auto">
                <a:xfrm>
                  <a:off x="3522663" y="3695701"/>
                  <a:ext cx="47625" cy="131763"/>
                </a:xfrm>
                <a:custGeom>
                  <a:avLst/>
                  <a:gdLst>
                    <a:gd name="T0" fmla="*/ 4 w 46"/>
                    <a:gd name="T1" fmla="*/ 125 h 127"/>
                    <a:gd name="T2" fmla="*/ 43 w 46"/>
                    <a:gd name="T3" fmla="*/ 12 h 127"/>
                    <a:gd name="T4" fmla="*/ 33 w 46"/>
                    <a:gd name="T5" fmla="*/ 6 h 127"/>
                    <a:gd name="T6" fmla="*/ 0 w 46"/>
                    <a:gd name="T7" fmla="*/ 124 h 127"/>
                    <a:gd name="T8" fmla="*/ 4 w 46"/>
                    <a:gd name="T9" fmla="*/ 125 h 127"/>
                  </a:gdLst>
                  <a:ahLst/>
                  <a:cxnLst>
                    <a:cxn ang="0">
                      <a:pos x="T0" y="T1"/>
                    </a:cxn>
                    <a:cxn ang="0">
                      <a:pos x="T2" y="T3"/>
                    </a:cxn>
                    <a:cxn ang="0">
                      <a:pos x="T4" y="T5"/>
                    </a:cxn>
                    <a:cxn ang="0">
                      <a:pos x="T6" y="T7"/>
                    </a:cxn>
                    <a:cxn ang="0">
                      <a:pos x="T8" y="T9"/>
                    </a:cxn>
                  </a:cxnLst>
                  <a:rect l="0" t="0" r="r" b="b"/>
                  <a:pathLst>
                    <a:path w="46" h="127">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40" name="Freeform 55">
                  <a:extLst>
                    <a:ext uri="{FF2B5EF4-FFF2-40B4-BE49-F238E27FC236}">
                      <a16:creationId xmlns:a16="http://schemas.microsoft.com/office/drawing/2014/main" id="{6473EB7A-F095-4782-9773-1D06B1A23DD6}"/>
                    </a:ext>
                  </a:extLst>
                </p:cNvPr>
                <p:cNvSpPr/>
                <p:nvPr/>
              </p:nvSpPr>
              <p:spPr bwMode="auto">
                <a:xfrm>
                  <a:off x="3586163" y="3575051"/>
                  <a:ext cx="50800" cy="66675"/>
                </a:xfrm>
                <a:custGeom>
                  <a:avLst/>
                  <a:gdLst>
                    <a:gd name="T0" fmla="*/ 9 w 48"/>
                    <a:gd name="T1" fmla="*/ 61 h 64"/>
                    <a:gd name="T2" fmla="*/ 21 w 48"/>
                    <a:gd name="T3" fmla="*/ 53 h 64"/>
                    <a:gd name="T4" fmla="*/ 31 w 48"/>
                    <a:gd name="T5" fmla="*/ 40 h 64"/>
                    <a:gd name="T6" fmla="*/ 47 w 48"/>
                    <a:gd name="T7" fmla="*/ 9 h 64"/>
                    <a:gd name="T8" fmla="*/ 39 w 48"/>
                    <a:gd name="T9" fmla="*/ 3 h 64"/>
                    <a:gd name="T10" fmla="*/ 18 w 48"/>
                    <a:gd name="T11" fmla="*/ 29 h 64"/>
                    <a:gd name="T12" fmla="*/ 11 w 48"/>
                    <a:gd name="T13" fmla="*/ 41 h 64"/>
                    <a:gd name="T14" fmla="*/ 3 w 48"/>
                    <a:gd name="T15" fmla="*/ 57 h 64"/>
                    <a:gd name="T16" fmla="*/ 9 w 48"/>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4">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41" name="Freeform 56">
                  <a:extLst>
                    <a:ext uri="{FF2B5EF4-FFF2-40B4-BE49-F238E27FC236}">
                      <a16:creationId xmlns:a16="http://schemas.microsoft.com/office/drawing/2014/main" id="{63A23ABC-3117-4787-89ED-05B921F173FA}"/>
                    </a:ext>
                  </a:extLst>
                </p:cNvPr>
                <p:cNvSpPr/>
                <p:nvPr/>
              </p:nvSpPr>
              <p:spPr bwMode="auto">
                <a:xfrm>
                  <a:off x="3698876" y="3435351"/>
                  <a:ext cx="66675" cy="74613"/>
                </a:xfrm>
                <a:custGeom>
                  <a:avLst/>
                  <a:gdLst>
                    <a:gd name="T0" fmla="*/ 11 w 64"/>
                    <a:gd name="T1" fmla="*/ 66 h 71"/>
                    <a:gd name="T2" fmla="*/ 60 w 64"/>
                    <a:gd name="T3" fmla="*/ 9 h 71"/>
                    <a:gd name="T4" fmla="*/ 56 w 64"/>
                    <a:gd name="T5" fmla="*/ 1 h 71"/>
                    <a:gd name="T6" fmla="*/ 2 w 64"/>
                    <a:gd name="T7" fmla="*/ 62 h 71"/>
                    <a:gd name="T8" fmla="*/ 11 w 64"/>
                    <a:gd name="T9" fmla="*/ 66 h 71"/>
                  </a:gdLst>
                  <a:ahLst/>
                  <a:cxnLst>
                    <a:cxn ang="0">
                      <a:pos x="T0" y="T1"/>
                    </a:cxn>
                    <a:cxn ang="0">
                      <a:pos x="T2" y="T3"/>
                    </a:cxn>
                    <a:cxn ang="0">
                      <a:pos x="T4" y="T5"/>
                    </a:cxn>
                    <a:cxn ang="0">
                      <a:pos x="T6" y="T7"/>
                    </a:cxn>
                    <a:cxn ang="0">
                      <a:pos x="T8" y="T9"/>
                    </a:cxn>
                  </a:cxnLst>
                  <a:rect l="0" t="0" r="r" b="b"/>
                  <a:pathLst>
                    <a:path w="64" h="71">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42" name="Freeform 57">
                  <a:extLst>
                    <a:ext uri="{FF2B5EF4-FFF2-40B4-BE49-F238E27FC236}">
                      <a16:creationId xmlns:a16="http://schemas.microsoft.com/office/drawing/2014/main" id="{938281EB-A69E-4236-892F-497FEC8353B7}"/>
                    </a:ext>
                  </a:extLst>
                </p:cNvPr>
                <p:cNvSpPr/>
                <p:nvPr/>
              </p:nvSpPr>
              <p:spPr bwMode="auto">
                <a:xfrm>
                  <a:off x="3798888" y="3357563"/>
                  <a:ext cx="57150" cy="34925"/>
                </a:xfrm>
                <a:custGeom>
                  <a:avLst/>
                  <a:gdLst>
                    <a:gd name="T0" fmla="*/ 5 w 56"/>
                    <a:gd name="T1" fmla="*/ 33 h 34"/>
                    <a:gd name="T2" fmla="*/ 16 w 56"/>
                    <a:gd name="T3" fmla="*/ 32 h 34"/>
                    <a:gd name="T4" fmla="*/ 29 w 56"/>
                    <a:gd name="T5" fmla="*/ 28 h 34"/>
                    <a:gd name="T6" fmla="*/ 51 w 56"/>
                    <a:gd name="T7" fmla="*/ 13 h 34"/>
                    <a:gd name="T8" fmla="*/ 46 w 56"/>
                    <a:gd name="T9" fmla="*/ 2 h 34"/>
                    <a:gd name="T10" fmla="*/ 22 w 56"/>
                    <a:gd name="T11" fmla="*/ 11 h 34"/>
                    <a:gd name="T12" fmla="*/ 10 w 56"/>
                    <a:gd name="T13" fmla="*/ 19 h 34"/>
                    <a:gd name="T14" fmla="*/ 3 w 56"/>
                    <a:gd name="T15" fmla="*/ 27 h 34"/>
                    <a:gd name="T16" fmla="*/ 5 w 56"/>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4">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43" name="Freeform 58">
                  <a:extLst>
                    <a:ext uri="{FF2B5EF4-FFF2-40B4-BE49-F238E27FC236}">
                      <a16:creationId xmlns:a16="http://schemas.microsoft.com/office/drawing/2014/main" id="{DA2866AC-24AA-4C2B-928B-C3CC010ED30B}"/>
                    </a:ext>
                  </a:extLst>
                </p:cNvPr>
                <p:cNvSpPr/>
                <p:nvPr/>
              </p:nvSpPr>
              <p:spPr bwMode="auto">
                <a:xfrm>
                  <a:off x="3725863" y="3227388"/>
                  <a:ext cx="76200" cy="69850"/>
                </a:xfrm>
                <a:custGeom>
                  <a:avLst/>
                  <a:gdLst>
                    <a:gd name="T0" fmla="*/ 69 w 74"/>
                    <a:gd name="T1" fmla="*/ 58 h 68"/>
                    <a:gd name="T2" fmla="*/ 42 w 74"/>
                    <a:gd name="T3" fmla="*/ 36 h 68"/>
                    <a:gd name="T4" fmla="*/ 14 w 74"/>
                    <a:gd name="T5" fmla="*/ 6 h 68"/>
                    <a:gd name="T6" fmla="*/ 3 w 74"/>
                    <a:gd name="T7" fmla="*/ 15 h 68"/>
                    <a:gd name="T8" fmla="*/ 66 w 74"/>
                    <a:gd name="T9" fmla="*/ 66 h 68"/>
                    <a:gd name="T10" fmla="*/ 69 w 74"/>
                    <a:gd name="T11" fmla="*/ 58 h 68"/>
                  </a:gdLst>
                  <a:ahLst/>
                  <a:cxnLst>
                    <a:cxn ang="0">
                      <a:pos x="T0" y="T1"/>
                    </a:cxn>
                    <a:cxn ang="0">
                      <a:pos x="T2" y="T3"/>
                    </a:cxn>
                    <a:cxn ang="0">
                      <a:pos x="T4" y="T5"/>
                    </a:cxn>
                    <a:cxn ang="0">
                      <a:pos x="T6" y="T7"/>
                    </a:cxn>
                    <a:cxn ang="0">
                      <a:pos x="T8" y="T9"/>
                    </a:cxn>
                    <a:cxn ang="0">
                      <a:pos x="T10" y="T11"/>
                    </a:cxn>
                  </a:cxnLst>
                  <a:rect l="0" t="0" r="r" b="b"/>
                  <a:pathLst>
                    <a:path w="74" h="68">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44" name="Freeform 59">
                  <a:extLst>
                    <a:ext uri="{FF2B5EF4-FFF2-40B4-BE49-F238E27FC236}">
                      <a16:creationId xmlns:a16="http://schemas.microsoft.com/office/drawing/2014/main" id="{B17A1B23-7C6C-4750-842D-CBE61C76305E}"/>
                    </a:ext>
                  </a:extLst>
                </p:cNvPr>
                <p:cNvSpPr/>
                <p:nvPr/>
              </p:nvSpPr>
              <p:spPr bwMode="auto">
                <a:xfrm>
                  <a:off x="3622676" y="3065463"/>
                  <a:ext cx="60325" cy="96838"/>
                </a:xfrm>
                <a:custGeom>
                  <a:avLst/>
                  <a:gdLst>
                    <a:gd name="T0" fmla="*/ 54 w 58"/>
                    <a:gd name="T1" fmla="*/ 85 h 94"/>
                    <a:gd name="T2" fmla="*/ 12 w 58"/>
                    <a:gd name="T3" fmla="*/ 6 h 94"/>
                    <a:gd name="T4" fmla="*/ 2 w 58"/>
                    <a:gd name="T5" fmla="*/ 9 h 94"/>
                    <a:gd name="T6" fmla="*/ 47 w 58"/>
                    <a:gd name="T7" fmla="*/ 91 h 94"/>
                    <a:gd name="T8" fmla="*/ 54 w 58"/>
                    <a:gd name="T9" fmla="*/ 85 h 94"/>
                  </a:gdLst>
                  <a:ahLst/>
                  <a:cxnLst>
                    <a:cxn ang="0">
                      <a:pos x="T0" y="T1"/>
                    </a:cxn>
                    <a:cxn ang="0">
                      <a:pos x="T2" y="T3"/>
                    </a:cxn>
                    <a:cxn ang="0">
                      <a:pos x="T4" y="T5"/>
                    </a:cxn>
                    <a:cxn ang="0">
                      <a:pos x="T6" y="T7"/>
                    </a:cxn>
                    <a:cxn ang="0">
                      <a:pos x="T8" y="T9"/>
                    </a:cxn>
                  </a:cxnLst>
                  <a:rect l="0" t="0" r="r" b="b"/>
                  <a:pathLst>
                    <a:path w="58" h="94">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45" name="Freeform 60">
                  <a:extLst>
                    <a:ext uri="{FF2B5EF4-FFF2-40B4-BE49-F238E27FC236}">
                      <a16:creationId xmlns:a16="http://schemas.microsoft.com/office/drawing/2014/main" id="{AA6180C6-F7EA-47B2-8807-7368159194B5}"/>
                    </a:ext>
                  </a:extLst>
                </p:cNvPr>
                <p:cNvSpPr/>
                <p:nvPr/>
              </p:nvSpPr>
              <p:spPr bwMode="auto">
                <a:xfrm>
                  <a:off x="3565526" y="2909888"/>
                  <a:ext cx="22225" cy="68263"/>
                </a:xfrm>
                <a:custGeom>
                  <a:avLst/>
                  <a:gdLst>
                    <a:gd name="T0" fmla="*/ 22 w 22"/>
                    <a:gd name="T1" fmla="*/ 62 h 66"/>
                    <a:gd name="T2" fmla="*/ 9 w 22"/>
                    <a:gd name="T3" fmla="*/ 4 h 66"/>
                    <a:gd name="T4" fmla="*/ 1 w 22"/>
                    <a:gd name="T5" fmla="*/ 6 h 66"/>
                    <a:gd name="T6" fmla="*/ 18 w 22"/>
                    <a:gd name="T7" fmla="*/ 64 h 66"/>
                    <a:gd name="T8" fmla="*/ 22 w 22"/>
                    <a:gd name="T9" fmla="*/ 62 h 66"/>
                  </a:gdLst>
                  <a:ahLst/>
                  <a:cxnLst>
                    <a:cxn ang="0">
                      <a:pos x="T0" y="T1"/>
                    </a:cxn>
                    <a:cxn ang="0">
                      <a:pos x="T2" y="T3"/>
                    </a:cxn>
                    <a:cxn ang="0">
                      <a:pos x="T4" y="T5"/>
                    </a:cxn>
                    <a:cxn ang="0">
                      <a:pos x="T6" y="T7"/>
                    </a:cxn>
                    <a:cxn ang="0">
                      <a:pos x="T8" y="T9"/>
                    </a:cxn>
                  </a:cxnLst>
                  <a:rect l="0" t="0" r="r" b="b"/>
                  <a:pathLst>
                    <a:path w="22" h="66">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46" name="Freeform 61">
                  <a:extLst>
                    <a:ext uri="{FF2B5EF4-FFF2-40B4-BE49-F238E27FC236}">
                      <a16:creationId xmlns:a16="http://schemas.microsoft.com/office/drawing/2014/main" id="{0755943E-1CE9-4E96-9D29-4FAA24752B31}"/>
                    </a:ext>
                  </a:extLst>
                </p:cNvPr>
                <p:cNvSpPr/>
                <p:nvPr/>
              </p:nvSpPr>
              <p:spPr bwMode="auto">
                <a:xfrm>
                  <a:off x="3538538" y="2741613"/>
                  <a:ext cx="28575" cy="100013"/>
                </a:xfrm>
                <a:custGeom>
                  <a:avLst/>
                  <a:gdLst>
                    <a:gd name="T0" fmla="*/ 22 w 27"/>
                    <a:gd name="T1" fmla="*/ 89 h 96"/>
                    <a:gd name="T2" fmla="*/ 15 w 27"/>
                    <a:gd name="T3" fmla="*/ 8 h 96"/>
                    <a:gd name="T4" fmla="*/ 2 w 27"/>
                    <a:gd name="T5" fmla="*/ 8 h 96"/>
                    <a:gd name="T6" fmla="*/ 9 w 27"/>
                    <a:gd name="T7" fmla="*/ 89 h 96"/>
                    <a:gd name="T8" fmla="*/ 22 w 27"/>
                    <a:gd name="T9" fmla="*/ 89 h 96"/>
                  </a:gdLst>
                  <a:ahLst/>
                  <a:cxnLst>
                    <a:cxn ang="0">
                      <a:pos x="T0" y="T1"/>
                    </a:cxn>
                    <a:cxn ang="0">
                      <a:pos x="T2" y="T3"/>
                    </a:cxn>
                    <a:cxn ang="0">
                      <a:pos x="T4" y="T5"/>
                    </a:cxn>
                    <a:cxn ang="0">
                      <a:pos x="T6" y="T7"/>
                    </a:cxn>
                    <a:cxn ang="0">
                      <a:pos x="T8" y="T9"/>
                    </a:cxn>
                  </a:cxnLst>
                  <a:rect l="0" t="0" r="r" b="b"/>
                  <a:pathLst>
                    <a:path w="27" h="96">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47" name="Freeform 62">
                  <a:extLst>
                    <a:ext uri="{FF2B5EF4-FFF2-40B4-BE49-F238E27FC236}">
                      <a16:creationId xmlns:a16="http://schemas.microsoft.com/office/drawing/2014/main" id="{E41D5C40-6C4D-447B-ABE7-AAB4FA8F7B34}"/>
                    </a:ext>
                  </a:extLst>
                </p:cNvPr>
                <p:cNvSpPr/>
                <p:nvPr/>
              </p:nvSpPr>
              <p:spPr bwMode="auto">
                <a:xfrm>
                  <a:off x="3546476" y="2592388"/>
                  <a:ext cx="22225" cy="73025"/>
                </a:xfrm>
                <a:custGeom>
                  <a:avLst/>
                  <a:gdLst>
                    <a:gd name="T0" fmla="*/ 13 w 22"/>
                    <a:gd name="T1" fmla="*/ 66 h 70"/>
                    <a:gd name="T2" fmla="*/ 21 w 22"/>
                    <a:gd name="T3" fmla="*/ 8 h 70"/>
                    <a:gd name="T4" fmla="*/ 11 w 22"/>
                    <a:gd name="T5" fmla="*/ 6 h 70"/>
                    <a:gd name="T6" fmla="*/ 5 w 22"/>
                    <a:gd name="T7" fmla="*/ 66 h 70"/>
                    <a:gd name="T8" fmla="*/ 13 w 22"/>
                    <a:gd name="T9" fmla="*/ 66 h 70"/>
                  </a:gdLst>
                  <a:ahLst/>
                  <a:cxnLst>
                    <a:cxn ang="0">
                      <a:pos x="T0" y="T1"/>
                    </a:cxn>
                    <a:cxn ang="0">
                      <a:pos x="T2" y="T3"/>
                    </a:cxn>
                    <a:cxn ang="0">
                      <a:pos x="T4" y="T5"/>
                    </a:cxn>
                    <a:cxn ang="0">
                      <a:pos x="T6" y="T7"/>
                    </a:cxn>
                    <a:cxn ang="0">
                      <a:pos x="T8" y="T9"/>
                    </a:cxn>
                  </a:cxnLst>
                  <a:rect l="0" t="0" r="r" b="b"/>
                  <a:pathLst>
                    <a:path w="22" h="70">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48" name="Freeform 63">
                  <a:extLst>
                    <a:ext uri="{FF2B5EF4-FFF2-40B4-BE49-F238E27FC236}">
                      <a16:creationId xmlns:a16="http://schemas.microsoft.com/office/drawing/2014/main" id="{3182A321-688B-4F29-9AD2-0C8FE9BB0689}"/>
                    </a:ext>
                  </a:extLst>
                </p:cNvPr>
                <p:cNvSpPr/>
                <p:nvPr/>
              </p:nvSpPr>
              <p:spPr bwMode="auto">
                <a:xfrm>
                  <a:off x="3595688" y="2397126"/>
                  <a:ext cx="49213" cy="103188"/>
                </a:xfrm>
                <a:custGeom>
                  <a:avLst/>
                  <a:gdLst>
                    <a:gd name="T0" fmla="*/ 7 w 47"/>
                    <a:gd name="T1" fmla="*/ 96 h 99"/>
                    <a:gd name="T2" fmla="*/ 45 w 47"/>
                    <a:gd name="T3" fmla="*/ 8 h 99"/>
                    <a:gd name="T4" fmla="*/ 36 w 47"/>
                    <a:gd name="T5" fmla="*/ 5 h 99"/>
                    <a:gd name="T6" fmla="*/ 0 w 47"/>
                    <a:gd name="T7" fmla="*/ 94 h 99"/>
                    <a:gd name="T8" fmla="*/ 7 w 47"/>
                    <a:gd name="T9" fmla="*/ 96 h 99"/>
                  </a:gdLst>
                  <a:ahLst/>
                  <a:cxnLst>
                    <a:cxn ang="0">
                      <a:pos x="T0" y="T1"/>
                    </a:cxn>
                    <a:cxn ang="0">
                      <a:pos x="T2" y="T3"/>
                    </a:cxn>
                    <a:cxn ang="0">
                      <a:pos x="T4" y="T5"/>
                    </a:cxn>
                    <a:cxn ang="0">
                      <a:pos x="T6" y="T7"/>
                    </a:cxn>
                    <a:cxn ang="0">
                      <a:pos x="T8" y="T9"/>
                    </a:cxn>
                  </a:cxnLst>
                  <a:rect l="0" t="0" r="r" b="b"/>
                  <a:pathLst>
                    <a:path w="47" h="99">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49" name="Freeform 64">
                  <a:extLst>
                    <a:ext uri="{FF2B5EF4-FFF2-40B4-BE49-F238E27FC236}">
                      <a16:creationId xmlns:a16="http://schemas.microsoft.com/office/drawing/2014/main" id="{E46DBB55-3BDA-443E-867F-467D1C6B38B3}"/>
                    </a:ext>
                  </a:extLst>
                </p:cNvPr>
                <p:cNvSpPr/>
                <p:nvPr/>
              </p:nvSpPr>
              <p:spPr bwMode="auto">
                <a:xfrm>
                  <a:off x="3670301" y="2254251"/>
                  <a:ext cx="57150" cy="80963"/>
                </a:xfrm>
                <a:custGeom>
                  <a:avLst/>
                  <a:gdLst>
                    <a:gd name="T0" fmla="*/ 8 w 55"/>
                    <a:gd name="T1" fmla="*/ 74 h 78"/>
                    <a:gd name="T2" fmla="*/ 27 w 55"/>
                    <a:gd name="T3" fmla="*/ 44 h 78"/>
                    <a:gd name="T4" fmla="*/ 52 w 55"/>
                    <a:gd name="T5" fmla="*/ 10 h 78"/>
                    <a:gd name="T6" fmla="*/ 45 w 55"/>
                    <a:gd name="T7" fmla="*/ 3 h 78"/>
                    <a:gd name="T8" fmla="*/ 16 w 55"/>
                    <a:gd name="T9" fmla="*/ 33 h 78"/>
                    <a:gd name="T10" fmla="*/ 1 w 55"/>
                    <a:gd name="T11" fmla="*/ 72 h 78"/>
                    <a:gd name="T12" fmla="*/ 8 w 55"/>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55" h="78">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50" name="Freeform 65">
                  <a:extLst>
                    <a:ext uri="{FF2B5EF4-FFF2-40B4-BE49-F238E27FC236}">
                      <a16:creationId xmlns:a16="http://schemas.microsoft.com/office/drawing/2014/main" id="{9759A785-747C-48BC-8B48-99E1BABBA25D}"/>
                    </a:ext>
                  </a:extLst>
                </p:cNvPr>
                <p:cNvSpPr/>
                <p:nvPr/>
              </p:nvSpPr>
              <p:spPr bwMode="auto">
                <a:xfrm>
                  <a:off x="3754438" y="2087563"/>
                  <a:ext cx="73025" cy="87313"/>
                </a:xfrm>
                <a:custGeom>
                  <a:avLst/>
                  <a:gdLst>
                    <a:gd name="T0" fmla="*/ 6 w 71"/>
                    <a:gd name="T1" fmla="*/ 84 h 85"/>
                    <a:gd name="T2" fmla="*/ 66 w 71"/>
                    <a:gd name="T3" fmla="*/ 14 h 85"/>
                    <a:gd name="T4" fmla="*/ 58 w 71"/>
                    <a:gd name="T5" fmla="*/ 5 h 85"/>
                    <a:gd name="T6" fmla="*/ 1 w 71"/>
                    <a:gd name="T7" fmla="*/ 81 h 85"/>
                    <a:gd name="T8" fmla="*/ 6 w 71"/>
                    <a:gd name="T9" fmla="*/ 84 h 85"/>
                  </a:gdLst>
                  <a:ahLst/>
                  <a:cxnLst>
                    <a:cxn ang="0">
                      <a:pos x="T0" y="T1"/>
                    </a:cxn>
                    <a:cxn ang="0">
                      <a:pos x="T2" y="T3"/>
                    </a:cxn>
                    <a:cxn ang="0">
                      <a:pos x="T4" y="T5"/>
                    </a:cxn>
                    <a:cxn ang="0">
                      <a:pos x="T6" y="T7"/>
                    </a:cxn>
                    <a:cxn ang="0">
                      <a:pos x="T8" y="T9"/>
                    </a:cxn>
                  </a:cxnLst>
                  <a:rect l="0" t="0" r="r" b="b"/>
                  <a:pathLst>
                    <a:path w="71" h="85">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51" name="Freeform 66">
                  <a:extLst>
                    <a:ext uri="{FF2B5EF4-FFF2-40B4-BE49-F238E27FC236}">
                      <a16:creationId xmlns:a16="http://schemas.microsoft.com/office/drawing/2014/main" id="{80A8A770-2584-448D-9863-A460CDD6C79C}"/>
                    </a:ext>
                  </a:extLst>
                </p:cNvPr>
                <p:cNvSpPr/>
                <p:nvPr/>
              </p:nvSpPr>
              <p:spPr bwMode="auto">
                <a:xfrm>
                  <a:off x="3865563" y="1936751"/>
                  <a:ext cx="80963" cy="104775"/>
                </a:xfrm>
                <a:custGeom>
                  <a:avLst/>
                  <a:gdLst>
                    <a:gd name="T0" fmla="*/ 8 w 79"/>
                    <a:gd name="T1" fmla="*/ 98 h 101"/>
                    <a:gd name="T2" fmla="*/ 74 w 79"/>
                    <a:gd name="T3" fmla="*/ 12 h 101"/>
                    <a:gd name="T4" fmla="*/ 67 w 79"/>
                    <a:gd name="T5" fmla="*/ 5 h 101"/>
                    <a:gd name="T6" fmla="*/ 31 w 79"/>
                    <a:gd name="T7" fmla="*/ 43 h 101"/>
                    <a:gd name="T8" fmla="*/ 2 w 79"/>
                    <a:gd name="T9" fmla="*/ 94 h 101"/>
                    <a:gd name="T10" fmla="*/ 8 w 79"/>
                    <a:gd name="T11" fmla="*/ 98 h 101"/>
                  </a:gdLst>
                  <a:ahLst/>
                  <a:cxnLst>
                    <a:cxn ang="0">
                      <a:pos x="T0" y="T1"/>
                    </a:cxn>
                    <a:cxn ang="0">
                      <a:pos x="T2" y="T3"/>
                    </a:cxn>
                    <a:cxn ang="0">
                      <a:pos x="T4" y="T5"/>
                    </a:cxn>
                    <a:cxn ang="0">
                      <a:pos x="T6" y="T7"/>
                    </a:cxn>
                    <a:cxn ang="0">
                      <a:pos x="T8" y="T9"/>
                    </a:cxn>
                    <a:cxn ang="0">
                      <a:pos x="T10" y="T11"/>
                    </a:cxn>
                  </a:cxnLst>
                  <a:rect l="0" t="0" r="r" b="b"/>
                  <a:pathLst>
                    <a:path w="79" h="101">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52" name="Freeform 67">
                  <a:extLst>
                    <a:ext uri="{FF2B5EF4-FFF2-40B4-BE49-F238E27FC236}">
                      <a16:creationId xmlns:a16="http://schemas.microsoft.com/office/drawing/2014/main" id="{CC95F26B-1360-452F-BD06-6496B655334F}"/>
                    </a:ext>
                  </a:extLst>
                </p:cNvPr>
                <p:cNvSpPr/>
                <p:nvPr/>
              </p:nvSpPr>
              <p:spPr bwMode="auto">
                <a:xfrm>
                  <a:off x="3984626" y="1827213"/>
                  <a:ext cx="87313" cy="65088"/>
                </a:xfrm>
                <a:custGeom>
                  <a:avLst/>
                  <a:gdLst>
                    <a:gd name="T0" fmla="*/ 8 w 85"/>
                    <a:gd name="T1" fmla="*/ 61 h 63"/>
                    <a:gd name="T2" fmla="*/ 23 w 85"/>
                    <a:gd name="T3" fmla="*/ 57 h 63"/>
                    <a:gd name="T4" fmla="*/ 40 w 85"/>
                    <a:gd name="T5" fmla="*/ 47 h 63"/>
                    <a:gd name="T6" fmla="*/ 76 w 85"/>
                    <a:gd name="T7" fmla="*/ 21 h 63"/>
                    <a:gd name="T8" fmla="*/ 67 w 85"/>
                    <a:gd name="T9" fmla="*/ 6 h 63"/>
                    <a:gd name="T10" fmla="*/ 34 w 85"/>
                    <a:gd name="T11" fmla="*/ 26 h 63"/>
                    <a:gd name="T12" fmla="*/ 18 w 85"/>
                    <a:gd name="T13" fmla="*/ 38 h 63"/>
                    <a:gd name="T14" fmla="*/ 3 w 85"/>
                    <a:gd name="T15" fmla="*/ 53 h 63"/>
                    <a:gd name="T16" fmla="*/ 8 w 85"/>
                    <a:gd name="T17"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3">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53" name="Freeform 68">
                  <a:extLst>
                    <a:ext uri="{FF2B5EF4-FFF2-40B4-BE49-F238E27FC236}">
                      <a16:creationId xmlns:a16="http://schemas.microsoft.com/office/drawing/2014/main" id="{A272981E-4E85-4E5C-B622-DA36B28F8509}"/>
                    </a:ext>
                  </a:extLst>
                </p:cNvPr>
                <p:cNvSpPr/>
                <p:nvPr/>
              </p:nvSpPr>
              <p:spPr bwMode="auto">
                <a:xfrm>
                  <a:off x="4127501" y="1725613"/>
                  <a:ext cx="109538" cy="76200"/>
                </a:xfrm>
                <a:custGeom>
                  <a:avLst/>
                  <a:gdLst>
                    <a:gd name="T0" fmla="*/ 9 w 105"/>
                    <a:gd name="T1" fmla="*/ 71 h 74"/>
                    <a:gd name="T2" fmla="*/ 96 w 105"/>
                    <a:gd name="T3" fmla="*/ 16 h 74"/>
                    <a:gd name="T4" fmla="*/ 89 w 105"/>
                    <a:gd name="T5" fmla="*/ 4 h 74"/>
                    <a:gd name="T6" fmla="*/ 2 w 105"/>
                    <a:gd name="T7" fmla="*/ 66 h 74"/>
                    <a:gd name="T8" fmla="*/ 9 w 105"/>
                    <a:gd name="T9" fmla="*/ 71 h 74"/>
                  </a:gdLst>
                  <a:ahLst/>
                  <a:cxnLst>
                    <a:cxn ang="0">
                      <a:pos x="T0" y="T1"/>
                    </a:cxn>
                    <a:cxn ang="0">
                      <a:pos x="T2" y="T3"/>
                    </a:cxn>
                    <a:cxn ang="0">
                      <a:pos x="T4" y="T5"/>
                    </a:cxn>
                    <a:cxn ang="0">
                      <a:pos x="T6" y="T7"/>
                    </a:cxn>
                    <a:cxn ang="0">
                      <a:pos x="T8" y="T9"/>
                    </a:cxn>
                  </a:cxnLst>
                  <a:rect l="0" t="0" r="r" b="b"/>
                  <a:pathLst>
                    <a:path w="105" h="74">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54" name="Freeform 69">
                  <a:extLst>
                    <a:ext uri="{FF2B5EF4-FFF2-40B4-BE49-F238E27FC236}">
                      <a16:creationId xmlns:a16="http://schemas.microsoft.com/office/drawing/2014/main" id="{69EF7322-3967-4245-A6FB-DCE5BD7BBD95}"/>
                    </a:ext>
                  </a:extLst>
                </p:cNvPr>
                <p:cNvSpPr/>
                <p:nvPr/>
              </p:nvSpPr>
              <p:spPr bwMode="auto">
                <a:xfrm>
                  <a:off x="4300538" y="1655763"/>
                  <a:ext cx="87313" cy="47625"/>
                </a:xfrm>
                <a:custGeom>
                  <a:avLst/>
                  <a:gdLst>
                    <a:gd name="T0" fmla="*/ 7 w 84"/>
                    <a:gd name="T1" fmla="*/ 46 h 47"/>
                    <a:gd name="T2" fmla="*/ 80 w 84"/>
                    <a:gd name="T3" fmla="*/ 9 h 47"/>
                    <a:gd name="T4" fmla="*/ 77 w 84"/>
                    <a:gd name="T5" fmla="*/ 3 h 47"/>
                    <a:gd name="T6" fmla="*/ 5 w 84"/>
                    <a:gd name="T7" fmla="*/ 38 h 47"/>
                    <a:gd name="T8" fmla="*/ 7 w 84"/>
                    <a:gd name="T9" fmla="*/ 46 h 47"/>
                  </a:gdLst>
                  <a:ahLst/>
                  <a:cxnLst>
                    <a:cxn ang="0">
                      <a:pos x="T0" y="T1"/>
                    </a:cxn>
                    <a:cxn ang="0">
                      <a:pos x="T2" y="T3"/>
                    </a:cxn>
                    <a:cxn ang="0">
                      <a:pos x="T4" y="T5"/>
                    </a:cxn>
                    <a:cxn ang="0">
                      <a:pos x="T6" y="T7"/>
                    </a:cxn>
                    <a:cxn ang="0">
                      <a:pos x="T8" y="T9"/>
                    </a:cxn>
                  </a:cxnLst>
                  <a:rect l="0" t="0" r="r" b="b"/>
                  <a:pathLst>
                    <a:path w="84" h="47">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55" name="Freeform 70">
                  <a:extLst>
                    <a:ext uri="{FF2B5EF4-FFF2-40B4-BE49-F238E27FC236}">
                      <a16:creationId xmlns:a16="http://schemas.microsoft.com/office/drawing/2014/main" id="{DED29347-D65C-41F4-B141-5FA52292D81C}"/>
                    </a:ext>
                  </a:extLst>
                </p:cNvPr>
                <p:cNvSpPr/>
                <p:nvPr/>
              </p:nvSpPr>
              <p:spPr bwMode="auto">
                <a:xfrm>
                  <a:off x="4451351" y="1609726"/>
                  <a:ext cx="103188" cy="31750"/>
                </a:xfrm>
                <a:custGeom>
                  <a:avLst/>
                  <a:gdLst>
                    <a:gd name="T0" fmla="*/ 4 w 100"/>
                    <a:gd name="T1" fmla="*/ 25 h 31"/>
                    <a:gd name="T2" fmla="*/ 95 w 100"/>
                    <a:gd name="T3" fmla="*/ 11 h 31"/>
                    <a:gd name="T4" fmla="*/ 92 w 100"/>
                    <a:gd name="T5" fmla="*/ 1 h 31"/>
                    <a:gd name="T6" fmla="*/ 4 w 100"/>
                    <a:gd name="T7" fmla="*/ 17 h 31"/>
                    <a:gd name="T8" fmla="*/ 4 w 100"/>
                    <a:gd name="T9" fmla="*/ 25 h 31"/>
                  </a:gdLst>
                  <a:ahLst/>
                  <a:cxnLst>
                    <a:cxn ang="0">
                      <a:pos x="T0" y="T1"/>
                    </a:cxn>
                    <a:cxn ang="0">
                      <a:pos x="T2" y="T3"/>
                    </a:cxn>
                    <a:cxn ang="0">
                      <a:pos x="T4" y="T5"/>
                    </a:cxn>
                    <a:cxn ang="0">
                      <a:pos x="T6" y="T7"/>
                    </a:cxn>
                    <a:cxn ang="0">
                      <a:pos x="T8" y="T9"/>
                    </a:cxn>
                  </a:cxnLst>
                  <a:rect l="0" t="0" r="r" b="b"/>
                  <a:pathLst>
                    <a:path w="100" h="31">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56" name="Freeform 71">
                  <a:extLst>
                    <a:ext uri="{FF2B5EF4-FFF2-40B4-BE49-F238E27FC236}">
                      <a16:creationId xmlns:a16="http://schemas.microsoft.com/office/drawing/2014/main" id="{8CC28560-F72A-43BF-9578-7D1AC28C3781}"/>
                    </a:ext>
                  </a:extLst>
                </p:cNvPr>
                <p:cNvSpPr/>
                <p:nvPr/>
              </p:nvSpPr>
              <p:spPr bwMode="auto">
                <a:xfrm>
                  <a:off x="4638676" y="1628776"/>
                  <a:ext cx="109538" cy="19050"/>
                </a:xfrm>
                <a:custGeom>
                  <a:avLst/>
                  <a:gdLst>
                    <a:gd name="T0" fmla="*/ 4 w 105"/>
                    <a:gd name="T1" fmla="*/ 13 h 18"/>
                    <a:gd name="T2" fmla="*/ 99 w 105"/>
                    <a:gd name="T3" fmla="*/ 14 h 18"/>
                    <a:gd name="T4" fmla="*/ 99 w 105"/>
                    <a:gd name="T5" fmla="*/ 4 h 18"/>
                    <a:gd name="T6" fmla="*/ 4 w 105"/>
                    <a:gd name="T7" fmla="*/ 5 h 18"/>
                    <a:gd name="T8" fmla="*/ 4 w 105"/>
                    <a:gd name="T9" fmla="*/ 13 h 18"/>
                  </a:gdLst>
                  <a:ahLst/>
                  <a:cxnLst>
                    <a:cxn ang="0">
                      <a:pos x="T0" y="T1"/>
                    </a:cxn>
                    <a:cxn ang="0">
                      <a:pos x="T2" y="T3"/>
                    </a:cxn>
                    <a:cxn ang="0">
                      <a:pos x="T4" y="T5"/>
                    </a:cxn>
                    <a:cxn ang="0">
                      <a:pos x="T6" y="T7"/>
                    </a:cxn>
                    <a:cxn ang="0">
                      <a:pos x="T8" y="T9"/>
                    </a:cxn>
                  </a:cxnLst>
                  <a:rect l="0" t="0" r="r" b="b"/>
                  <a:pathLst>
                    <a:path w="105" h="18">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57" name="Freeform 72">
                  <a:extLst>
                    <a:ext uri="{FF2B5EF4-FFF2-40B4-BE49-F238E27FC236}">
                      <a16:creationId xmlns:a16="http://schemas.microsoft.com/office/drawing/2014/main" id="{780DE8D7-5F07-465F-962A-2792ED0E8BFD}"/>
                    </a:ext>
                  </a:extLst>
                </p:cNvPr>
                <p:cNvSpPr/>
                <p:nvPr/>
              </p:nvSpPr>
              <p:spPr bwMode="auto">
                <a:xfrm>
                  <a:off x="4851401" y="1643063"/>
                  <a:ext cx="68263" cy="30163"/>
                </a:xfrm>
                <a:custGeom>
                  <a:avLst/>
                  <a:gdLst>
                    <a:gd name="T0" fmla="*/ 2 w 65"/>
                    <a:gd name="T1" fmla="*/ 4 h 28"/>
                    <a:gd name="T2" fmla="*/ 59 w 65"/>
                    <a:gd name="T3" fmla="*/ 27 h 28"/>
                    <a:gd name="T4" fmla="*/ 62 w 65"/>
                    <a:gd name="T5" fmla="*/ 21 h 28"/>
                    <a:gd name="T6" fmla="*/ 3 w 65"/>
                    <a:gd name="T7" fmla="*/ 1 h 28"/>
                    <a:gd name="T8" fmla="*/ 2 w 65"/>
                    <a:gd name="T9" fmla="*/ 4 h 28"/>
                  </a:gdLst>
                  <a:ahLst/>
                  <a:cxnLst>
                    <a:cxn ang="0">
                      <a:pos x="T0" y="T1"/>
                    </a:cxn>
                    <a:cxn ang="0">
                      <a:pos x="T2" y="T3"/>
                    </a:cxn>
                    <a:cxn ang="0">
                      <a:pos x="T4" y="T5"/>
                    </a:cxn>
                    <a:cxn ang="0">
                      <a:pos x="T6" y="T7"/>
                    </a:cxn>
                    <a:cxn ang="0">
                      <a:pos x="T8" y="T9"/>
                    </a:cxn>
                  </a:cxnLst>
                  <a:rect l="0" t="0" r="r" b="b"/>
                  <a:pathLst>
                    <a:path w="65" h="28">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58" name="Freeform 73">
                  <a:extLst>
                    <a:ext uri="{FF2B5EF4-FFF2-40B4-BE49-F238E27FC236}">
                      <a16:creationId xmlns:a16="http://schemas.microsoft.com/office/drawing/2014/main" id="{8305862A-E3E3-41E8-A6AB-B45F8994522D}"/>
                    </a:ext>
                  </a:extLst>
                </p:cNvPr>
                <p:cNvSpPr/>
                <p:nvPr/>
              </p:nvSpPr>
              <p:spPr bwMode="auto">
                <a:xfrm>
                  <a:off x="5008563" y="1714501"/>
                  <a:ext cx="71438" cy="33338"/>
                </a:xfrm>
                <a:custGeom>
                  <a:avLst/>
                  <a:gdLst>
                    <a:gd name="T0" fmla="*/ 3 w 68"/>
                    <a:gd name="T1" fmla="*/ 10 h 33"/>
                    <a:gd name="T2" fmla="*/ 59 w 68"/>
                    <a:gd name="T3" fmla="*/ 32 h 33"/>
                    <a:gd name="T4" fmla="*/ 64 w 68"/>
                    <a:gd name="T5" fmla="*/ 26 h 33"/>
                    <a:gd name="T6" fmla="*/ 3 w 68"/>
                    <a:gd name="T7" fmla="*/ 4 h 33"/>
                    <a:gd name="T8" fmla="*/ 3 w 68"/>
                    <a:gd name="T9" fmla="*/ 10 h 33"/>
                  </a:gdLst>
                  <a:ahLst/>
                  <a:cxnLst>
                    <a:cxn ang="0">
                      <a:pos x="T0" y="T1"/>
                    </a:cxn>
                    <a:cxn ang="0">
                      <a:pos x="T2" y="T3"/>
                    </a:cxn>
                    <a:cxn ang="0">
                      <a:pos x="T4" y="T5"/>
                    </a:cxn>
                    <a:cxn ang="0">
                      <a:pos x="T6" y="T7"/>
                    </a:cxn>
                    <a:cxn ang="0">
                      <a:pos x="T8" y="T9"/>
                    </a:cxn>
                  </a:cxnLst>
                  <a:rect l="0" t="0" r="r" b="b"/>
                  <a:pathLst>
                    <a:path w="68" h="33">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59" name="Freeform 74">
                  <a:extLst>
                    <a:ext uri="{FF2B5EF4-FFF2-40B4-BE49-F238E27FC236}">
                      <a16:creationId xmlns:a16="http://schemas.microsoft.com/office/drawing/2014/main" id="{2B9F1296-D683-444C-9FDC-6880A87E7161}"/>
                    </a:ext>
                  </a:extLst>
                </p:cNvPr>
                <p:cNvSpPr/>
                <p:nvPr/>
              </p:nvSpPr>
              <p:spPr bwMode="auto">
                <a:xfrm>
                  <a:off x="5149851" y="1784351"/>
                  <a:ext cx="85725" cy="47625"/>
                </a:xfrm>
                <a:custGeom>
                  <a:avLst/>
                  <a:gdLst>
                    <a:gd name="T0" fmla="*/ 3 w 83"/>
                    <a:gd name="T1" fmla="*/ 6 h 46"/>
                    <a:gd name="T2" fmla="*/ 75 w 83"/>
                    <a:gd name="T3" fmla="*/ 43 h 46"/>
                    <a:gd name="T4" fmla="*/ 79 w 83"/>
                    <a:gd name="T5" fmla="*/ 37 h 46"/>
                    <a:gd name="T6" fmla="*/ 6 w 83"/>
                    <a:gd name="T7" fmla="*/ 1 h 46"/>
                    <a:gd name="T8" fmla="*/ 3 w 83"/>
                    <a:gd name="T9" fmla="*/ 6 h 46"/>
                  </a:gdLst>
                  <a:ahLst/>
                  <a:cxnLst>
                    <a:cxn ang="0">
                      <a:pos x="T0" y="T1"/>
                    </a:cxn>
                    <a:cxn ang="0">
                      <a:pos x="T2" y="T3"/>
                    </a:cxn>
                    <a:cxn ang="0">
                      <a:pos x="T4" y="T5"/>
                    </a:cxn>
                    <a:cxn ang="0">
                      <a:pos x="T6" y="T7"/>
                    </a:cxn>
                    <a:cxn ang="0">
                      <a:pos x="T8" y="T9"/>
                    </a:cxn>
                  </a:cxnLst>
                  <a:rect l="0" t="0" r="r" b="b"/>
                  <a:pathLst>
                    <a:path w="83" h="46">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60" name="Freeform 75">
                  <a:extLst>
                    <a:ext uri="{FF2B5EF4-FFF2-40B4-BE49-F238E27FC236}">
                      <a16:creationId xmlns:a16="http://schemas.microsoft.com/office/drawing/2014/main" id="{B02CB859-8E5C-40AC-8863-63A39AE7498D}"/>
                    </a:ext>
                  </a:extLst>
                </p:cNvPr>
                <p:cNvSpPr/>
                <p:nvPr/>
              </p:nvSpPr>
              <p:spPr bwMode="auto">
                <a:xfrm>
                  <a:off x="5305426" y="1847851"/>
                  <a:ext cx="66675" cy="61913"/>
                </a:xfrm>
                <a:custGeom>
                  <a:avLst/>
                  <a:gdLst>
                    <a:gd name="T0" fmla="*/ 5 w 65"/>
                    <a:gd name="T1" fmla="*/ 12 h 59"/>
                    <a:gd name="T2" fmla="*/ 55 w 65"/>
                    <a:gd name="T3" fmla="*/ 55 h 59"/>
                    <a:gd name="T4" fmla="*/ 62 w 65"/>
                    <a:gd name="T5" fmla="*/ 49 h 59"/>
                    <a:gd name="T6" fmla="*/ 42 w 65"/>
                    <a:gd name="T7" fmla="*/ 23 h 59"/>
                    <a:gd name="T8" fmla="*/ 10 w 65"/>
                    <a:gd name="T9" fmla="*/ 4 h 59"/>
                    <a:gd name="T10" fmla="*/ 5 w 65"/>
                    <a:gd name="T11" fmla="*/ 12 h 59"/>
                  </a:gdLst>
                  <a:ahLst/>
                  <a:cxnLst>
                    <a:cxn ang="0">
                      <a:pos x="T0" y="T1"/>
                    </a:cxn>
                    <a:cxn ang="0">
                      <a:pos x="T2" y="T3"/>
                    </a:cxn>
                    <a:cxn ang="0">
                      <a:pos x="T4" y="T5"/>
                    </a:cxn>
                    <a:cxn ang="0">
                      <a:pos x="T6" y="T7"/>
                    </a:cxn>
                    <a:cxn ang="0">
                      <a:pos x="T8" y="T9"/>
                    </a:cxn>
                    <a:cxn ang="0">
                      <a:pos x="T10" y="T11"/>
                    </a:cxn>
                  </a:cxnLst>
                  <a:rect l="0" t="0" r="r" b="b"/>
                  <a:pathLst>
                    <a:path w="65" h="59">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61" name="Freeform 76">
                  <a:extLst>
                    <a:ext uri="{FF2B5EF4-FFF2-40B4-BE49-F238E27FC236}">
                      <a16:creationId xmlns:a16="http://schemas.microsoft.com/office/drawing/2014/main" id="{C0DBCEE1-E25C-4FE6-824D-F4BA1D059C06}"/>
                    </a:ext>
                  </a:extLst>
                </p:cNvPr>
                <p:cNvSpPr/>
                <p:nvPr/>
              </p:nvSpPr>
              <p:spPr bwMode="auto">
                <a:xfrm>
                  <a:off x="5380038" y="1765301"/>
                  <a:ext cx="30163" cy="87313"/>
                </a:xfrm>
                <a:custGeom>
                  <a:avLst/>
                  <a:gdLst>
                    <a:gd name="T0" fmla="*/ 10 w 28"/>
                    <a:gd name="T1" fmla="*/ 81 h 84"/>
                    <a:gd name="T2" fmla="*/ 27 w 28"/>
                    <a:gd name="T3" fmla="*/ 10 h 84"/>
                    <a:gd name="T4" fmla="*/ 17 w 28"/>
                    <a:gd name="T5" fmla="*/ 6 h 84"/>
                    <a:gd name="T6" fmla="*/ 4 w 28"/>
                    <a:gd name="T7" fmla="*/ 81 h 84"/>
                    <a:gd name="T8" fmla="*/ 10 w 28"/>
                    <a:gd name="T9" fmla="*/ 81 h 84"/>
                  </a:gdLst>
                  <a:ahLst/>
                  <a:cxnLst>
                    <a:cxn ang="0">
                      <a:pos x="T0" y="T1"/>
                    </a:cxn>
                    <a:cxn ang="0">
                      <a:pos x="T2" y="T3"/>
                    </a:cxn>
                    <a:cxn ang="0">
                      <a:pos x="T4" y="T5"/>
                    </a:cxn>
                    <a:cxn ang="0">
                      <a:pos x="T6" y="T7"/>
                    </a:cxn>
                    <a:cxn ang="0">
                      <a:pos x="T8" y="T9"/>
                    </a:cxn>
                  </a:cxnLst>
                  <a:rect l="0" t="0" r="r" b="b"/>
                  <a:pathLst>
                    <a:path w="28" h="84">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62" name="Freeform 77">
                  <a:extLst>
                    <a:ext uri="{FF2B5EF4-FFF2-40B4-BE49-F238E27FC236}">
                      <a16:creationId xmlns:a16="http://schemas.microsoft.com/office/drawing/2014/main" id="{7381F4C4-1FDE-42EB-B040-27F8CCDB1080}"/>
                    </a:ext>
                  </a:extLst>
                </p:cNvPr>
                <p:cNvSpPr/>
                <p:nvPr/>
              </p:nvSpPr>
              <p:spPr bwMode="auto">
                <a:xfrm>
                  <a:off x="5451476" y="1625601"/>
                  <a:ext cx="39688" cy="63500"/>
                </a:xfrm>
                <a:custGeom>
                  <a:avLst/>
                  <a:gdLst>
                    <a:gd name="T0" fmla="*/ 7 w 39"/>
                    <a:gd name="T1" fmla="*/ 58 h 62"/>
                    <a:gd name="T2" fmla="*/ 38 w 39"/>
                    <a:gd name="T3" fmla="*/ 7 h 62"/>
                    <a:gd name="T4" fmla="*/ 29 w 39"/>
                    <a:gd name="T5" fmla="*/ 3 h 62"/>
                    <a:gd name="T6" fmla="*/ 13 w 39"/>
                    <a:gd name="T7" fmla="*/ 25 h 62"/>
                    <a:gd name="T8" fmla="*/ 1 w 39"/>
                    <a:gd name="T9" fmla="*/ 56 h 62"/>
                    <a:gd name="T10" fmla="*/ 7 w 39"/>
                    <a:gd name="T11" fmla="*/ 58 h 62"/>
                  </a:gdLst>
                  <a:ahLst/>
                  <a:cxnLst>
                    <a:cxn ang="0">
                      <a:pos x="T0" y="T1"/>
                    </a:cxn>
                    <a:cxn ang="0">
                      <a:pos x="T2" y="T3"/>
                    </a:cxn>
                    <a:cxn ang="0">
                      <a:pos x="T4" y="T5"/>
                    </a:cxn>
                    <a:cxn ang="0">
                      <a:pos x="T6" y="T7"/>
                    </a:cxn>
                    <a:cxn ang="0">
                      <a:pos x="T8" y="T9"/>
                    </a:cxn>
                    <a:cxn ang="0">
                      <a:pos x="T10" y="T11"/>
                    </a:cxn>
                  </a:cxnLst>
                  <a:rect l="0" t="0" r="r" b="b"/>
                  <a:pathLst>
                    <a:path w="39" h="62">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63" name="Freeform 78">
                  <a:extLst>
                    <a:ext uri="{FF2B5EF4-FFF2-40B4-BE49-F238E27FC236}">
                      <a16:creationId xmlns:a16="http://schemas.microsoft.com/office/drawing/2014/main" id="{81A0EA0F-D46C-4834-89AE-578607A005CF}"/>
                    </a:ext>
                  </a:extLst>
                </p:cNvPr>
                <p:cNvSpPr/>
                <p:nvPr/>
              </p:nvSpPr>
              <p:spPr bwMode="auto">
                <a:xfrm>
                  <a:off x="5540376" y="1449388"/>
                  <a:ext cx="88900" cy="112713"/>
                </a:xfrm>
                <a:custGeom>
                  <a:avLst/>
                  <a:gdLst>
                    <a:gd name="T0" fmla="*/ 8 w 86"/>
                    <a:gd name="T1" fmla="*/ 105 h 108"/>
                    <a:gd name="T2" fmla="*/ 81 w 86"/>
                    <a:gd name="T3" fmla="*/ 12 h 108"/>
                    <a:gd name="T4" fmla="*/ 75 w 86"/>
                    <a:gd name="T5" fmla="*/ 4 h 108"/>
                    <a:gd name="T6" fmla="*/ 1 w 86"/>
                    <a:gd name="T7" fmla="*/ 101 h 108"/>
                    <a:gd name="T8" fmla="*/ 8 w 86"/>
                    <a:gd name="T9" fmla="*/ 105 h 108"/>
                  </a:gdLst>
                  <a:ahLst/>
                  <a:cxnLst>
                    <a:cxn ang="0">
                      <a:pos x="T0" y="T1"/>
                    </a:cxn>
                    <a:cxn ang="0">
                      <a:pos x="T2" y="T3"/>
                    </a:cxn>
                    <a:cxn ang="0">
                      <a:pos x="T4" y="T5"/>
                    </a:cxn>
                    <a:cxn ang="0">
                      <a:pos x="T6" y="T7"/>
                    </a:cxn>
                    <a:cxn ang="0">
                      <a:pos x="T8" y="T9"/>
                    </a:cxn>
                  </a:cxnLst>
                  <a:rect l="0" t="0" r="r" b="b"/>
                  <a:pathLst>
                    <a:path w="86" h="108">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64" name="Freeform 79">
                  <a:extLst>
                    <a:ext uri="{FF2B5EF4-FFF2-40B4-BE49-F238E27FC236}">
                      <a16:creationId xmlns:a16="http://schemas.microsoft.com/office/drawing/2014/main" id="{AE9E8AEC-B543-4234-946D-F7C87FC3011C}"/>
                    </a:ext>
                  </a:extLst>
                </p:cNvPr>
                <p:cNvSpPr/>
                <p:nvPr/>
              </p:nvSpPr>
              <p:spPr bwMode="auto">
                <a:xfrm>
                  <a:off x="5675313" y="1382713"/>
                  <a:ext cx="88900" cy="57150"/>
                </a:xfrm>
                <a:custGeom>
                  <a:avLst/>
                  <a:gdLst>
                    <a:gd name="T0" fmla="*/ 7 w 86"/>
                    <a:gd name="T1" fmla="*/ 53 h 55"/>
                    <a:gd name="T2" fmla="*/ 79 w 86"/>
                    <a:gd name="T3" fmla="*/ 13 h 55"/>
                    <a:gd name="T4" fmla="*/ 76 w 86"/>
                    <a:gd name="T5" fmla="*/ 2 h 55"/>
                    <a:gd name="T6" fmla="*/ 3 w 86"/>
                    <a:gd name="T7" fmla="*/ 48 h 55"/>
                    <a:gd name="T8" fmla="*/ 7 w 86"/>
                    <a:gd name="T9" fmla="*/ 53 h 55"/>
                  </a:gdLst>
                  <a:ahLst/>
                  <a:cxnLst>
                    <a:cxn ang="0">
                      <a:pos x="T0" y="T1"/>
                    </a:cxn>
                    <a:cxn ang="0">
                      <a:pos x="T2" y="T3"/>
                    </a:cxn>
                    <a:cxn ang="0">
                      <a:pos x="T4" y="T5"/>
                    </a:cxn>
                    <a:cxn ang="0">
                      <a:pos x="T6" y="T7"/>
                    </a:cxn>
                    <a:cxn ang="0">
                      <a:pos x="T8" y="T9"/>
                    </a:cxn>
                  </a:cxnLst>
                  <a:rect l="0" t="0" r="r" b="b"/>
                  <a:pathLst>
                    <a:path w="86" h="55">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65" name="Freeform 80">
                  <a:extLst>
                    <a:ext uri="{FF2B5EF4-FFF2-40B4-BE49-F238E27FC236}">
                      <a16:creationId xmlns:a16="http://schemas.microsoft.com/office/drawing/2014/main" id="{DB84AC12-26FD-45FA-8907-FCEB6F8C1B79}"/>
                    </a:ext>
                  </a:extLst>
                </p:cNvPr>
                <p:cNvSpPr/>
                <p:nvPr/>
              </p:nvSpPr>
              <p:spPr bwMode="auto">
                <a:xfrm>
                  <a:off x="5895976" y="1304926"/>
                  <a:ext cx="57150" cy="28575"/>
                </a:xfrm>
                <a:custGeom>
                  <a:avLst/>
                  <a:gdLst>
                    <a:gd name="T0" fmla="*/ 4 w 56"/>
                    <a:gd name="T1" fmla="*/ 26 h 27"/>
                    <a:gd name="T2" fmla="*/ 55 w 56"/>
                    <a:gd name="T3" fmla="*/ 4 h 27"/>
                    <a:gd name="T4" fmla="*/ 53 w 56"/>
                    <a:gd name="T5" fmla="*/ 2 h 27"/>
                    <a:gd name="T6" fmla="*/ 2 w 56"/>
                    <a:gd name="T7" fmla="*/ 23 h 27"/>
                    <a:gd name="T8" fmla="*/ 4 w 56"/>
                    <a:gd name="T9" fmla="*/ 26 h 27"/>
                  </a:gdLst>
                  <a:ahLst/>
                  <a:cxnLst>
                    <a:cxn ang="0">
                      <a:pos x="T0" y="T1"/>
                    </a:cxn>
                    <a:cxn ang="0">
                      <a:pos x="T2" y="T3"/>
                    </a:cxn>
                    <a:cxn ang="0">
                      <a:pos x="T4" y="T5"/>
                    </a:cxn>
                    <a:cxn ang="0">
                      <a:pos x="T6" y="T7"/>
                    </a:cxn>
                    <a:cxn ang="0">
                      <a:pos x="T8" y="T9"/>
                    </a:cxn>
                  </a:cxnLst>
                  <a:rect l="0" t="0" r="r" b="b"/>
                  <a:pathLst>
                    <a:path w="56" h="27">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66" name="Freeform 81">
                  <a:extLst>
                    <a:ext uri="{FF2B5EF4-FFF2-40B4-BE49-F238E27FC236}">
                      <a16:creationId xmlns:a16="http://schemas.microsoft.com/office/drawing/2014/main" id="{BCFBD80B-5DA1-40CE-AAD0-E3BB076429FE}"/>
                    </a:ext>
                  </a:extLst>
                </p:cNvPr>
                <p:cNvSpPr/>
                <p:nvPr/>
              </p:nvSpPr>
              <p:spPr bwMode="auto">
                <a:xfrm>
                  <a:off x="6059488" y="1247776"/>
                  <a:ext cx="125413" cy="41275"/>
                </a:xfrm>
                <a:custGeom>
                  <a:avLst/>
                  <a:gdLst>
                    <a:gd name="T0" fmla="*/ 6 w 121"/>
                    <a:gd name="T1" fmla="*/ 38 h 40"/>
                    <a:gd name="T2" fmla="*/ 115 w 121"/>
                    <a:gd name="T3" fmla="*/ 13 h 40"/>
                    <a:gd name="T4" fmla="*/ 113 w 121"/>
                    <a:gd name="T5" fmla="*/ 0 h 40"/>
                    <a:gd name="T6" fmla="*/ 3 w 121"/>
                    <a:gd name="T7" fmla="*/ 34 h 40"/>
                    <a:gd name="T8" fmla="*/ 6 w 121"/>
                    <a:gd name="T9" fmla="*/ 38 h 40"/>
                  </a:gdLst>
                  <a:ahLst/>
                  <a:cxnLst>
                    <a:cxn ang="0">
                      <a:pos x="T0" y="T1"/>
                    </a:cxn>
                    <a:cxn ang="0">
                      <a:pos x="T2" y="T3"/>
                    </a:cxn>
                    <a:cxn ang="0">
                      <a:pos x="T4" y="T5"/>
                    </a:cxn>
                    <a:cxn ang="0">
                      <a:pos x="T6" y="T7"/>
                    </a:cxn>
                    <a:cxn ang="0">
                      <a:pos x="T8" y="T9"/>
                    </a:cxn>
                  </a:cxnLst>
                  <a:rect l="0" t="0" r="r" b="b"/>
                  <a:pathLst>
                    <a:path w="121" h="40">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67" name="Freeform 82">
                  <a:extLst>
                    <a:ext uri="{FF2B5EF4-FFF2-40B4-BE49-F238E27FC236}">
                      <a16:creationId xmlns:a16="http://schemas.microsoft.com/office/drawing/2014/main" id="{99D3BAE8-DEFA-42CC-AFCD-EDAACF203E97}"/>
                    </a:ext>
                  </a:extLst>
                </p:cNvPr>
                <p:cNvSpPr/>
                <p:nvPr/>
              </p:nvSpPr>
              <p:spPr bwMode="auto">
                <a:xfrm>
                  <a:off x="6319838" y="1225551"/>
                  <a:ext cx="120650" cy="30163"/>
                </a:xfrm>
                <a:custGeom>
                  <a:avLst/>
                  <a:gdLst>
                    <a:gd name="T0" fmla="*/ 8 w 116"/>
                    <a:gd name="T1" fmla="*/ 25 h 28"/>
                    <a:gd name="T2" fmla="*/ 108 w 116"/>
                    <a:gd name="T3" fmla="*/ 27 h 28"/>
                    <a:gd name="T4" fmla="*/ 110 w 116"/>
                    <a:gd name="T5" fmla="*/ 15 h 28"/>
                    <a:gd name="T6" fmla="*/ 4 w 116"/>
                    <a:gd name="T7" fmla="*/ 17 h 28"/>
                    <a:gd name="T8" fmla="*/ 8 w 116"/>
                    <a:gd name="T9" fmla="*/ 25 h 28"/>
                  </a:gdLst>
                  <a:ahLst/>
                  <a:cxnLst>
                    <a:cxn ang="0">
                      <a:pos x="T0" y="T1"/>
                    </a:cxn>
                    <a:cxn ang="0">
                      <a:pos x="T2" y="T3"/>
                    </a:cxn>
                    <a:cxn ang="0">
                      <a:pos x="T4" y="T5"/>
                    </a:cxn>
                    <a:cxn ang="0">
                      <a:pos x="T6" y="T7"/>
                    </a:cxn>
                    <a:cxn ang="0">
                      <a:pos x="T8" y="T9"/>
                    </a:cxn>
                  </a:cxnLst>
                  <a:rect l="0" t="0" r="r" b="b"/>
                  <a:pathLst>
                    <a:path w="116" h="28">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68" name="Freeform 83">
                  <a:extLst>
                    <a:ext uri="{FF2B5EF4-FFF2-40B4-BE49-F238E27FC236}">
                      <a16:creationId xmlns:a16="http://schemas.microsoft.com/office/drawing/2014/main" id="{5E4330F1-A3FC-459A-9F29-9D319E2C61DD}"/>
                    </a:ext>
                  </a:extLst>
                </p:cNvPr>
                <p:cNvSpPr/>
                <p:nvPr/>
              </p:nvSpPr>
              <p:spPr bwMode="auto">
                <a:xfrm>
                  <a:off x="6584951" y="1241426"/>
                  <a:ext cx="109538" cy="19050"/>
                </a:xfrm>
                <a:custGeom>
                  <a:avLst/>
                  <a:gdLst>
                    <a:gd name="T0" fmla="*/ 5 w 106"/>
                    <a:gd name="T1" fmla="*/ 9 h 18"/>
                    <a:gd name="T2" fmla="*/ 98 w 106"/>
                    <a:gd name="T3" fmla="*/ 17 h 18"/>
                    <a:gd name="T4" fmla="*/ 100 w 106"/>
                    <a:gd name="T5" fmla="*/ 9 h 18"/>
                    <a:gd name="T6" fmla="*/ 5 w 106"/>
                    <a:gd name="T7" fmla="*/ 2 h 18"/>
                    <a:gd name="T8" fmla="*/ 5 w 106"/>
                    <a:gd name="T9" fmla="*/ 9 h 18"/>
                  </a:gdLst>
                  <a:ahLst/>
                  <a:cxnLst>
                    <a:cxn ang="0">
                      <a:pos x="T0" y="T1"/>
                    </a:cxn>
                    <a:cxn ang="0">
                      <a:pos x="T2" y="T3"/>
                    </a:cxn>
                    <a:cxn ang="0">
                      <a:pos x="T4" y="T5"/>
                    </a:cxn>
                    <a:cxn ang="0">
                      <a:pos x="T6" y="T7"/>
                    </a:cxn>
                    <a:cxn ang="0">
                      <a:pos x="T8" y="T9"/>
                    </a:cxn>
                  </a:cxnLst>
                  <a:rect l="0" t="0" r="r" b="b"/>
                  <a:pathLst>
                    <a:path w="106" h="18">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69" name="Freeform 84">
                  <a:extLst>
                    <a:ext uri="{FF2B5EF4-FFF2-40B4-BE49-F238E27FC236}">
                      <a16:creationId xmlns:a16="http://schemas.microsoft.com/office/drawing/2014/main" id="{BA0DEB1B-7EF4-46CF-8F94-E5A96F016DC1}"/>
                    </a:ext>
                  </a:extLst>
                </p:cNvPr>
                <p:cNvSpPr/>
                <p:nvPr/>
              </p:nvSpPr>
              <p:spPr bwMode="auto">
                <a:xfrm>
                  <a:off x="6799263" y="1285876"/>
                  <a:ext cx="117475" cy="47625"/>
                </a:xfrm>
                <a:custGeom>
                  <a:avLst/>
                  <a:gdLst>
                    <a:gd name="T0" fmla="*/ 5 w 112"/>
                    <a:gd name="T1" fmla="*/ 11 h 45"/>
                    <a:gd name="T2" fmla="*/ 100 w 112"/>
                    <a:gd name="T3" fmla="*/ 42 h 45"/>
                    <a:gd name="T4" fmla="*/ 105 w 112"/>
                    <a:gd name="T5" fmla="*/ 29 h 45"/>
                    <a:gd name="T6" fmla="*/ 8 w 112"/>
                    <a:gd name="T7" fmla="*/ 1 h 45"/>
                    <a:gd name="T8" fmla="*/ 5 w 112"/>
                    <a:gd name="T9" fmla="*/ 11 h 45"/>
                  </a:gdLst>
                  <a:ahLst/>
                  <a:cxnLst>
                    <a:cxn ang="0">
                      <a:pos x="T0" y="T1"/>
                    </a:cxn>
                    <a:cxn ang="0">
                      <a:pos x="T2" y="T3"/>
                    </a:cxn>
                    <a:cxn ang="0">
                      <a:pos x="T4" y="T5"/>
                    </a:cxn>
                    <a:cxn ang="0">
                      <a:pos x="T6" y="T7"/>
                    </a:cxn>
                    <a:cxn ang="0">
                      <a:pos x="T8" y="T9"/>
                    </a:cxn>
                  </a:cxnLst>
                  <a:rect l="0" t="0" r="r" b="b"/>
                  <a:pathLst>
                    <a:path w="112" h="45">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70" name="Freeform 85">
                  <a:extLst>
                    <a:ext uri="{FF2B5EF4-FFF2-40B4-BE49-F238E27FC236}">
                      <a16:creationId xmlns:a16="http://schemas.microsoft.com/office/drawing/2014/main" id="{F143033C-0111-4807-A052-E6C83CBBE41A}"/>
                    </a:ext>
                  </a:extLst>
                </p:cNvPr>
                <p:cNvSpPr/>
                <p:nvPr/>
              </p:nvSpPr>
              <p:spPr bwMode="auto">
                <a:xfrm>
                  <a:off x="6962776" y="1343026"/>
                  <a:ext cx="122238" cy="44450"/>
                </a:xfrm>
                <a:custGeom>
                  <a:avLst/>
                  <a:gdLst>
                    <a:gd name="T0" fmla="*/ 3 w 117"/>
                    <a:gd name="T1" fmla="*/ 4 h 43"/>
                    <a:gd name="T2" fmla="*/ 109 w 117"/>
                    <a:gd name="T3" fmla="*/ 41 h 43"/>
                    <a:gd name="T4" fmla="*/ 113 w 117"/>
                    <a:gd name="T5" fmla="*/ 35 h 43"/>
                    <a:gd name="T6" fmla="*/ 3 w 117"/>
                    <a:gd name="T7" fmla="*/ 0 h 43"/>
                    <a:gd name="T8" fmla="*/ 3 w 117"/>
                    <a:gd name="T9" fmla="*/ 4 h 43"/>
                  </a:gdLst>
                  <a:ahLst/>
                  <a:cxnLst>
                    <a:cxn ang="0">
                      <a:pos x="T0" y="T1"/>
                    </a:cxn>
                    <a:cxn ang="0">
                      <a:pos x="T2" y="T3"/>
                    </a:cxn>
                    <a:cxn ang="0">
                      <a:pos x="T4" y="T5"/>
                    </a:cxn>
                    <a:cxn ang="0">
                      <a:pos x="T6" y="T7"/>
                    </a:cxn>
                    <a:cxn ang="0">
                      <a:pos x="T8" y="T9"/>
                    </a:cxn>
                  </a:cxnLst>
                  <a:rect l="0" t="0" r="r" b="b"/>
                  <a:pathLst>
                    <a:path w="117" h="43">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71" name="Freeform 86">
                  <a:extLst>
                    <a:ext uri="{FF2B5EF4-FFF2-40B4-BE49-F238E27FC236}">
                      <a16:creationId xmlns:a16="http://schemas.microsoft.com/office/drawing/2014/main" id="{351D2B7A-A5EE-4AA9-986D-465221BFB309}"/>
                    </a:ext>
                  </a:extLst>
                </p:cNvPr>
                <p:cNvSpPr/>
                <p:nvPr/>
              </p:nvSpPr>
              <p:spPr bwMode="auto">
                <a:xfrm>
                  <a:off x="7148513" y="1409701"/>
                  <a:ext cx="104775" cy="49213"/>
                </a:xfrm>
                <a:custGeom>
                  <a:avLst/>
                  <a:gdLst>
                    <a:gd name="T0" fmla="*/ 3 w 101"/>
                    <a:gd name="T1" fmla="*/ 6 h 47"/>
                    <a:gd name="T2" fmla="*/ 90 w 101"/>
                    <a:gd name="T3" fmla="*/ 45 h 47"/>
                    <a:gd name="T4" fmla="*/ 96 w 101"/>
                    <a:gd name="T5" fmla="*/ 35 h 47"/>
                    <a:gd name="T6" fmla="*/ 4 w 101"/>
                    <a:gd name="T7" fmla="*/ 0 h 47"/>
                    <a:gd name="T8" fmla="*/ 3 w 101"/>
                    <a:gd name="T9" fmla="*/ 6 h 47"/>
                  </a:gdLst>
                  <a:ahLst/>
                  <a:cxnLst>
                    <a:cxn ang="0">
                      <a:pos x="T0" y="T1"/>
                    </a:cxn>
                    <a:cxn ang="0">
                      <a:pos x="T2" y="T3"/>
                    </a:cxn>
                    <a:cxn ang="0">
                      <a:pos x="T4" y="T5"/>
                    </a:cxn>
                    <a:cxn ang="0">
                      <a:pos x="T6" y="T7"/>
                    </a:cxn>
                    <a:cxn ang="0">
                      <a:pos x="T8" y="T9"/>
                    </a:cxn>
                  </a:cxnLst>
                  <a:rect l="0" t="0" r="r" b="b"/>
                  <a:pathLst>
                    <a:path w="101" h="47">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72" name="Freeform 87">
                  <a:extLst>
                    <a:ext uri="{FF2B5EF4-FFF2-40B4-BE49-F238E27FC236}">
                      <a16:creationId xmlns:a16="http://schemas.microsoft.com/office/drawing/2014/main" id="{F069FAC9-C388-490C-B995-F2877BBCE3D9}"/>
                    </a:ext>
                  </a:extLst>
                </p:cNvPr>
                <p:cNvSpPr/>
                <p:nvPr/>
              </p:nvSpPr>
              <p:spPr bwMode="auto">
                <a:xfrm>
                  <a:off x="7273926" y="1504951"/>
                  <a:ext cx="114300" cy="74613"/>
                </a:xfrm>
                <a:custGeom>
                  <a:avLst/>
                  <a:gdLst>
                    <a:gd name="T0" fmla="*/ 6 w 110"/>
                    <a:gd name="T1" fmla="*/ 10 h 71"/>
                    <a:gd name="T2" fmla="*/ 55 w 110"/>
                    <a:gd name="T3" fmla="*/ 40 h 71"/>
                    <a:gd name="T4" fmla="*/ 99 w 110"/>
                    <a:gd name="T5" fmla="*/ 67 h 71"/>
                    <a:gd name="T6" fmla="*/ 104 w 110"/>
                    <a:gd name="T7" fmla="*/ 58 h 71"/>
                    <a:gd name="T8" fmla="*/ 9 w 110"/>
                    <a:gd name="T9" fmla="*/ 0 h 71"/>
                    <a:gd name="T10" fmla="*/ 6 w 110"/>
                    <a:gd name="T11" fmla="*/ 10 h 71"/>
                  </a:gdLst>
                  <a:ahLst/>
                  <a:cxnLst>
                    <a:cxn ang="0">
                      <a:pos x="T0" y="T1"/>
                    </a:cxn>
                    <a:cxn ang="0">
                      <a:pos x="T2" y="T3"/>
                    </a:cxn>
                    <a:cxn ang="0">
                      <a:pos x="T4" y="T5"/>
                    </a:cxn>
                    <a:cxn ang="0">
                      <a:pos x="T6" y="T7"/>
                    </a:cxn>
                    <a:cxn ang="0">
                      <a:pos x="T8" y="T9"/>
                    </a:cxn>
                    <a:cxn ang="0">
                      <a:pos x="T10" y="T11"/>
                    </a:cxn>
                  </a:cxnLst>
                  <a:rect l="0" t="0" r="r" b="b"/>
                  <a:pathLst>
                    <a:path w="110" h="71">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73" name="Freeform 88">
                  <a:extLst>
                    <a:ext uri="{FF2B5EF4-FFF2-40B4-BE49-F238E27FC236}">
                      <a16:creationId xmlns:a16="http://schemas.microsoft.com/office/drawing/2014/main" id="{D82B341C-A38F-4729-9FA8-5212B2A3088A}"/>
                    </a:ext>
                  </a:extLst>
                </p:cNvPr>
                <p:cNvSpPr/>
                <p:nvPr/>
              </p:nvSpPr>
              <p:spPr bwMode="auto">
                <a:xfrm>
                  <a:off x="7424738" y="1631951"/>
                  <a:ext cx="88900" cy="96838"/>
                </a:xfrm>
                <a:custGeom>
                  <a:avLst/>
                  <a:gdLst>
                    <a:gd name="T0" fmla="*/ 3 w 85"/>
                    <a:gd name="T1" fmla="*/ 9 h 93"/>
                    <a:gd name="T2" fmla="*/ 75 w 85"/>
                    <a:gd name="T3" fmla="*/ 89 h 93"/>
                    <a:gd name="T4" fmla="*/ 83 w 85"/>
                    <a:gd name="T5" fmla="*/ 83 h 93"/>
                    <a:gd name="T6" fmla="*/ 8 w 85"/>
                    <a:gd name="T7" fmla="*/ 2 h 93"/>
                    <a:gd name="T8" fmla="*/ 3 w 85"/>
                    <a:gd name="T9" fmla="*/ 9 h 93"/>
                  </a:gdLst>
                  <a:ahLst/>
                  <a:cxnLst>
                    <a:cxn ang="0">
                      <a:pos x="T0" y="T1"/>
                    </a:cxn>
                    <a:cxn ang="0">
                      <a:pos x="T2" y="T3"/>
                    </a:cxn>
                    <a:cxn ang="0">
                      <a:pos x="T4" y="T5"/>
                    </a:cxn>
                    <a:cxn ang="0">
                      <a:pos x="T6" y="T7"/>
                    </a:cxn>
                    <a:cxn ang="0">
                      <a:pos x="T8" y="T9"/>
                    </a:cxn>
                  </a:cxnLst>
                  <a:rect l="0" t="0" r="r" b="b"/>
                  <a:pathLst>
                    <a:path w="85" h="93">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74" name="Freeform 89">
                  <a:extLst>
                    <a:ext uri="{FF2B5EF4-FFF2-40B4-BE49-F238E27FC236}">
                      <a16:creationId xmlns:a16="http://schemas.microsoft.com/office/drawing/2014/main" id="{A4E9900E-619D-4E9D-B54B-80274BAB5902}"/>
                    </a:ext>
                  </a:extLst>
                </p:cNvPr>
                <p:cNvSpPr/>
                <p:nvPr/>
              </p:nvSpPr>
              <p:spPr bwMode="auto">
                <a:xfrm>
                  <a:off x="7540626" y="1792288"/>
                  <a:ext cx="53975" cy="84138"/>
                </a:xfrm>
                <a:custGeom>
                  <a:avLst/>
                  <a:gdLst>
                    <a:gd name="T0" fmla="*/ 2 w 52"/>
                    <a:gd name="T1" fmla="*/ 4 h 81"/>
                    <a:gd name="T2" fmla="*/ 22 w 52"/>
                    <a:gd name="T3" fmla="*/ 44 h 81"/>
                    <a:gd name="T4" fmla="*/ 45 w 52"/>
                    <a:gd name="T5" fmla="*/ 78 h 81"/>
                    <a:gd name="T6" fmla="*/ 50 w 52"/>
                    <a:gd name="T7" fmla="*/ 74 h 81"/>
                    <a:gd name="T8" fmla="*/ 32 w 52"/>
                    <a:gd name="T9" fmla="*/ 39 h 81"/>
                    <a:gd name="T10" fmla="*/ 6 w 52"/>
                    <a:gd name="T11" fmla="*/ 2 h 81"/>
                    <a:gd name="T12" fmla="*/ 2 w 52"/>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52" h="81">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75" name="Freeform 90">
                  <a:extLst>
                    <a:ext uri="{FF2B5EF4-FFF2-40B4-BE49-F238E27FC236}">
                      <a16:creationId xmlns:a16="http://schemas.microsoft.com/office/drawing/2014/main" id="{06B2324F-3F95-410F-A593-43DE2F806591}"/>
                    </a:ext>
                  </a:extLst>
                </p:cNvPr>
                <p:cNvSpPr/>
                <p:nvPr/>
              </p:nvSpPr>
              <p:spPr bwMode="auto">
                <a:xfrm>
                  <a:off x="7627938" y="1963738"/>
                  <a:ext cx="57150" cy="109538"/>
                </a:xfrm>
                <a:custGeom>
                  <a:avLst/>
                  <a:gdLst>
                    <a:gd name="T0" fmla="*/ 2 w 55"/>
                    <a:gd name="T1" fmla="*/ 6 h 106"/>
                    <a:gd name="T2" fmla="*/ 45 w 55"/>
                    <a:gd name="T3" fmla="*/ 102 h 106"/>
                    <a:gd name="T4" fmla="*/ 53 w 55"/>
                    <a:gd name="T5" fmla="*/ 98 h 106"/>
                    <a:gd name="T6" fmla="*/ 9 w 55"/>
                    <a:gd name="T7" fmla="*/ 3 h 106"/>
                    <a:gd name="T8" fmla="*/ 2 w 55"/>
                    <a:gd name="T9" fmla="*/ 6 h 106"/>
                  </a:gdLst>
                  <a:ahLst/>
                  <a:cxnLst>
                    <a:cxn ang="0">
                      <a:pos x="T0" y="T1"/>
                    </a:cxn>
                    <a:cxn ang="0">
                      <a:pos x="T2" y="T3"/>
                    </a:cxn>
                    <a:cxn ang="0">
                      <a:pos x="T4" y="T5"/>
                    </a:cxn>
                    <a:cxn ang="0">
                      <a:pos x="T6" y="T7"/>
                    </a:cxn>
                    <a:cxn ang="0">
                      <a:pos x="T8" y="T9"/>
                    </a:cxn>
                  </a:cxnLst>
                  <a:rect l="0" t="0" r="r" b="b"/>
                  <a:pathLst>
                    <a:path w="55" h="106">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76" name="Freeform 91">
                  <a:extLst>
                    <a:ext uri="{FF2B5EF4-FFF2-40B4-BE49-F238E27FC236}">
                      <a16:creationId xmlns:a16="http://schemas.microsoft.com/office/drawing/2014/main" id="{A467F530-A3DE-479F-8124-407553D352B2}"/>
                    </a:ext>
                  </a:extLst>
                </p:cNvPr>
                <p:cNvSpPr/>
                <p:nvPr/>
              </p:nvSpPr>
              <p:spPr bwMode="auto">
                <a:xfrm>
                  <a:off x="7700963" y="2119313"/>
                  <a:ext cx="49213" cy="73025"/>
                </a:xfrm>
                <a:custGeom>
                  <a:avLst/>
                  <a:gdLst>
                    <a:gd name="T0" fmla="*/ 2 w 47"/>
                    <a:gd name="T1" fmla="*/ 9 h 70"/>
                    <a:gd name="T2" fmla="*/ 32 w 47"/>
                    <a:gd name="T3" fmla="*/ 63 h 70"/>
                    <a:gd name="T4" fmla="*/ 43 w 47"/>
                    <a:gd name="T5" fmla="*/ 54 h 70"/>
                    <a:gd name="T6" fmla="*/ 13 w 47"/>
                    <a:gd name="T7" fmla="*/ 4 h 70"/>
                    <a:gd name="T8" fmla="*/ 2 w 47"/>
                    <a:gd name="T9" fmla="*/ 9 h 70"/>
                  </a:gdLst>
                  <a:ahLst/>
                  <a:cxnLst>
                    <a:cxn ang="0">
                      <a:pos x="T0" y="T1"/>
                    </a:cxn>
                    <a:cxn ang="0">
                      <a:pos x="T2" y="T3"/>
                    </a:cxn>
                    <a:cxn ang="0">
                      <a:pos x="T4" y="T5"/>
                    </a:cxn>
                    <a:cxn ang="0">
                      <a:pos x="T6" y="T7"/>
                    </a:cxn>
                    <a:cxn ang="0">
                      <a:pos x="T8" y="T9"/>
                    </a:cxn>
                  </a:cxnLst>
                  <a:rect l="0" t="0" r="r" b="b"/>
                  <a:pathLst>
                    <a:path w="47" h="70">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77" name="Freeform 92">
                  <a:extLst>
                    <a:ext uri="{FF2B5EF4-FFF2-40B4-BE49-F238E27FC236}">
                      <a16:creationId xmlns:a16="http://schemas.microsoft.com/office/drawing/2014/main" id="{DDB2B343-4E1F-4A54-9761-7F18F1B117C4}"/>
                    </a:ext>
                  </a:extLst>
                </p:cNvPr>
                <p:cNvSpPr/>
                <p:nvPr/>
              </p:nvSpPr>
              <p:spPr bwMode="auto">
                <a:xfrm>
                  <a:off x="8164513" y="3827463"/>
                  <a:ext cx="123825" cy="60325"/>
                </a:xfrm>
                <a:custGeom>
                  <a:avLst/>
                  <a:gdLst>
                    <a:gd name="T0" fmla="*/ 1 w 118"/>
                    <a:gd name="T1" fmla="*/ 59 h 59"/>
                    <a:gd name="T2" fmla="*/ 115 w 118"/>
                    <a:gd name="T3" fmla="*/ 6 h 59"/>
                    <a:gd name="T4" fmla="*/ 112 w 118"/>
                    <a:gd name="T5" fmla="*/ 0 h 59"/>
                    <a:gd name="T6" fmla="*/ 0 w 118"/>
                    <a:gd name="T7" fmla="*/ 58 h 59"/>
                    <a:gd name="T8" fmla="*/ 1 w 118"/>
                    <a:gd name="T9" fmla="*/ 59 h 59"/>
                  </a:gdLst>
                  <a:ahLst/>
                  <a:cxnLst>
                    <a:cxn ang="0">
                      <a:pos x="T0" y="T1"/>
                    </a:cxn>
                    <a:cxn ang="0">
                      <a:pos x="T2" y="T3"/>
                    </a:cxn>
                    <a:cxn ang="0">
                      <a:pos x="T4" y="T5"/>
                    </a:cxn>
                    <a:cxn ang="0">
                      <a:pos x="T6" y="T7"/>
                    </a:cxn>
                    <a:cxn ang="0">
                      <a:pos x="T8" y="T9"/>
                    </a:cxn>
                  </a:cxnLst>
                  <a:rect l="0" t="0" r="r" b="b"/>
                  <a:pathLst>
                    <a:path w="118" h="59">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grpSp>
        </p:grpSp>
        <p:sp>
          <p:nvSpPr>
            <p:cNvPr id="288" name="文本框 49">
              <a:extLst>
                <a:ext uri="{FF2B5EF4-FFF2-40B4-BE49-F238E27FC236}">
                  <a16:creationId xmlns:a16="http://schemas.microsoft.com/office/drawing/2014/main" id="{25A2C2D6-EFB5-4C65-A199-7BEEA9951487}"/>
                </a:ext>
              </a:extLst>
            </p:cNvPr>
            <p:cNvSpPr txBox="1">
              <a:spLocks noChangeArrowheads="1"/>
            </p:cNvSpPr>
            <p:nvPr/>
          </p:nvSpPr>
          <p:spPr bwMode="auto">
            <a:xfrm>
              <a:off x="9013011" y="4425847"/>
              <a:ext cx="1905587" cy="933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400" b="1" dirty="0">
                  <a:solidFill>
                    <a:srgbClr val="595959"/>
                  </a:solidFill>
                  <a:latin typeface="方正静蕾简体"/>
                  <a:ea typeface="方正静蕾简体"/>
                  <a:cs typeface="+mn-ea"/>
                  <a:sym typeface="+mn-lt"/>
                </a:rPr>
                <a:t>提高感应的灵敏度和做出响应的速度</a:t>
              </a:r>
            </a:p>
          </p:txBody>
        </p:sp>
      </p:grpSp>
      <p:grpSp>
        <p:nvGrpSpPr>
          <p:cNvPr id="378" name="组合 377">
            <a:extLst>
              <a:ext uri="{FF2B5EF4-FFF2-40B4-BE49-F238E27FC236}">
                <a16:creationId xmlns:a16="http://schemas.microsoft.com/office/drawing/2014/main" id="{3725A2B0-94E3-4227-BCE5-2679BB87AD40}"/>
              </a:ext>
            </a:extLst>
          </p:cNvPr>
          <p:cNvGrpSpPr/>
          <p:nvPr/>
        </p:nvGrpSpPr>
        <p:grpSpPr>
          <a:xfrm rot="1281456">
            <a:off x="3789299" y="2898770"/>
            <a:ext cx="1604179" cy="1822066"/>
            <a:chOff x="5768976" y="2852738"/>
            <a:chExt cx="1016000" cy="1077913"/>
          </a:xfrm>
        </p:grpSpPr>
        <p:sp>
          <p:nvSpPr>
            <p:cNvPr id="379" name="Freeform 609">
              <a:extLst>
                <a:ext uri="{FF2B5EF4-FFF2-40B4-BE49-F238E27FC236}">
                  <a16:creationId xmlns:a16="http://schemas.microsoft.com/office/drawing/2014/main" id="{FFD41375-DE6D-403D-A355-D127F1AEA065}"/>
                </a:ext>
              </a:extLst>
            </p:cNvPr>
            <p:cNvSpPr>
              <a:spLocks noEditPoints="1"/>
            </p:cNvSpPr>
            <p:nvPr/>
          </p:nvSpPr>
          <p:spPr bwMode="auto">
            <a:xfrm>
              <a:off x="5768976" y="2852738"/>
              <a:ext cx="1016000" cy="1069975"/>
            </a:xfrm>
            <a:custGeom>
              <a:avLst/>
              <a:gdLst>
                <a:gd name="T0" fmla="*/ 90 w 269"/>
                <a:gd name="T1" fmla="*/ 282 h 283"/>
                <a:gd name="T2" fmla="*/ 113 w 269"/>
                <a:gd name="T3" fmla="*/ 276 h 283"/>
                <a:gd name="T4" fmla="*/ 135 w 269"/>
                <a:gd name="T5" fmla="*/ 269 h 283"/>
                <a:gd name="T6" fmla="*/ 179 w 269"/>
                <a:gd name="T7" fmla="*/ 254 h 283"/>
                <a:gd name="T8" fmla="*/ 223 w 269"/>
                <a:gd name="T9" fmla="*/ 238 h 283"/>
                <a:gd name="T10" fmla="*/ 266 w 269"/>
                <a:gd name="T11" fmla="*/ 221 h 283"/>
                <a:gd name="T12" fmla="*/ 266 w 269"/>
                <a:gd name="T13" fmla="*/ 223 h 283"/>
                <a:gd name="T14" fmla="*/ 258 w 269"/>
                <a:gd name="T15" fmla="*/ 195 h 283"/>
                <a:gd name="T16" fmla="*/ 250 w 269"/>
                <a:gd name="T17" fmla="*/ 167 h 283"/>
                <a:gd name="T18" fmla="*/ 231 w 269"/>
                <a:gd name="T19" fmla="*/ 111 h 283"/>
                <a:gd name="T20" fmla="*/ 210 w 269"/>
                <a:gd name="T21" fmla="*/ 56 h 283"/>
                <a:gd name="T22" fmla="*/ 198 w 269"/>
                <a:gd name="T23" fmla="*/ 29 h 283"/>
                <a:gd name="T24" fmla="*/ 186 w 269"/>
                <a:gd name="T25" fmla="*/ 2 h 283"/>
                <a:gd name="T26" fmla="*/ 187 w 269"/>
                <a:gd name="T27" fmla="*/ 3 h 283"/>
                <a:gd name="T28" fmla="*/ 175 w 269"/>
                <a:gd name="T29" fmla="*/ 4 h 283"/>
                <a:gd name="T30" fmla="*/ 163 w 269"/>
                <a:gd name="T31" fmla="*/ 7 h 283"/>
                <a:gd name="T32" fmla="*/ 140 w 269"/>
                <a:gd name="T33" fmla="*/ 13 h 283"/>
                <a:gd name="T34" fmla="*/ 94 w 269"/>
                <a:gd name="T35" fmla="*/ 29 h 283"/>
                <a:gd name="T36" fmla="*/ 48 w 269"/>
                <a:gd name="T37" fmla="*/ 45 h 283"/>
                <a:gd name="T38" fmla="*/ 3 w 269"/>
                <a:gd name="T39" fmla="*/ 62 h 283"/>
                <a:gd name="T40" fmla="*/ 4 w 269"/>
                <a:gd name="T41" fmla="*/ 60 h 283"/>
                <a:gd name="T42" fmla="*/ 13 w 269"/>
                <a:gd name="T43" fmla="*/ 88 h 283"/>
                <a:gd name="T44" fmla="*/ 23 w 269"/>
                <a:gd name="T45" fmla="*/ 117 h 283"/>
                <a:gd name="T46" fmla="*/ 43 w 269"/>
                <a:gd name="T47" fmla="*/ 173 h 283"/>
                <a:gd name="T48" fmla="*/ 54 w 269"/>
                <a:gd name="T49" fmla="*/ 201 h 283"/>
                <a:gd name="T50" fmla="*/ 65 w 269"/>
                <a:gd name="T51" fmla="*/ 229 h 283"/>
                <a:gd name="T52" fmla="*/ 77 w 269"/>
                <a:gd name="T53" fmla="*/ 256 h 283"/>
                <a:gd name="T54" fmla="*/ 90 w 269"/>
                <a:gd name="T55" fmla="*/ 282 h 283"/>
                <a:gd name="T56" fmla="*/ 90 w 269"/>
                <a:gd name="T57" fmla="*/ 283 h 283"/>
                <a:gd name="T58" fmla="*/ 75 w 269"/>
                <a:gd name="T59" fmla="*/ 257 h 283"/>
                <a:gd name="T60" fmla="*/ 63 w 269"/>
                <a:gd name="T61" fmla="*/ 230 h 283"/>
                <a:gd name="T62" fmla="*/ 51 w 269"/>
                <a:gd name="T63" fmla="*/ 202 h 283"/>
                <a:gd name="T64" fmla="*/ 40 w 269"/>
                <a:gd name="T65" fmla="*/ 174 h 283"/>
                <a:gd name="T66" fmla="*/ 19 w 269"/>
                <a:gd name="T67" fmla="*/ 118 h 283"/>
                <a:gd name="T68" fmla="*/ 9 w 269"/>
                <a:gd name="T69" fmla="*/ 90 h 283"/>
                <a:gd name="T70" fmla="*/ 0 w 269"/>
                <a:gd name="T71" fmla="*/ 61 h 283"/>
                <a:gd name="T72" fmla="*/ 1 w 269"/>
                <a:gd name="T73" fmla="*/ 59 h 283"/>
                <a:gd name="T74" fmla="*/ 2 w 269"/>
                <a:gd name="T75" fmla="*/ 59 h 283"/>
                <a:gd name="T76" fmla="*/ 47 w 269"/>
                <a:gd name="T77" fmla="*/ 41 h 283"/>
                <a:gd name="T78" fmla="*/ 93 w 269"/>
                <a:gd name="T79" fmla="*/ 25 h 283"/>
                <a:gd name="T80" fmla="*/ 139 w 269"/>
                <a:gd name="T81" fmla="*/ 10 h 283"/>
                <a:gd name="T82" fmla="*/ 163 w 269"/>
                <a:gd name="T83" fmla="*/ 4 h 283"/>
                <a:gd name="T84" fmla="*/ 174 w 269"/>
                <a:gd name="T85" fmla="*/ 2 h 283"/>
                <a:gd name="T86" fmla="*/ 187 w 269"/>
                <a:gd name="T87" fmla="*/ 0 h 283"/>
                <a:gd name="T88" fmla="*/ 188 w 269"/>
                <a:gd name="T89" fmla="*/ 1 h 283"/>
                <a:gd name="T90" fmla="*/ 200 w 269"/>
                <a:gd name="T91" fmla="*/ 28 h 283"/>
                <a:gd name="T92" fmla="*/ 211 w 269"/>
                <a:gd name="T93" fmla="*/ 55 h 283"/>
                <a:gd name="T94" fmla="*/ 232 w 269"/>
                <a:gd name="T95" fmla="*/ 110 h 283"/>
                <a:gd name="T96" fmla="*/ 252 w 269"/>
                <a:gd name="T97" fmla="*/ 166 h 283"/>
                <a:gd name="T98" fmla="*/ 261 w 269"/>
                <a:gd name="T99" fmla="*/ 194 h 283"/>
                <a:gd name="T100" fmla="*/ 269 w 269"/>
                <a:gd name="T101" fmla="*/ 222 h 283"/>
                <a:gd name="T102" fmla="*/ 268 w 269"/>
                <a:gd name="T103" fmla="*/ 224 h 283"/>
                <a:gd name="T104" fmla="*/ 247 w 269"/>
                <a:gd name="T105" fmla="*/ 234 h 283"/>
                <a:gd name="T106" fmla="*/ 225 w 269"/>
                <a:gd name="T107" fmla="*/ 242 h 283"/>
                <a:gd name="T108" fmla="*/ 180 w 269"/>
                <a:gd name="T109" fmla="*/ 257 h 283"/>
                <a:gd name="T110" fmla="*/ 135 w 269"/>
                <a:gd name="T111" fmla="*/ 271 h 283"/>
                <a:gd name="T112" fmla="*/ 113 w 269"/>
                <a:gd name="T113" fmla="*/ 277 h 283"/>
                <a:gd name="T114" fmla="*/ 90 w 269"/>
                <a:gd name="T115" fmla="*/ 283 h 283"/>
                <a:gd name="T116" fmla="*/ 90 w 269"/>
                <a:gd name="T117" fmla="*/ 28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9" h="283">
                  <a:moveTo>
                    <a:pt x="90" y="282"/>
                  </a:moveTo>
                  <a:cubicBezTo>
                    <a:pt x="98" y="281"/>
                    <a:pt x="105" y="279"/>
                    <a:pt x="113" y="276"/>
                  </a:cubicBezTo>
                  <a:cubicBezTo>
                    <a:pt x="120" y="274"/>
                    <a:pt x="127" y="271"/>
                    <a:pt x="135" y="269"/>
                  </a:cubicBezTo>
                  <a:cubicBezTo>
                    <a:pt x="150" y="264"/>
                    <a:pt x="164" y="259"/>
                    <a:pt x="179" y="254"/>
                  </a:cubicBezTo>
                  <a:cubicBezTo>
                    <a:pt x="194" y="249"/>
                    <a:pt x="209" y="244"/>
                    <a:pt x="223" y="238"/>
                  </a:cubicBezTo>
                  <a:cubicBezTo>
                    <a:pt x="238" y="233"/>
                    <a:pt x="253" y="228"/>
                    <a:pt x="266" y="221"/>
                  </a:cubicBezTo>
                  <a:cubicBezTo>
                    <a:pt x="266" y="223"/>
                    <a:pt x="266" y="223"/>
                    <a:pt x="266" y="223"/>
                  </a:cubicBezTo>
                  <a:cubicBezTo>
                    <a:pt x="263" y="214"/>
                    <a:pt x="261" y="204"/>
                    <a:pt x="258" y="195"/>
                  </a:cubicBezTo>
                  <a:cubicBezTo>
                    <a:pt x="255" y="185"/>
                    <a:pt x="253" y="176"/>
                    <a:pt x="250" y="167"/>
                  </a:cubicBezTo>
                  <a:cubicBezTo>
                    <a:pt x="244" y="148"/>
                    <a:pt x="237" y="129"/>
                    <a:pt x="231" y="111"/>
                  </a:cubicBezTo>
                  <a:cubicBezTo>
                    <a:pt x="224" y="92"/>
                    <a:pt x="217" y="74"/>
                    <a:pt x="210" y="56"/>
                  </a:cubicBezTo>
                  <a:cubicBezTo>
                    <a:pt x="206" y="47"/>
                    <a:pt x="202" y="38"/>
                    <a:pt x="198" y="29"/>
                  </a:cubicBezTo>
                  <a:cubicBezTo>
                    <a:pt x="195" y="20"/>
                    <a:pt x="190" y="11"/>
                    <a:pt x="186" y="2"/>
                  </a:cubicBezTo>
                  <a:cubicBezTo>
                    <a:pt x="187" y="3"/>
                    <a:pt x="187" y="3"/>
                    <a:pt x="187" y="3"/>
                  </a:cubicBezTo>
                  <a:cubicBezTo>
                    <a:pt x="183" y="3"/>
                    <a:pt x="179" y="3"/>
                    <a:pt x="175" y="4"/>
                  </a:cubicBezTo>
                  <a:cubicBezTo>
                    <a:pt x="171" y="5"/>
                    <a:pt x="167" y="6"/>
                    <a:pt x="163" y="7"/>
                  </a:cubicBezTo>
                  <a:cubicBezTo>
                    <a:pt x="155" y="9"/>
                    <a:pt x="148" y="11"/>
                    <a:pt x="140" y="13"/>
                  </a:cubicBezTo>
                  <a:cubicBezTo>
                    <a:pt x="125" y="18"/>
                    <a:pt x="109" y="23"/>
                    <a:pt x="94" y="29"/>
                  </a:cubicBezTo>
                  <a:cubicBezTo>
                    <a:pt x="79" y="34"/>
                    <a:pt x="64" y="39"/>
                    <a:pt x="48" y="45"/>
                  </a:cubicBezTo>
                  <a:cubicBezTo>
                    <a:pt x="33" y="51"/>
                    <a:pt x="18" y="56"/>
                    <a:pt x="3" y="62"/>
                  </a:cubicBezTo>
                  <a:cubicBezTo>
                    <a:pt x="4" y="60"/>
                    <a:pt x="4" y="60"/>
                    <a:pt x="4" y="60"/>
                  </a:cubicBezTo>
                  <a:cubicBezTo>
                    <a:pt x="7" y="69"/>
                    <a:pt x="10" y="79"/>
                    <a:pt x="13" y="88"/>
                  </a:cubicBezTo>
                  <a:cubicBezTo>
                    <a:pt x="23" y="117"/>
                    <a:pt x="23" y="117"/>
                    <a:pt x="23" y="117"/>
                  </a:cubicBezTo>
                  <a:cubicBezTo>
                    <a:pt x="30" y="135"/>
                    <a:pt x="36" y="154"/>
                    <a:pt x="43" y="173"/>
                  </a:cubicBezTo>
                  <a:cubicBezTo>
                    <a:pt x="46" y="182"/>
                    <a:pt x="50" y="192"/>
                    <a:pt x="54" y="201"/>
                  </a:cubicBezTo>
                  <a:cubicBezTo>
                    <a:pt x="57" y="210"/>
                    <a:pt x="61" y="220"/>
                    <a:pt x="65" y="229"/>
                  </a:cubicBezTo>
                  <a:cubicBezTo>
                    <a:pt x="77" y="256"/>
                    <a:pt x="77" y="256"/>
                    <a:pt x="77" y="256"/>
                  </a:cubicBezTo>
                  <a:lnTo>
                    <a:pt x="90" y="282"/>
                  </a:lnTo>
                  <a:close/>
                  <a:moveTo>
                    <a:pt x="90" y="283"/>
                  </a:moveTo>
                  <a:cubicBezTo>
                    <a:pt x="75" y="257"/>
                    <a:pt x="75" y="257"/>
                    <a:pt x="75" y="257"/>
                  </a:cubicBezTo>
                  <a:cubicBezTo>
                    <a:pt x="63" y="230"/>
                    <a:pt x="63" y="230"/>
                    <a:pt x="63" y="230"/>
                  </a:cubicBezTo>
                  <a:cubicBezTo>
                    <a:pt x="58" y="221"/>
                    <a:pt x="55" y="211"/>
                    <a:pt x="51" y="202"/>
                  </a:cubicBezTo>
                  <a:cubicBezTo>
                    <a:pt x="47" y="193"/>
                    <a:pt x="43" y="184"/>
                    <a:pt x="40" y="174"/>
                  </a:cubicBezTo>
                  <a:cubicBezTo>
                    <a:pt x="33" y="156"/>
                    <a:pt x="26" y="137"/>
                    <a:pt x="19" y="118"/>
                  </a:cubicBezTo>
                  <a:cubicBezTo>
                    <a:pt x="9" y="90"/>
                    <a:pt x="9" y="90"/>
                    <a:pt x="9" y="90"/>
                  </a:cubicBezTo>
                  <a:cubicBezTo>
                    <a:pt x="6" y="80"/>
                    <a:pt x="3" y="71"/>
                    <a:pt x="0" y="61"/>
                  </a:cubicBezTo>
                  <a:cubicBezTo>
                    <a:pt x="0" y="60"/>
                    <a:pt x="1" y="59"/>
                    <a:pt x="1" y="59"/>
                  </a:cubicBezTo>
                  <a:cubicBezTo>
                    <a:pt x="2" y="59"/>
                    <a:pt x="2" y="59"/>
                    <a:pt x="2" y="59"/>
                  </a:cubicBezTo>
                  <a:cubicBezTo>
                    <a:pt x="17" y="52"/>
                    <a:pt x="32" y="47"/>
                    <a:pt x="47" y="41"/>
                  </a:cubicBezTo>
                  <a:cubicBezTo>
                    <a:pt x="62" y="36"/>
                    <a:pt x="77" y="30"/>
                    <a:pt x="93" y="25"/>
                  </a:cubicBezTo>
                  <a:cubicBezTo>
                    <a:pt x="108" y="20"/>
                    <a:pt x="123" y="15"/>
                    <a:pt x="139" y="10"/>
                  </a:cubicBezTo>
                  <a:cubicBezTo>
                    <a:pt x="147" y="8"/>
                    <a:pt x="155" y="6"/>
                    <a:pt x="163" y="4"/>
                  </a:cubicBezTo>
                  <a:cubicBezTo>
                    <a:pt x="166" y="3"/>
                    <a:pt x="170" y="2"/>
                    <a:pt x="174" y="2"/>
                  </a:cubicBezTo>
                  <a:cubicBezTo>
                    <a:pt x="178" y="1"/>
                    <a:pt x="183" y="1"/>
                    <a:pt x="187" y="0"/>
                  </a:cubicBezTo>
                  <a:cubicBezTo>
                    <a:pt x="187" y="0"/>
                    <a:pt x="188" y="1"/>
                    <a:pt x="188" y="1"/>
                  </a:cubicBezTo>
                  <a:cubicBezTo>
                    <a:pt x="192" y="10"/>
                    <a:pt x="196" y="19"/>
                    <a:pt x="200" y="28"/>
                  </a:cubicBezTo>
                  <a:cubicBezTo>
                    <a:pt x="204" y="37"/>
                    <a:pt x="208" y="46"/>
                    <a:pt x="211" y="55"/>
                  </a:cubicBezTo>
                  <a:cubicBezTo>
                    <a:pt x="232" y="110"/>
                    <a:pt x="232" y="110"/>
                    <a:pt x="232" y="110"/>
                  </a:cubicBezTo>
                  <a:cubicBezTo>
                    <a:pt x="239" y="129"/>
                    <a:pt x="246" y="147"/>
                    <a:pt x="252" y="166"/>
                  </a:cubicBezTo>
                  <a:cubicBezTo>
                    <a:pt x="256" y="175"/>
                    <a:pt x="258" y="184"/>
                    <a:pt x="261" y="194"/>
                  </a:cubicBezTo>
                  <a:cubicBezTo>
                    <a:pt x="265" y="203"/>
                    <a:pt x="267" y="213"/>
                    <a:pt x="269" y="222"/>
                  </a:cubicBezTo>
                  <a:cubicBezTo>
                    <a:pt x="269" y="223"/>
                    <a:pt x="269" y="224"/>
                    <a:pt x="268" y="224"/>
                  </a:cubicBezTo>
                  <a:cubicBezTo>
                    <a:pt x="261" y="228"/>
                    <a:pt x="254" y="231"/>
                    <a:pt x="247" y="234"/>
                  </a:cubicBezTo>
                  <a:cubicBezTo>
                    <a:pt x="239" y="236"/>
                    <a:pt x="232" y="239"/>
                    <a:pt x="225" y="242"/>
                  </a:cubicBezTo>
                  <a:cubicBezTo>
                    <a:pt x="210" y="247"/>
                    <a:pt x="195" y="252"/>
                    <a:pt x="180" y="257"/>
                  </a:cubicBezTo>
                  <a:cubicBezTo>
                    <a:pt x="165" y="262"/>
                    <a:pt x="150" y="266"/>
                    <a:pt x="135" y="271"/>
                  </a:cubicBezTo>
                  <a:cubicBezTo>
                    <a:pt x="128" y="273"/>
                    <a:pt x="120" y="275"/>
                    <a:pt x="113" y="277"/>
                  </a:cubicBezTo>
                  <a:cubicBezTo>
                    <a:pt x="105" y="280"/>
                    <a:pt x="98" y="281"/>
                    <a:pt x="90" y="283"/>
                  </a:cubicBezTo>
                  <a:cubicBezTo>
                    <a:pt x="90" y="283"/>
                    <a:pt x="90" y="283"/>
                    <a:pt x="90" y="283"/>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0" name="Freeform 610">
              <a:extLst>
                <a:ext uri="{FF2B5EF4-FFF2-40B4-BE49-F238E27FC236}">
                  <a16:creationId xmlns:a16="http://schemas.microsoft.com/office/drawing/2014/main" id="{10E45D55-7EA1-492C-8E16-A95A1D9892B9}"/>
                </a:ext>
              </a:extLst>
            </p:cNvPr>
            <p:cNvSpPr>
              <a:spLocks noEditPoints="1"/>
            </p:cNvSpPr>
            <p:nvPr/>
          </p:nvSpPr>
          <p:spPr bwMode="auto">
            <a:xfrm>
              <a:off x="5853113" y="2921001"/>
              <a:ext cx="852488" cy="933450"/>
            </a:xfrm>
            <a:custGeom>
              <a:avLst/>
              <a:gdLst>
                <a:gd name="T0" fmla="*/ 78 w 226"/>
                <a:gd name="T1" fmla="*/ 247 h 247"/>
                <a:gd name="T2" fmla="*/ 114 w 226"/>
                <a:gd name="T3" fmla="*/ 235 h 247"/>
                <a:gd name="T4" fmla="*/ 151 w 226"/>
                <a:gd name="T5" fmla="*/ 223 h 247"/>
                <a:gd name="T6" fmla="*/ 187 w 226"/>
                <a:gd name="T7" fmla="*/ 210 h 247"/>
                <a:gd name="T8" fmla="*/ 222 w 226"/>
                <a:gd name="T9" fmla="*/ 195 h 247"/>
                <a:gd name="T10" fmla="*/ 222 w 226"/>
                <a:gd name="T11" fmla="*/ 197 h 247"/>
                <a:gd name="T12" fmla="*/ 215 w 226"/>
                <a:gd name="T13" fmla="*/ 172 h 247"/>
                <a:gd name="T14" fmla="*/ 208 w 226"/>
                <a:gd name="T15" fmla="*/ 147 h 247"/>
                <a:gd name="T16" fmla="*/ 191 w 226"/>
                <a:gd name="T17" fmla="*/ 98 h 247"/>
                <a:gd name="T18" fmla="*/ 183 w 226"/>
                <a:gd name="T19" fmla="*/ 74 h 247"/>
                <a:gd name="T20" fmla="*/ 173 w 226"/>
                <a:gd name="T21" fmla="*/ 49 h 247"/>
                <a:gd name="T22" fmla="*/ 164 w 226"/>
                <a:gd name="T23" fmla="*/ 26 h 247"/>
                <a:gd name="T24" fmla="*/ 153 w 226"/>
                <a:gd name="T25" fmla="*/ 2 h 247"/>
                <a:gd name="T26" fmla="*/ 154 w 226"/>
                <a:gd name="T27" fmla="*/ 3 h 247"/>
                <a:gd name="T28" fmla="*/ 144 w 226"/>
                <a:gd name="T29" fmla="*/ 4 h 247"/>
                <a:gd name="T30" fmla="*/ 135 w 226"/>
                <a:gd name="T31" fmla="*/ 6 h 247"/>
                <a:gd name="T32" fmla="*/ 115 w 226"/>
                <a:gd name="T33" fmla="*/ 11 h 247"/>
                <a:gd name="T34" fmla="*/ 78 w 226"/>
                <a:gd name="T35" fmla="*/ 24 h 247"/>
                <a:gd name="T36" fmla="*/ 40 w 226"/>
                <a:gd name="T37" fmla="*/ 38 h 247"/>
                <a:gd name="T38" fmla="*/ 3 w 226"/>
                <a:gd name="T39" fmla="*/ 53 h 247"/>
                <a:gd name="T40" fmla="*/ 4 w 226"/>
                <a:gd name="T41" fmla="*/ 50 h 247"/>
                <a:gd name="T42" fmla="*/ 12 w 226"/>
                <a:gd name="T43" fmla="*/ 75 h 247"/>
                <a:gd name="T44" fmla="*/ 20 w 226"/>
                <a:gd name="T45" fmla="*/ 100 h 247"/>
                <a:gd name="T46" fmla="*/ 38 w 226"/>
                <a:gd name="T47" fmla="*/ 150 h 247"/>
                <a:gd name="T48" fmla="*/ 47 w 226"/>
                <a:gd name="T49" fmla="*/ 175 h 247"/>
                <a:gd name="T50" fmla="*/ 56 w 226"/>
                <a:gd name="T51" fmla="*/ 199 h 247"/>
                <a:gd name="T52" fmla="*/ 66 w 226"/>
                <a:gd name="T53" fmla="*/ 223 h 247"/>
                <a:gd name="T54" fmla="*/ 78 w 226"/>
                <a:gd name="T55" fmla="*/ 247 h 247"/>
                <a:gd name="T56" fmla="*/ 78 w 226"/>
                <a:gd name="T57" fmla="*/ 247 h 247"/>
                <a:gd name="T58" fmla="*/ 65 w 226"/>
                <a:gd name="T59" fmla="*/ 224 h 247"/>
                <a:gd name="T60" fmla="*/ 54 w 226"/>
                <a:gd name="T61" fmla="*/ 200 h 247"/>
                <a:gd name="T62" fmla="*/ 44 w 226"/>
                <a:gd name="T63" fmla="*/ 176 h 247"/>
                <a:gd name="T64" fmla="*/ 34 w 226"/>
                <a:gd name="T65" fmla="*/ 151 h 247"/>
                <a:gd name="T66" fmla="*/ 16 w 226"/>
                <a:gd name="T67" fmla="*/ 102 h 247"/>
                <a:gd name="T68" fmla="*/ 8 w 226"/>
                <a:gd name="T69" fmla="*/ 77 h 247"/>
                <a:gd name="T70" fmla="*/ 0 w 226"/>
                <a:gd name="T71" fmla="*/ 51 h 247"/>
                <a:gd name="T72" fmla="*/ 1 w 226"/>
                <a:gd name="T73" fmla="*/ 49 h 247"/>
                <a:gd name="T74" fmla="*/ 2 w 226"/>
                <a:gd name="T75" fmla="*/ 49 h 247"/>
                <a:gd name="T76" fmla="*/ 39 w 226"/>
                <a:gd name="T77" fmla="*/ 34 h 247"/>
                <a:gd name="T78" fmla="*/ 76 w 226"/>
                <a:gd name="T79" fmla="*/ 21 h 247"/>
                <a:gd name="T80" fmla="*/ 115 w 226"/>
                <a:gd name="T81" fmla="*/ 8 h 247"/>
                <a:gd name="T82" fmla="*/ 134 w 226"/>
                <a:gd name="T83" fmla="*/ 3 h 247"/>
                <a:gd name="T84" fmla="*/ 144 w 226"/>
                <a:gd name="T85" fmla="*/ 1 h 247"/>
                <a:gd name="T86" fmla="*/ 154 w 226"/>
                <a:gd name="T87" fmla="*/ 0 h 247"/>
                <a:gd name="T88" fmla="*/ 155 w 226"/>
                <a:gd name="T89" fmla="*/ 1 h 247"/>
                <a:gd name="T90" fmla="*/ 165 w 226"/>
                <a:gd name="T91" fmla="*/ 25 h 247"/>
                <a:gd name="T92" fmla="*/ 175 w 226"/>
                <a:gd name="T93" fmla="*/ 49 h 247"/>
                <a:gd name="T94" fmla="*/ 193 w 226"/>
                <a:gd name="T95" fmla="*/ 97 h 247"/>
                <a:gd name="T96" fmla="*/ 211 w 226"/>
                <a:gd name="T97" fmla="*/ 146 h 247"/>
                <a:gd name="T98" fmla="*/ 218 w 226"/>
                <a:gd name="T99" fmla="*/ 171 h 247"/>
                <a:gd name="T100" fmla="*/ 225 w 226"/>
                <a:gd name="T101" fmla="*/ 196 h 247"/>
                <a:gd name="T102" fmla="*/ 225 w 226"/>
                <a:gd name="T103" fmla="*/ 198 h 247"/>
                <a:gd name="T104" fmla="*/ 207 w 226"/>
                <a:gd name="T105" fmla="*/ 206 h 247"/>
                <a:gd name="T106" fmla="*/ 188 w 226"/>
                <a:gd name="T107" fmla="*/ 213 h 247"/>
                <a:gd name="T108" fmla="*/ 152 w 226"/>
                <a:gd name="T109" fmla="*/ 225 h 247"/>
                <a:gd name="T110" fmla="*/ 115 w 226"/>
                <a:gd name="T111" fmla="*/ 237 h 247"/>
                <a:gd name="T112" fmla="*/ 78 w 226"/>
                <a:gd name="T113" fmla="*/ 247 h 247"/>
                <a:gd name="T114" fmla="*/ 78 w 226"/>
                <a:gd name="T115"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6" h="247">
                  <a:moveTo>
                    <a:pt x="78" y="247"/>
                  </a:moveTo>
                  <a:cubicBezTo>
                    <a:pt x="90" y="244"/>
                    <a:pt x="102" y="239"/>
                    <a:pt x="114" y="235"/>
                  </a:cubicBezTo>
                  <a:cubicBezTo>
                    <a:pt x="127" y="231"/>
                    <a:pt x="139" y="227"/>
                    <a:pt x="151" y="223"/>
                  </a:cubicBezTo>
                  <a:cubicBezTo>
                    <a:pt x="163" y="219"/>
                    <a:pt x="175" y="214"/>
                    <a:pt x="187" y="210"/>
                  </a:cubicBezTo>
                  <a:cubicBezTo>
                    <a:pt x="199" y="205"/>
                    <a:pt x="211" y="200"/>
                    <a:pt x="222" y="195"/>
                  </a:cubicBezTo>
                  <a:cubicBezTo>
                    <a:pt x="222" y="197"/>
                    <a:pt x="222" y="197"/>
                    <a:pt x="222" y="197"/>
                  </a:cubicBezTo>
                  <a:cubicBezTo>
                    <a:pt x="215" y="172"/>
                    <a:pt x="215" y="172"/>
                    <a:pt x="215" y="172"/>
                  </a:cubicBezTo>
                  <a:cubicBezTo>
                    <a:pt x="213" y="164"/>
                    <a:pt x="211" y="155"/>
                    <a:pt x="208" y="147"/>
                  </a:cubicBezTo>
                  <a:cubicBezTo>
                    <a:pt x="191" y="98"/>
                    <a:pt x="191" y="98"/>
                    <a:pt x="191" y="98"/>
                  </a:cubicBezTo>
                  <a:cubicBezTo>
                    <a:pt x="189" y="90"/>
                    <a:pt x="186" y="82"/>
                    <a:pt x="183" y="74"/>
                  </a:cubicBezTo>
                  <a:cubicBezTo>
                    <a:pt x="180" y="66"/>
                    <a:pt x="177" y="58"/>
                    <a:pt x="173" y="49"/>
                  </a:cubicBezTo>
                  <a:cubicBezTo>
                    <a:pt x="170" y="41"/>
                    <a:pt x="167" y="33"/>
                    <a:pt x="164" y="26"/>
                  </a:cubicBezTo>
                  <a:cubicBezTo>
                    <a:pt x="153" y="2"/>
                    <a:pt x="153" y="2"/>
                    <a:pt x="153" y="2"/>
                  </a:cubicBezTo>
                  <a:cubicBezTo>
                    <a:pt x="154" y="3"/>
                    <a:pt x="154" y="3"/>
                    <a:pt x="154" y="3"/>
                  </a:cubicBezTo>
                  <a:cubicBezTo>
                    <a:pt x="151" y="3"/>
                    <a:pt x="147" y="3"/>
                    <a:pt x="144" y="4"/>
                  </a:cubicBezTo>
                  <a:cubicBezTo>
                    <a:pt x="141" y="4"/>
                    <a:pt x="138" y="5"/>
                    <a:pt x="135" y="6"/>
                  </a:cubicBezTo>
                  <a:cubicBezTo>
                    <a:pt x="128" y="7"/>
                    <a:pt x="122" y="9"/>
                    <a:pt x="115" y="11"/>
                  </a:cubicBezTo>
                  <a:cubicBezTo>
                    <a:pt x="103" y="15"/>
                    <a:pt x="90" y="20"/>
                    <a:pt x="78" y="24"/>
                  </a:cubicBezTo>
                  <a:cubicBezTo>
                    <a:pt x="65" y="29"/>
                    <a:pt x="53" y="33"/>
                    <a:pt x="40" y="38"/>
                  </a:cubicBezTo>
                  <a:cubicBezTo>
                    <a:pt x="28" y="43"/>
                    <a:pt x="15" y="48"/>
                    <a:pt x="3" y="53"/>
                  </a:cubicBezTo>
                  <a:cubicBezTo>
                    <a:pt x="4" y="50"/>
                    <a:pt x="4" y="50"/>
                    <a:pt x="4" y="50"/>
                  </a:cubicBezTo>
                  <a:cubicBezTo>
                    <a:pt x="7" y="58"/>
                    <a:pt x="10" y="67"/>
                    <a:pt x="12" y="75"/>
                  </a:cubicBezTo>
                  <a:cubicBezTo>
                    <a:pt x="20" y="100"/>
                    <a:pt x="20" y="100"/>
                    <a:pt x="20" y="100"/>
                  </a:cubicBezTo>
                  <a:cubicBezTo>
                    <a:pt x="26" y="117"/>
                    <a:pt x="32" y="133"/>
                    <a:pt x="38" y="150"/>
                  </a:cubicBezTo>
                  <a:cubicBezTo>
                    <a:pt x="41" y="158"/>
                    <a:pt x="44" y="166"/>
                    <a:pt x="47" y="175"/>
                  </a:cubicBezTo>
                  <a:cubicBezTo>
                    <a:pt x="50" y="183"/>
                    <a:pt x="53" y="191"/>
                    <a:pt x="56" y="199"/>
                  </a:cubicBezTo>
                  <a:cubicBezTo>
                    <a:pt x="66" y="223"/>
                    <a:pt x="66" y="223"/>
                    <a:pt x="66" y="223"/>
                  </a:cubicBezTo>
                  <a:lnTo>
                    <a:pt x="78" y="247"/>
                  </a:lnTo>
                  <a:close/>
                  <a:moveTo>
                    <a:pt x="78" y="247"/>
                  </a:moveTo>
                  <a:cubicBezTo>
                    <a:pt x="65" y="224"/>
                    <a:pt x="65" y="224"/>
                    <a:pt x="65" y="224"/>
                  </a:cubicBezTo>
                  <a:cubicBezTo>
                    <a:pt x="54" y="200"/>
                    <a:pt x="54" y="200"/>
                    <a:pt x="54" y="200"/>
                  </a:cubicBezTo>
                  <a:cubicBezTo>
                    <a:pt x="50" y="192"/>
                    <a:pt x="47" y="184"/>
                    <a:pt x="44" y="176"/>
                  </a:cubicBezTo>
                  <a:cubicBezTo>
                    <a:pt x="41" y="167"/>
                    <a:pt x="37" y="159"/>
                    <a:pt x="34" y="151"/>
                  </a:cubicBezTo>
                  <a:cubicBezTo>
                    <a:pt x="28" y="135"/>
                    <a:pt x="22" y="118"/>
                    <a:pt x="16" y="102"/>
                  </a:cubicBezTo>
                  <a:cubicBezTo>
                    <a:pt x="8" y="77"/>
                    <a:pt x="8" y="77"/>
                    <a:pt x="8" y="77"/>
                  </a:cubicBezTo>
                  <a:cubicBezTo>
                    <a:pt x="6" y="68"/>
                    <a:pt x="3" y="60"/>
                    <a:pt x="0" y="51"/>
                  </a:cubicBezTo>
                  <a:cubicBezTo>
                    <a:pt x="0" y="50"/>
                    <a:pt x="1" y="49"/>
                    <a:pt x="1" y="49"/>
                  </a:cubicBezTo>
                  <a:cubicBezTo>
                    <a:pt x="2" y="49"/>
                    <a:pt x="2" y="49"/>
                    <a:pt x="2" y="49"/>
                  </a:cubicBezTo>
                  <a:cubicBezTo>
                    <a:pt x="14" y="44"/>
                    <a:pt x="26" y="39"/>
                    <a:pt x="39" y="34"/>
                  </a:cubicBezTo>
                  <a:cubicBezTo>
                    <a:pt x="51" y="30"/>
                    <a:pt x="64" y="25"/>
                    <a:pt x="76" y="21"/>
                  </a:cubicBezTo>
                  <a:cubicBezTo>
                    <a:pt x="89" y="16"/>
                    <a:pt x="102" y="12"/>
                    <a:pt x="115" y="8"/>
                  </a:cubicBezTo>
                  <a:cubicBezTo>
                    <a:pt x="121" y="6"/>
                    <a:pt x="127" y="5"/>
                    <a:pt x="134" y="3"/>
                  </a:cubicBezTo>
                  <a:cubicBezTo>
                    <a:pt x="137" y="2"/>
                    <a:pt x="140" y="2"/>
                    <a:pt x="144" y="1"/>
                  </a:cubicBezTo>
                  <a:cubicBezTo>
                    <a:pt x="147" y="0"/>
                    <a:pt x="151" y="0"/>
                    <a:pt x="154" y="0"/>
                  </a:cubicBezTo>
                  <a:cubicBezTo>
                    <a:pt x="154" y="0"/>
                    <a:pt x="155" y="1"/>
                    <a:pt x="155" y="1"/>
                  </a:cubicBezTo>
                  <a:cubicBezTo>
                    <a:pt x="165" y="25"/>
                    <a:pt x="165" y="25"/>
                    <a:pt x="165" y="25"/>
                  </a:cubicBezTo>
                  <a:cubicBezTo>
                    <a:pt x="169" y="33"/>
                    <a:pt x="172" y="41"/>
                    <a:pt x="175" y="49"/>
                  </a:cubicBezTo>
                  <a:cubicBezTo>
                    <a:pt x="181" y="65"/>
                    <a:pt x="187" y="81"/>
                    <a:pt x="193" y="97"/>
                  </a:cubicBezTo>
                  <a:cubicBezTo>
                    <a:pt x="211" y="146"/>
                    <a:pt x="211" y="146"/>
                    <a:pt x="211" y="146"/>
                  </a:cubicBezTo>
                  <a:cubicBezTo>
                    <a:pt x="214" y="154"/>
                    <a:pt x="216" y="163"/>
                    <a:pt x="218" y="171"/>
                  </a:cubicBezTo>
                  <a:cubicBezTo>
                    <a:pt x="225" y="196"/>
                    <a:pt x="225" y="196"/>
                    <a:pt x="225" y="196"/>
                  </a:cubicBezTo>
                  <a:cubicBezTo>
                    <a:pt x="226" y="197"/>
                    <a:pt x="225" y="198"/>
                    <a:pt x="225" y="198"/>
                  </a:cubicBezTo>
                  <a:cubicBezTo>
                    <a:pt x="219" y="201"/>
                    <a:pt x="213" y="204"/>
                    <a:pt x="207" y="206"/>
                  </a:cubicBezTo>
                  <a:cubicBezTo>
                    <a:pt x="201" y="208"/>
                    <a:pt x="194" y="211"/>
                    <a:pt x="188" y="213"/>
                  </a:cubicBezTo>
                  <a:cubicBezTo>
                    <a:pt x="176" y="217"/>
                    <a:pt x="164" y="221"/>
                    <a:pt x="152" y="225"/>
                  </a:cubicBezTo>
                  <a:cubicBezTo>
                    <a:pt x="140" y="229"/>
                    <a:pt x="127" y="234"/>
                    <a:pt x="115" y="237"/>
                  </a:cubicBezTo>
                  <a:cubicBezTo>
                    <a:pt x="103" y="241"/>
                    <a:pt x="90" y="245"/>
                    <a:pt x="78" y="247"/>
                  </a:cubicBezTo>
                  <a:cubicBezTo>
                    <a:pt x="78" y="247"/>
                    <a:pt x="78" y="247"/>
                    <a:pt x="78" y="247"/>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1" name="Freeform 611">
              <a:extLst>
                <a:ext uri="{FF2B5EF4-FFF2-40B4-BE49-F238E27FC236}">
                  <a16:creationId xmlns:a16="http://schemas.microsoft.com/office/drawing/2014/main" id="{218194CA-39DC-4B43-AB48-19E33D1BC1B3}"/>
                </a:ext>
              </a:extLst>
            </p:cNvPr>
            <p:cNvSpPr>
              <a:spLocks noEditPoints="1"/>
            </p:cNvSpPr>
            <p:nvPr/>
          </p:nvSpPr>
          <p:spPr bwMode="auto">
            <a:xfrm>
              <a:off x="5957888" y="2882901"/>
              <a:ext cx="331788" cy="188913"/>
            </a:xfrm>
            <a:custGeom>
              <a:avLst/>
              <a:gdLst>
                <a:gd name="T0" fmla="*/ 3 w 88"/>
                <a:gd name="T1" fmla="*/ 28 h 50"/>
                <a:gd name="T2" fmla="*/ 2 w 88"/>
                <a:gd name="T3" fmla="*/ 30 h 50"/>
                <a:gd name="T4" fmla="*/ 1 w 88"/>
                <a:gd name="T5" fmla="*/ 37 h 50"/>
                <a:gd name="T6" fmla="*/ 6 w 88"/>
                <a:gd name="T7" fmla="*/ 45 h 50"/>
                <a:gd name="T8" fmla="*/ 11 w 88"/>
                <a:gd name="T9" fmla="*/ 47 h 50"/>
                <a:gd name="T10" fmla="*/ 18 w 88"/>
                <a:gd name="T11" fmla="*/ 47 h 50"/>
                <a:gd name="T12" fmla="*/ 33 w 88"/>
                <a:gd name="T13" fmla="*/ 44 h 50"/>
                <a:gd name="T14" fmla="*/ 50 w 88"/>
                <a:gd name="T15" fmla="*/ 40 h 50"/>
                <a:gd name="T16" fmla="*/ 67 w 88"/>
                <a:gd name="T17" fmla="*/ 33 h 50"/>
                <a:gd name="T18" fmla="*/ 81 w 88"/>
                <a:gd name="T19" fmla="*/ 22 h 50"/>
                <a:gd name="T20" fmla="*/ 79 w 88"/>
                <a:gd name="T21" fmla="*/ 7 h 50"/>
                <a:gd name="T22" fmla="*/ 75 w 88"/>
                <a:gd name="T23" fmla="*/ 5 h 50"/>
                <a:gd name="T24" fmla="*/ 73 w 88"/>
                <a:gd name="T25" fmla="*/ 4 h 50"/>
                <a:gd name="T26" fmla="*/ 71 w 88"/>
                <a:gd name="T27" fmla="*/ 5 h 50"/>
                <a:gd name="T28" fmla="*/ 63 w 88"/>
                <a:gd name="T29" fmla="*/ 6 h 50"/>
                <a:gd name="T30" fmla="*/ 31 w 88"/>
                <a:gd name="T31" fmla="*/ 15 h 50"/>
                <a:gd name="T32" fmla="*/ 10 w 88"/>
                <a:gd name="T33" fmla="*/ 23 h 50"/>
                <a:gd name="T34" fmla="*/ 3 w 88"/>
                <a:gd name="T35" fmla="*/ 28 h 50"/>
                <a:gd name="T36" fmla="*/ 2 w 88"/>
                <a:gd name="T37" fmla="*/ 28 h 50"/>
                <a:gd name="T38" fmla="*/ 4 w 88"/>
                <a:gd name="T39" fmla="*/ 26 h 50"/>
                <a:gd name="T40" fmla="*/ 9 w 88"/>
                <a:gd name="T41" fmla="*/ 22 h 50"/>
                <a:gd name="T42" fmla="*/ 30 w 88"/>
                <a:gd name="T43" fmla="*/ 12 h 50"/>
                <a:gd name="T44" fmla="*/ 62 w 88"/>
                <a:gd name="T45" fmla="*/ 2 h 50"/>
                <a:gd name="T46" fmla="*/ 71 w 88"/>
                <a:gd name="T47" fmla="*/ 0 h 50"/>
                <a:gd name="T48" fmla="*/ 77 w 88"/>
                <a:gd name="T49" fmla="*/ 1 h 50"/>
                <a:gd name="T50" fmla="*/ 81 w 88"/>
                <a:gd name="T51" fmla="*/ 4 h 50"/>
                <a:gd name="T52" fmla="*/ 84 w 88"/>
                <a:gd name="T53" fmla="*/ 23 h 50"/>
                <a:gd name="T54" fmla="*/ 67 w 88"/>
                <a:gd name="T55" fmla="*/ 34 h 50"/>
                <a:gd name="T56" fmla="*/ 50 w 88"/>
                <a:gd name="T57" fmla="*/ 42 h 50"/>
                <a:gd name="T58" fmla="*/ 34 w 88"/>
                <a:gd name="T59" fmla="*/ 48 h 50"/>
                <a:gd name="T60" fmla="*/ 18 w 88"/>
                <a:gd name="T61" fmla="*/ 50 h 50"/>
                <a:gd name="T62" fmla="*/ 11 w 88"/>
                <a:gd name="T63" fmla="*/ 49 h 50"/>
                <a:gd name="T64" fmla="*/ 5 w 88"/>
                <a:gd name="T65" fmla="*/ 46 h 50"/>
                <a:gd name="T66" fmla="*/ 0 w 88"/>
                <a:gd name="T67" fmla="*/ 37 h 50"/>
                <a:gd name="T68" fmla="*/ 1 w 88"/>
                <a:gd name="T69" fmla="*/ 30 h 50"/>
                <a:gd name="T70" fmla="*/ 2 w 88"/>
                <a:gd name="T71" fmla="*/ 2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50">
                  <a:moveTo>
                    <a:pt x="3" y="28"/>
                  </a:moveTo>
                  <a:cubicBezTo>
                    <a:pt x="3" y="28"/>
                    <a:pt x="2" y="29"/>
                    <a:pt x="2" y="30"/>
                  </a:cubicBezTo>
                  <a:cubicBezTo>
                    <a:pt x="1" y="32"/>
                    <a:pt x="1" y="34"/>
                    <a:pt x="1" y="37"/>
                  </a:cubicBezTo>
                  <a:cubicBezTo>
                    <a:pt x="1" y="39"/>
                    <a:pt x="3" y="43"/>
                    <a:pt x="6" y="45"/>
                  </a:cubicBezTo>
                  <a:cubicBezTo>
                    <a:pt x="8" y="46"/>
                    <a:pt x="9" y="47"/>
                    <a:pt x="11" y="47"/>
                  </a:cubicBezTo>
                  <a:cubicBezTo>
                    <a:pt x="13" y="47"/>
                    <a:pt x="16" y="47"/>
                    <a:pt x="18" y="47"/>
                  </a:cubicBezTo>
                  <a:cubicBezTo>
                    <a:pt x="23" y="46"/>
                    <a:pt x="27" y="45"/>
                    <a:pt x="33" y="44"/>
                  </a:cubicBezTo>
                  <a:cubicBezTo>
                    <a:pt x="38" y="43"/>
                    <a:pt x="44" y="41"/>
                    <a:pt x="50" y="40"/>
                  </a:cubicBezTo>
                  <a:cubicBezTo>
                    <a:pt x="55" y="38"/>
                    <a:pt x="61" y="36"/>
                    <a:pt x="67" y="33"/>
                  </a:cubicBezTo>
                  <a:cubicBezTo>
                    <a:pt x="72" y="30"/>
                    <a:pt x="78" y="27"/>
                    <a:pt x="81" y="22"/>
                  </a:cubicBezTo>
                  <a:cubicBezTo>
                    <a:pt x="85" y="17"/>
                    <a:pt x="83" y="10"/>
                    <a:pt x="79" y="7"/>
                  </a:cubicBezTo>
                  <a:cubicBezTo>
                    <a:pt x="78" y="6"/>
                    <a:pt x="76" y="5"/>
                    <a:pt x="75" y="5"/>
                  </a:cubicBezTo>
                  <a:cubicBezTo>
                    <a:pt x="75" y="5"/>
                    <a:pt x="74" y="4"/>
                    <a:pt x="73" y="4"/>
                  </a:cubicBezTo>
                  <a:cubicBezTo>
                    <a:pt x="71" y="5"/>
                    <a:pt x="71" y="5"/>
                    <a:pt x="71" y="5"/>
                  </a:cubicBezTo>
                  <a:cubicBezTo>
                    <a:pt x="69" y="5"/>
                    <a:pt x="66" y="6"/>
                    <a:pt x="63" y="6"/>
                  </a:cubicBezTo>
                  <a:cubicBezTo>
                    <a:pt x="51" y="9"/>
                    <a:pt x="40" y="12"/>
                    <a:pt x="31" y="15"/>
                  </a:cubicBezTo>
                  <a:cubicBezTo>
                    <a:pt x="22" y="18"/>
                    <a:pt x="15" y="21"/>
                    <a:pt x="10" y="23"/>
                  </a:cubicBezTo>
                  <a:cubicBezTo>
                    <a:pt x="4" y="26"/>
                    <a:pt x="3" y="28"/>
                    <a:pt x="3" y="28"/>
                  </a:cubicBezTo>
                  <a:close/>
                  <a:moveTo>
                    <a:pt x="2" y="28"/>
                  </a:moveTo>
                  <a:cubicBezTo>
                    <a:pt x="2" y="28"/>
                    <a:pt x="3" y="27"/>
                    <a:pt x="4" y="26"/>
                  </a:cubicBezTo>
                  <a:cubicBezTo>
                    <a:pt x="5" y="25"/>
                    <a:pt x="7" y="24"/>
                    <a:pt x="9" y="22"/>
                  </a:cubicBezTo>
                  <a:cubicBezTo>
                    <a:pt x="14" y="20"/>
                    <a:pt x="21" y="16"/>
                    <a:pt x="30" y="12"/>
                  </a:cubicBezTo>
                  <a:cubicBezTo>
                    <a:pt x="39" y="8"/>
                    <a:pt x="50" y="5"/>
                    <a:pt x="62" y="2"/>
                  </a:cubicBezTo>
                  <a:cubicBezTo>
                    <a:pt x="65" y="1"/>
                    <a:pt x="68" y="1"/>
                    <a:pt x="71" y="0"/>
                  </a:cubicBezTo>
                  <a:cubicBezTo>
                    <a:pt x="73" y="0"/>
                    <a:pt x="75" y="0"/>
                    <a:pt x="77" y="1"/>
                  </a:cubicBezTo>
                  <a:cubicBezTo>
                    <a:pt x="78" y="2"/>
                    <a:pt x="80" y="3"/>
                    <a:pt x="81" y="4"/>
                  </a:cubicBezTo>
                  <a:cubicBezTo>
                    <a:pt x="87" y="9"/>
                    <a:pt x="88" y="18"/>
                    <a:pt x="84" y="23"/>
                  </a:cubicBezTo>
                  <a:cubicBezTo>
                    <a:pt x="79" y="29"/>
                    <a:pt x="73" y="32"/>
                    <a:pt x="67" y="34"/>
                  </a:cubicBezTo>
                  <a:cubicBezTo>
                    <a:pt x="62" y="37"/>
                    <a:pt x="56" y="40"/>
                    <a:pt x="50" y="42"/>
                  </a:cubicBezTo>
                  <a:cubicBezTo>
                    <a:pt x="45" y="44"/>
                    <a:pt x="39" y="46"/>
                    <a:pt x="34" y="48"/>
                  </a:cubicBezTo>
                  <a:cubicBezTo>
                    <a:pt x="28" y="49"/>
                    <a:pt x="23" y="50"/>
                    <a:pt x="18" y="50"/>
                  </a:cubicBezTo>
                  <a:cubicBezTo>
                    <a:pt x="15" y="50"/>
                    <a:pt x="13" y="50"/>
                    <a:pt x="11" y="49"/>
                  </a:cubicBezTo>
                  <a:cubicBezTo>
                    <a:pt x="8" y="49"/>
                    <a:pt x="6" y="48"/>
                    <a:pt x="5" y="46"/>
                  </a:cubicBezTo>
                  <a:cubicBezTo>
                    <a:pt x="2" y="43"/>
                    <a:pt x="1" y="40"/>
                    <a:pt x="0" y="37"/>
                  </a:cubicBezTo>
                  <a:cubicBezTo>
                    <a:pt x="0" y="34"/>
                    <a:pt x="1" y="32"/>
                    <a:pt x="1" y="30"/>
                  </a:cubicBezTo>
                  <a:cubicBezTo>
                    <a:pt x="2" y="29"/>
                    <a:pt x="2" y="28"/>
                    <a:pt x="2" y="28"/>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2" name="Freeform 612">
              <a:extLst>
                <a:ext uri="{FF2B5EF4-FFF2-40B4-BE49-F238E27FC236}">
                  <a16:creationId xmlns:a16="http://schemas.microsoft.com/office/drawing/2014/main" id="{845E16E3-070D-49BF-8C21-BF04A29E782B}"/>
                </a:ext>
              </a:extLst>
            </p:cNvPr>
            <p:cNvSpPr>
              <a:spLocks/>
            </p:cNvSpPr>
            <p:nvPr/>
          </p:nvSpPr>
          <p:spPr bwMode="auto">
            <a:xfrm>
              <a:off x="6034088" y="2867026"/>
              <a:ext cx="123825" cy="95250"/>
            </a:xfrm>
            <a:custGeom>
              <a:avLst/>
              <a:gdLst>
                <a:gd name="T0" fmla="*/ 2 w 33"/>
                <a:gd name="T1" fmla="*/ 25 h 25"/>
                <a:gd name="T2" fmla="*/ 1 w 33"/>
                <a:gd name="T3" fmla="*/ 23 h 25"/>
                <a:gd name="T4" fmla="*/ 0 w 33"/>
                <a:gd name="T5" fmla="*/ 16 h 25"/>
                <a:gd name="T6" fmla="*/ 0 w 33"/>
                <a:gd name="T7" fmla="*/ 12 h 25"/>
                <a:gd name="T8" fmla="*/ 3 w 33"/>
                <a:gd name="T9" fmla="*/ 8 h 25"/>
                <a:gd name="T10" fmla="*/ 7 w 33"/>
                <a:gd name="T11" fmla="*/ 4 h 25"/>
                <a:gd name="T12" fmla="*/ 11 w 33"/>
                <a:gd name="T13" fmla="*/ 1 h 25"/>
                <a:gd name="T14" fmla="*/ 17 w 33"/>
                <a:gd name="T15" fmla="*/ 0 h 25"/>
                <a:gd name="T16" fmla="*/ 22 w 33"/>
                <a:gd name="T17" fmla="*/ 1 h 25"/>
                <a:gd name="T18" fmla="*/ 27 w 33"/>
                <a:gd name="T19" fmla="*/ 3 h 25"/>
                <a:gd name="T20" fmla="*/ 30 w 33"/>
                <a:gd name="T21" fmla="*/ 7 h 25"/>
                <a:gd name="T22" fmla="*/ 32 w 33"/>
                <a:gd name="T23" fmla="*/ 13 h 25"/>
                <a:gd name="T24" fmla="*/ 33 w 33"/>
                <a:gd name="T25" fmla="*/ 15 h 25"/>
                <a:gd name="T26" fmla="*/ 33 w 33"/>
                <a:gd name="T27" fmla="*/ 15 h 25"/>
                <a:gd name="T28" fmla="*/ 33 w 33"/>
                <a:gd name="T29" fmla="*/ 15 h 25"/>
                <a:gd name="T30" fmla="*/ 27 w 33"/>
                <a:gd name="T31" fmla="*/ 9 h 25"/>
                <a:gd name="T32" fmla="*/ 21 w 33"/>
                <a:gd name="T33" fmla="*/ 5 h 25"/>
                <a:gd name="T34" fmla="*/ 17 w 33"/>
                <a:gd name="T35" fmla="*/ 4 h 25"/>
                <a:gd name="T36" fmla="*/ 12 w 33"/>
                <a:gd name="T37" fmla="*/ 4 h 25"/>
                <a:gd name="T38" fmla="*/ 8 w 33"/>
                <a:gd name="T39" fmla="*/ 5 h 25"/>
                <a:gd name="T40" fmla="*/ 5 w 33"/>
                <a:gd name="T41" fmla="*/ 9 h 25"/>
                <a:gd name="T42" fmla="*/ 3 w 33"/>
                <a:gd name="T43" fmla="*/ 16 h 25"/>
                <a:gd name="T44" fmla="*/ 3 w 33"/>
                <a:gd name="T45" fmla="*/ 22 h 25"/>
                <a:gd name="T46" fmla="*/ 3 w 33"/>
                <a:gd name="T47" fmla="*/ 25 h 25"/>
                <a:gd name="T48" fmla="*/ 3 w 33"/>
                <a:gd name="T49" fmla="*/ 25 h 25"/>
                <a:gd name="T50" fmla="*/ 2 w 33"/>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25">
                  <a:moveTo>
                    <a:pt x="2" y="25"/>
                  </a:moveTo>
                  <a:cubicBezTo>
                    <a:pt x="2" y="25"/>
                    <a:pt x="2" y="24"/>
                    <a:pt x="1" y="23"/>
                  </a:cubicBezTo>
                  <a:cubicBezTo>
                    <a:pt x="1" y="21"/>
                    <a:pt x="0" y="19"/>
                    <a:pt x="0" y="16"/>
                  </a:cubicBezTo>
                  <a:cubicBezTo>
                    <a:pt x="0" y="15"/>
                    <a:pt x="0" y="13"/>
                    <a:pt x="0" y="12"/>
                  </a:cubicBezTo>
                  <a:cubicBezTo>
                    <a:pt x="1" y="10"/>
                    <a:pt x="2" y="9"/>
                    <a:pt x="3" y="8"/>
                  </a:cubicBezTo>
                  <a:cubicBezTo>
                    <a:pt x="4" y="6"/>
                    <a:pt x="5" y="5"/>
                    <a:pt x="7" y="4"/>
                  </a:cubicBezTo>
                  <a:cubicBezTo>
                    <a:pt x="8" y="3"/>
                    <a:pt x="10" y="2"/>
                    <a:pt x="11" y="1"/>
                  </a:cubicBezTo>
                  <a:cubicBezTo>
                    <a:pt x="13" y="1"/>
                    <a:pt x="15" y="0"/>
                    <a:pt x="17" y="0"/>
                  </a:cubicBezTo>
                  <a:cubicBezTo>
                    <a:pt x="19" y="0"/>
                    <a:pt x="21" y="0"/>
                    <a:pt x="22" y="1"/>
                  </a:cubicBezTo>
                  <a:cubicBezTo>
                    <a:pt x="24" y="1"/>
                    <a:pt x="25" y="2"/>
                    <a:pt x="27" y="3"/>
                  </a:cubicBezTo>
                  <a:cubicBezTo>
                    <a:pt x="28" y="4"/>
                    <a:pt x="29" y="6"/>
                    <a:pt x="30" y="7"/>
                  </a:cubicBezTo>
                  <a:cubicBezTo>
                    <a:pt x="31" y="9"/>
                    <a:pt x="32" y="11"/>
                    <a:pt x="32" y="13"/>
                  </a:cubicBezTo>
                  <a:cubicBezTo>
                    <a:pt x="33" y="14"/>
                    <a:pt x="33" y="15"/>
                    <a:pt x="33" y="15"/>
                  </a:cubicBezTo>
                  <a:cubicBezTo>
                    <a:pt x="33" y="15"/>
                    <a:pt x="33" y="15"/>
                    <a:pt x="33" y="15"/>
                  </a:cubicBezTo>
                  <a:cubicBezTo>
                    <a:pt x="33" y="15"/>
                    <a:pt x="33" y="15"/>
                    <a:pt x="33" y="15"/>
                  </a:cubicBezTo>
                  <a:cubicBezTo>
                    <a:pt x="33" y="15"/>
                    <a:pt x="30" y="12"/>
                    <a:pt x="27" y="9"/>
                  </a:cubicBezTo>
                  <a:cubicBezTo>
                    <a:pt x="25" y="8"/>
                    <a:pt x="23" y="6"/>
                    <a:pt x="21" y="5"/>
                  </a:cubicBezTo>
                  <a:cubicBezTo>
                    <a:pt x="19" y="4"/>
                    <a:pt x="18" y="4"/>
                    <a:pt x="17" y="4"/>
                  </a:cubicBezTo>
                  <a:cubicBezTo>
                    <a:pt x="16" y="3"/>
                    <a:pt x="13" y="4"/>
                    <a:pt x="12" y="4"/>
                  </a:cubicBezTo>
                  <a:cubicBezTo>
                    <a:pt x="11" y="4"/>
                    <a:pt x="9" y="4"/>
                    <a:pt x="8" y="5"/>
                  </a:cubicBezTo>
                  <a:cubicBezTo>
                    <a:pt x="6" y="6"/>
                    <a:pt x="6" y="8"/>
                    <a:pt x="5" y="9"/>
                  </a:cubicBezTo>
                  <a:cubicBezTo>
                    <a:pt x="4" y="12"/>
                    <a:pt x="4" y="14"/>
                    <a:pt x="3" y="16"/>
                  </a:cubicBezTo>
                  <a:cubicBezTo>
                    <a:pt x="3" y="19"/>
                    <a:pt x="3" y="21"/>
                    <a:pt x="3" y="22"/>
                  </a:cubicBezTo>
                  <a:cubicBezTo>
                    <a:pt x="3" y="24"/>
                    <a:pt x="3" y="25"/>
                    <a:pt x="3" y="25"/>
                  </a:cubicBezTo>
                  <a:cubicBezTo>
                    <a:pt x="3" y="25"/>
                    <a:pt x="3" y="25"/>
                    <a:pt x="3" y="25"/>
                  </a:cubicBezTo>
                  <a:cubicBezTo>
                    <a:pt x="2" y="25"/>
                    <a:pt x="2" y="25"/>
                    <a:pt x="2" y="25"/>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3" name="Freeform 613">
              <a:extLst>
                <a:ext uri="{FF2B5EF4-FFF2-40B4-BE49-F238E27FC236}">
                  <a16:creationId xmlns:a16="http://schemas.microsoft.com/office/drawing/2014/main" id="{0372B962-CCC0-437E-B54F-618346BF4DE3}"/>
                </a:ext>
              </a:extLst>
            </p:cNvPr>
            <p:cNvSpPr>
              <a:spLocks noEditPoints="1"/>
            </p:cNvSpPr>
            <p:nvPr/>
          </p:nvSpPr>
          <p:spPr bwMode="auto">
            <a:xfrm>
              <a:off x="5999163" y="3181351"/>
              <a:ext cx="117475" cy="144463"/>
            </a:xfrm>
            <a:custGeom>
              <a:avLst/>
              <a:gdLst>
                <a:gd name="T0" fmla="*/ 0 w 31"/>
                <a:gd name="T1" fmla="*/ 8 h 38"/>
                <a:gd name="T2" fmla="*/ 1 w 31"/>
                <a:gd name="T3" fmla="*/ 12 h 38"/>
                <a:gd name="T4" fmla="*/ 1 w 31"/>
                <a:gd name="T5" fmla="*/ 16 h 38"/>
                <a:gd name="T6" fmla="*/ 4 w 31"/>
                <a:gd name="T7" fmla="*/ 23 h 38"/>
                <a:gd name="T8" fmla="*/ 9 w 31"/>
                <a:gd name="T9" fmla="*/ 37 h 38"/>
                <a:gd name="T10" fmla="*/ 8 w 31"/>
                <a:gd name="T11" fmla="*/ 36 h 38"/>
                <a:gd name="T12" fmla="*/ 20 w 31"/>
                <a:gd name="T13" fmla="*/ 33 h 38"/>
                <a:gd name="T14" fmla="*/ 25 w 31"/>
                <a:gd name="T15" fmla="*/ 30 h 38"/>
                <a:gd name="T16" fmla="*/ 29 w 31"/>
                <a:gd name="T17" fmla="*/ 27 h 38"/>
                <a:gd name="T18" fmla="*/ 29 w 31"/>
                <a:gd name="T19" fmla="*/ 28 h 38"/>
                <a:gd name="T20" fmla="*/ 26 w 31"/>
                <a:gd name="T21" fmla="*/ 14 h 38"/>
                <a:gd name="T22" fmla="*/ 23 w 31"/>
                <a:gd name="T23" fmla="*/ 7 h 38"/>
                <a:gd name="T24" fmla="*/ 20 w 31"/>
                <a:gd name="T25" fmla="*/ 1 h 38"/>
                <a:gd name="T26" fmla="*/ 20 w 31"/>
                <a:gd name="T27" fmla="*/ 1 h 38"/>
                <a:gd name="T28" fmla="*/ 0 w 31"/>
                <a:gd name="T29" fmla="*/ 8 h 38"/>
                <a:gd name="T30" fmla="*/ 0 w 31"/>
                <a:gd name="T31" fmla="*/ 8 h 38"/>
                <a:gd name="T32" fmla="*/ 20 w 31"/>
                <a:gd name="T33" fmla="*/ 0 h 38"/>
                <a:gd name="T34" fmla="*/ 21 w 31"/>
                <a:gd name="T35" fmla="*/ 0 h 38"/>
                <a:gd name="T36" fmla="*/ 24 w 31"/>
                <a:gd name="T37" fmla="*/ 6 h 38"/>
                <a:gd name="T38" fmla="*/ 27 w 31"/>
                <a:gd name="T39" fmla="*/ 13 h 38"/>
                <a:gd name="T40" fmla="*/ 31 w 31"/>
                <a:gd name="T41" fmla="*/ 28 h 38"/>
                <a:gd name="T42" fmla="*/ 31 w 31"/>
                <a:gd name="T43" fmla="*/ 28 h 38"/>
                <a:gd name="T44" fmla="*/ 26 w 31"/>
                <a:gd name="T45" fmla="*/ 32 h 38"/>
                <a:gd name="T46" fmla="*/ 20 w 31"/>
                <a:gd name="T47" fmla="*/ 34 h 38"/>
                <a:gd name="T48" fmla="*/ 9 w 31"/>
                <a:gd name="T49" fmla="*/ 38 h 38"/>
                <a:gd name="T50" fmla="*/ 8 w 31"/>
                <a:gd name="T51" fmla="*/ 37 h 38"/>
                <a:gd name="T52" fmla="*/ 3 w 31"/>
                <a:gd name="T53" fmla="*/ 23 h 38"/>
                <a:gd name="T54" fmla="*/ 1 w 31"/>
                <a:gd name="T55" fmla="*/ 16 h 38"/>
                <a:gd name="T56" fmla="*/ 0 w 31"/>
                <a:gd name="T57" fmla="*/ 12 h 38"/>
                <a:gd name="T58" fmla="*/ 0 w 31"/>
                <a:gd name="T59"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38">
                  <a:moveTo>
                    <a:pt x="0" y="8"/>
                  </a:moveTo>
                  <a:cubicBezTo>
                    <a:pt x="1" y="12"/>
                    <a:pt x="1" y="12"/>
                    <a:pt x="1" y="12"/>
                  </a:cubicBezTo>
                  <a:cubicBezTo>
                    <a:pt x="1" y="13"/>
                    <a:pt x="1" y="14"/>
                    <a:pt x="1" y="16"/>
                  </a:cubicBezTo>
                  <a:cubicBezTo>
                    <a:pt x="2" y="18"/>
                    <a:pt x="3" y="20"/>
                    <a:pt x="4" y="23"/>
                  </a:cubicBezTo>
                  <a:cubicBezTo>
                    <a:pt x="9" y="37"/>
                    <a:pt x="9" y="37"/>
                    <a:pt x="9" y="37"/>
                  </a:cubicBezTo>
                  <a:cubicBezTo>
                    <a:pt x="8" y="36"/>
                    <a:pt x="8" y="36"/>
                    <a:pt x="8" y="36"/>
                  </a:cubicBezTo>
                  <a:cubicBezTo>
                    <a:pt x="12" y="35"/>
                    <a:pt x="16" y="34"/>
                    <a:pt x="20" y="33"/>
                  </a:cubicBezTo>
                  <a:cubicBezTo>
                    <a:pt x="25" y="30"/>
                    <a:pt x="25" y="30"/>
                    <a:pt x="25" y="30"/>
                  </a:cubicBezTo>
                  <a:cubicBezTo>
                    <a:pt x="29" y="27"/>
                    <a:pt x="29" y="27"/>
                    <a:pt x="29" y="27"/>
                  </a:cubicBezTo>
                  <a:cubicBezTo>
                    <a:pt x="29" y="28"/>
                    <a:pt x="29" y="28"/>
                    <a:pt x="29" y="28"/>
                  </a:cubicBezTo>
                  <a:cubicBezTo>
                    <a:pt x="28" y="23"/>
                    <a:pt x="27" y="18"/>
                    <a:pt x="26" y="14"/>
                  </a:cubicBezTo>
                  <a:cubicBezTo>
                    <a:pt x="23" y="7"/>
                    <a:pt x="23" y="7"/>
                    <a:pt x="23" y="7"/>
                  </a:cubicBezTo>
                  <a:cubicBezTo>
                    <a:pt x="22" y="5"/>
                    <a:pt x="21" y="3"/>
                    <a:pt x="20" y="1"/>
                  </a:cubicBezTo>
                  <a:cubicBezTo>
                    <a:pt x="20" y="1"/>
                    <a:pt x="20" y="1"/>
                    <a:pt x="20" y="1"/>
                  </a:cubicBezTo>
                  <a:cubicBezTo>
                    <a:pt x="14" y="3"/>
                    <a:pt x="7" y="5"/>
                    <a:pt x="0" y="8"/>
                  </a:cubicBezTo>
                  <a:close/>
                  <a:moveTo>
                    <a:pt x="0" y="8"/>
                  </a:moveTo>
                  <a:cubicBezTo>
                    <a:pt x="7" y="5"/>
                    <a:pt x="13" y="2"/>
                    <a:pt x="20" y="0"/>
                  </a:cubicBezTo>
                  <a:cubicBezTo>
                    <a:pt x="20" y="0"/>
                    <a:pt x="20" y="0"/>
                    <a:pt x="21" y="0"/>
                  </a:cubicBezTo>
                  <a:cubicBezTo>
                    <a:pt x="22" y="2"/>
                    <a:pt x="23" y="4"/>
                    <a:pt x="24" y="6"/>
                  </a:cubicBezTo>
                  <a:cubicBezTo>
                    <a:pt x="27" y="13"/>
                    <a:pt x="27" y="13"/>
                    <a:pt x="27" y="13"/>
                  </a:cubicBezTo>
                  <a:cubicBezTo>
                    <a:pt x="29" y="18"/>
                    <a:pt x="30" y="23"/>
                    <a:pt x="31" y="28"/>
                  </a:cubicBezTo>
                  <a:cubicBezTo>
                    <a:pt x="31" y="28"/>
                    <a:pt x="31" y="28"/>
                    <a:pt x="31" y="28"/>
                  </a:cubicBezTo>
                  <a:cubicBezTo>
                    <a:pt x="29" y="30"/>
                    <a:pt x="27" y="31"/>
                    <a:pt x="26" y="32"/>
                  </a:cubicBezTo>
                  <a:cubicBezTo>
                    <a:pt x="20" y="34"/>
                    <a:pt x="20" y="34"/>
                    <a:pt x="20" y="34"/>
                  </a:cubicBezTo>
                  <a:cubicBezTo>
                    <a:pt x="16" y="36"/>
                    <a:pt x="13" y="37"/>
                    <a:pt x="9" y="38"/>
                  </a:cubicBezTo>
                  <a:cubicBezTo>
                    <a:pt x="8" y="38"/>
                    <a:pt x="8" y="38"/>
                    <a:pt x="8" y="37"/>
                  </a:cubicBezTo>
                  <a:cubicBezTo>
                    <a:pt x="3" y="23"/>
                    <a:pt x="3" y="23"/>
                    <a:pt x="3" y="23"/>
                  </a:cubicBezTo>
                  <a:cubicBezTo>
                    <a:pt x="2" y="21"/>
                    <a:pt x="1" y="18"/>
                    <a:pt x="1" y="16"/>
                  </a:cubicBezTo>
                  <a:cubicBezTo>
                    <a:pt x="0" y="14"/>
                    <a:pt x="0" y="13"/>
                    <a:pt x="0" y="12"/>
                  </a:cubicBezTo>
                  <a:lnTo>
                    <a:pt x="0" y="8"/>
                  </a:lnTo>
                  <a:close/>
                </a:path>
              </a:pathLst>
            </a:custGeom>
            <a:blipFill>
              <a:blip r:embed="rId2" cstate="screen">
                <a:extLst>
                  <a:ext uri="{28A0092B-C50C-407E-A947-70E740481C1C}">
                    <a14:useLocalDpi xmlns:a14="http://schemas.microsoft.com/office/drawing/2010/main"/>
                  </a:ext>
                </a:extLst>
              </a:blip>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4" name="Freeform 614">
              <a:extLst>
                <a:ext uri="{FF2B5EF4-FFF2-40B4-BE49-F238E27FC236}">
                  <a16:creationId xmlns:a16="http://schemas.microsoft.com/office/drawing/2014/main" id="{18E205DC-FB95-4158-B3FA-C34E458C267C}"/>
                </a:ext>
              </a:extLst>
            </p:cNvPr>
            <p:cNvSpPr>
              <a:spLocks noEditPoints="1"/>
            </p:cNvSpPr>
            <p:nvPr/>
          </p:nvSpPr>
          <p:spPr bwMode="auto">
            <a:xfrm>
              <a:off x="6067426" y="3386138"/>
              <a:ext cx="117475" cy="142875"/>
            </a:xfrm>
            <a:custGeom>
              <a:avLst/>
              <a:gdLst>
                <a:gd name="T0" fmla="*/ 0 w 31"/>
                <a:gd name="T1" fmla="*/ 8 h 38"/>
                <a:gd name="T2" fmla="*/ 1 w 31"/>
                <a:gd name="T3" fmla="*/ 12 h 38"/>
                <a:gd name="T4" fmla="*/ 1 w 31"/>
                <a:gd name="T5" fmla="*/ 16 h 38"/>
                <a:gd name="T6" fmla="*/ 4 w 31"/>
                <a:gd name="T7" fmla="*/ 23 h 38"/>
                <a:gd name="T8" fmla="*/ 9 w 31"/>
                <a:gd name="T9" fmla="*/ 37 h 38"/>
                <a:gd name="T10" fmla="*/ 8 w 31"/>
                <a:gd name="T11" fmla="*/ 36 h 38"/>
                <a:gd name="T12" fmla="*/ 19 w 31"/>
                <a:gd name="T13" fmla="*/ 33 h 38"/>
                <a:gd name="T14" fmla="*/ 25 w 31"/>
                <a:gd name="T15" fmla="*/ 31 h 38"/>
                <a:gd name="T16" fmla="*/ 29 w 31"/>
                <a:gd name="T17" fmla="*/ 27 h 38"/>
                <a:gd name="T18" fmla="*/ 29 w 31"/>
                <a:gd name="T19" fmla="*/ 28 h 38"/>
                <a:gd name="T20" fmla="*/ 26 w 31"/>
                <a:gd name="T21" fmla="*/ 14 h 38"/>
                <a:gd name="T22" fmla="*/ 23 w 31"/>
                <a:gd name="T23" fmla="*/ 7 h 38"/>
                <a:gd name="T24" fmla="*/ 20 w 31"/>
                <a:gd name="T25" fmla="*/ 1 h 38"/>
                <a:gd name="T26" fmla="*/ 20 w 31"/>
                <a:gd name="T27" fmla="*/ 1 h 38"/>
                <a:gd name="T28" fmla="*/ 0 w 31"/>
                <a:gd name="T29" fmla="*/ 8 h 38"/>
                <a:gd name="T30" fmla="*/ 0 w 31"/>
                <a:gd name="T31" fmla="*/ 8 h 38"/>
                <a:gd name="T32" fmla="*/ 20 w 31"/>
                <a:gd name="T33" fmla="*/ 0 h 38"/>
                <a:gd name="T34" fmla="*/ 21 w 31"/>
                <a:gd name="T35" fmla="*/ 0 h 38"/>
                <a:gd name="T36" fmla="*/ 25 w 31"/>
                <a:gd name="T37" fmla="*/ 7 h 38"/>
                <a:gd name="T38" fmla="*/ 27 w 31"/>
                <a:gd name="T39" fmla="*/ 14 h 38"/>
                <a:gd name="T40" fmla="*/ 31 w 31"/>
                <a:gd name="T41" fmla="*/ 28 h 38"/>
                <a:gd name="T42" fmla="*/ 31 w 31"/>
                <a:gd name="T43" fmla="*/ 29 h 38"/>
                <a:gd name="T44" fmla="*/ 26 w 31"/>
                <a:gd name="T45" fmla="*/ 32 h 38"/>
                <a:gd name="T46" fmla="*/ 20 w 31"/>
                <a:gd name="T47" fmla="*/ 35 h 38"/>
                <a:gd name="T48" fmla="*/ 9 w 31"/>
                <a:gd name="T49" fmla="*/ 38 h 38"/>
                <a:gd name="T50" fmla="*/ 8 w 31"/>
                <a:gd name="T51" fmla="*/ 37 h 38"/>
                <a:gd name="T52" fmla="*/ 3 w 31"/>
                <a:gd name="T53" fmla="*/ 23 h 38"/>
                <a:gd name="T54" fmla="*/ 1 w 31"/>
                <a:gd name="T55" fmla="*/ 16 h 38"/>
                <a:gd name="T56" fmla="*/ 0 w 31"/>
                <a:gd name="T57" fmla="*/ 12 h 38"/>
                <a:gd name="T58" fmla="*/ 0 w 31"/>
                <a:gd name="T59"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38">
                  <a:moveTo>
                    <a:pt x="0" y="8"/>
                  </a:moveTo>
                  <a:cubicBezTo>
                    <a:pt x="1" y="12"/>
                    <a:pt x="1" y="12"/>
                    <a:pt x="1" y="12"/>
                  </a:cubicBezTo>
                  <a:cubicBezTo>
                    <a:pt x="1" y="13"/>
                    <a:pt x="1" y="14"/>
                    <a:pt x="1" y="16"/>
                  </a:cubicBezTo>
                  <a:cubicBezTo>
                    <a:pt x="2" y="18"/>
                    <a:pt x="3" y="20"/>
                    <a:pt x="4" y="23"/>
                  </a:cubicBezTo>
                  <a:cubicBezTo>
                    <a:pt x="9" y="37"/>
                    <a:pt x="9" y="37"/>
                    <a:pt x="9" y="37"/>
                  </a:cubicBezTo>
                  <a:cubicBezTo>
                    <a:pt x="8" y="36"/>
                    <a:pt x="8" y="36"/>
                    <a:pt x="8" y="36"/>
                  </a:cubicBezTo>
                  <a:cubicBezTo>
                    <a:pt x="12" y="36"/>
                    <a:pt x="16" y="34"/>
                    <a:pt x="19" y="33"/>
                  </a:cubicBezTo>
                  <a:cubicBezTo>
                    <a:pt x="25" y="31"/>
                    <a:pt x="25" y="31"/>
                    <a:pt x="25" y="31"/>
                  </a:cubicBezTo>
                  <a:cubicBezTo>
                    <a:pt x="29" y="27"/>
                    <a:pt x="29" y="27"/>
                    <a:pt x="29" y="27"/>
                  </a:cubicBezTo>
                  <a:cubicBezTo>
                    <a:pt x="29" y="28"/>
                    <a:pt x="29" y="28"/>
                    <a:pt x="29" y="28"/>
                  </a:cubicBezTo>
                  <a:cubicBezTo>
                    <a:pt x="28" y="23"/>
                    <a:pt x="27" y="19"/>
                    <a:pt x="26" y="14"/>
                  </a:cubicBezTo>
                  <a:cubicBezTo>
                    <a:pt x="23" y="7"/>
                    <a:pt x="23" y="7"/>
                    <a:pt x="23" y="7"/>
                  </a:cubicBezTo>
                  <a:cubicBezTo>
                    <a:pt x="22" y="5"/>
                    <a:pt x="21" y="3"/>
                    <a:pt x="20" y="1"/>
                  </a:cubicBezTo>
                  <a:cubicBezTo>
                    <a:pt x="20" y="1"/>
                    <a:pt x="20" y="1"/>
                    <a:pt x="20" y="1"/>
                  </a:cubicBezTo>
                  <a:cubicBezTo>
                    <a:pt x="14" y="3"/>
                    <a:pt x="7" y="6"/>
                    <a:pt x="0" y="8"/>
                  </a:cubicBezTo>
                  <a:close/>
                  <a:moveTo>
                    <a:pt x="0" y="8"/>
                  </a:moveTo>
                  <a:cubicBezTo>
                    <a:pt x="7" y="5"/>
                    <a:pt x="13" y="2"/>
                    <a:pt x="20" y="0"/>
                  </a:cubicBezTo>
                  <a:cubicBezTo>
                    <a:pt x="20" y="0"/>
                    <a:pt x="21" y="0"/>
                    <a:pt x="21" y="0"/>
                  </a:cubicBezTo>
                  <a:cubicBezTo>
                    <a:pt x="22" y="2"/>
                    <a:pt x="23" y="5"/>
                    <a:pt x="25" y="7"/>
                  </a:cubicBezTo>
                  <a:cubicBezTo>
                    <a:pt x="27" y="14"/>
                    <a:pt x="27" y="14"/>
                    <a:pt x="27" y="14"/>
                  </a:cubicBezTo>
                  <a:cubicBezTo>
                    <a:pt x="29" y="18"/>
                    <a:pt x="30" y="23"/>
                    <a:pt x="31" y="28"/>
                  </a:cubicBezTo>
                  <a:cubicBezTo>
                    <a:pt x="31" y="28"/>
                    <a:pt x="31" y="29"/>
                    <a:pt x="31" y="29"/>
                  </a:cubicBezTo>
                  <a:cubicBezTo>
                    <a:pt x="29" y="30"/>
                    <a:pt x="27" y="31"/>
                    <a:pt x="26" y="32"/>
                  </a:cubicBezTo>
                  <a:cubicBezTo>
                    <a:pt x="20" y="35"/>
                    <a:pt x="20" y="35"/>
                    <a:pt x="20" y="35"/>
                  </a:cubicBezTo>
                  <a:cubicBezTo>
                    <a:pt x="16" y="36"/>
                    <a:pt x="12" y="37"/>
                    <a:pt x="9" y="38"/>
                  </a:cubicBezTo>
                  <a:cubicBezTo>
                    <a:pt x="8" y="38"/>
                    <a:pt x="8" y="38"/>
                    <a:pt x="8" y="37"/>
                  </a:cubicBezTo>
                  <a:cubicBezTo>
                    <a:pt x="3" y="23"/>
                    <a:pt x="3" y="23"/>
                    <a:pt x="3" y="23"/>
                  </a:cubicBezTo>
                  <a:cubicBezTo>
                    <a:pt x="2" y="21"/>
                    <a:pt x="1" y="18"/>
                    <a:pt x="1" y="16"/>
                  </a:cubicBezTo>
                  <a:cubicBezTo>
                    <a:pt x="0" y="14"/>
                    <a:pt x="0" y="13"/>
                    <a:pt x="0" y="12"/>
                  </a:cubicBezTo>
                  <a:lnTo>
                    <a:pt x="0" y="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5" name="Freeform 615">
              <a:extLst>
                <a:ext uri="{FF2B5EF4-FFF2-40B4-BE49-F238E27FC236}">
                  <a16:creationId xmlns:a16="http://schemas.microsoft.com/office/drawing/2014/main" id="{722B9FE9-B0DF-404A-AFFC-6B3CB7A9E76F}"/>
                </a:ext>
              </a:extLst>
            </p:cNvPr>
            <p:cNvSpPr>
              <a:spLocks noEditPoints="1"/>
            </p:cNvSpPr>
            <p:nvPr/>
          </p:nvSpPr>
          <p:spPr bwMode="auto">
            <a:xfrm>
              <a:off x="6143626" y="3575051"/>
              <a:ext cx="115888" cy="142875"/>
            </a:xfrm>
            <a:custGeom>
              <a:avLst/>
              <a:gdLst>
                <a:gd name="T0" fmla="*/ 0 w 31"/>
                <a:gd name="T1" fmla="*/ 8 h 38"/>
                <a:gd name="T2" fmla="*/ 1 w 31"/>
                <a:gd name="T3" fmla="*/ 12 h 38"/>
                <a:gd name="T4" fmla="*/ 1 w 31"/>
                <a:gd name="T5" fmla="*/ 15 h 38"/>
                <a:gd name="T6" fmla="*/ 4 w 31"/>
                <a:gd name="T7" fmla="*/ 23 h 38"/>
                <a:gd name="T8" fmla="*/ 9 w 31"/>
                <a:gd name="T9" fmla="*/ 37 h 38"/>
                <a:gd name="T10" fmla="*/ 9 w 31"/>
                <a:gd name="T11" fmla="*/ 36 h 38"/>
                <a:gd name="T12" fmla="*/ 20 w 31"/>
                <a:gd name="T13" fmla="*/ 33 h 38"/>
                <a:gd name="T14" fmla="*/ 25 w 31"/>
                <a:gd name="T15" fmla="*/ 30 h 38"/>
                <a:gd name="T16" fmla="*/ 30 w 31"/>
                <a:gd name="T17" fmla="*/ 27 h 38"/>
                <a:gd name="T18" fmla="*/ 29 w 31"/>
                <a:gd name="T19" fmla="*/ 28 h 38"/>
                <a:gd name="T20" fmla="*/ 26 w 31"/>
                <a:gd name="T21" fmla="*/ 14 h 38"/>
                <a:gd name="T22" fmla="*/ 23 w 31"/>
                <a:gd name="T23" fmla="*/ 7 h 38"/>
                <a:gd name="T24" fmla="*/ 20 w 31"/>
                <a:gd name="T25" fmla="*/ 1 h 38"/>
                <a:gd name="T26" fmla="*/ 20 w 31"/>
                <a:gd name="T27" fmla="*/ 1 h 38"/>
                <a:gd name="T28" fmla="*/ 0 w 31"/>
                <a:gd name="T29" fmla="*/ 8 h 38"/>
                <a:gd name="T30" fmla="*/ 0 w 31"/>
                <a:gd name="T31" fmla="*/ 8 h 38"/>
                <a:gd name="T32" fmla="*/ 20 w 31"/>
                <a:gd name="T33" fmla="*/ 0 h 38"/>
                <a:gd name="T34" fmla="*/ 21 w 31"/>
                <a:gd name="T35" fmla="*/ 0 h 38"/>
                <a:gd name="T36" fmla="*/ 25 w 31"/>
                <a:gd name="T37" fmla="*/ 6 h 38"/>
                <a:gd name="T38" fmla="*/ 27 w 31"/>
                <a:gd name="T39" fmla="*/ 13 h 38"/>
                <a:gd name="T40" fmla="*/ 31 w 31"/>
                <a:gd name="T41" fmla="*/ 28 h 38"/>
                <a:gd name="T42" fmla="*/ 31 w 31"/>
                <a:gd name="T43" fmla="*/ 28 h 38"/>
                <a:gd name="T44" fmla="*/ 26 w 31"/>
                <a:gd name="T45" fmla="*/ 32 h 38"/>
                <a:gd name="T46" fmla="*/ 20 w 31"/>
                <a:gd name="T47" fmla="*/ 34 h 38"/>
                <a:gd name="T48" fmla="*/ 9 w 31"/>
                <a:gd name="T49" fmla="*/ 38 h 38"/>
                <a:gd name="T50" fmla="*/ 8 w 31"/>
                <a:gd name="T51" fmla="*/ 37 h 38"/>
                <a:gd name="T52" fmla="*/ 3 w 31"/>
                <a:gd name="T53" fmla="*/ 23 h 38"/>
                <a:gd name="T54" fmla="*/ 1 w 31"/>
                <a:gd name="T55" fmla="*/ 16 h 38"/>
                <a:gd name="T56" fmla="*/ 0 w 31"/>
                <a:gd name="T57" fmla="*/ 12 h 38"/>
                <a:gd name="T58" fmla="*/ 0 w 31"/>
                <a:gd name="T59"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38">
                  <a:moveTo>
                    <a:pt x="0" y="8"/>
                  </a:moveTo>
                  <a:cubicBezTo>
                    <a:pt x="1" y="12"/>
                    <a:pt x="1" y="12"/>
                    <a:pt x="1" y="12"/>
                  </a:cubicBezTo>
                  <a:cubicBezTo>
                    <a:pt x="1" y="13"/>
                    <a:pt x="1" y="14"/>
                    <a:pt x="1" y="15"/>
                  </a:cubicBezTo>
                  <a:cubicBezTo>
                    <a:pt x="2" y="18"/>
                    <a:pt x="3" y="20"/>
                    <a:pt x="4" y="23"/>
                  </a:cubicBezTo>
                  <a:cubicBezTo>
                    <a:pt x="9" y="37"/>
                    <a:pt x="9" y="37"/>
                    <a:pt x="9" y="37"/>
                  </a:cubicBezTo>
                  <a:cubicBezTo>
                    <a:pt x="9" y="36"/>
                    <a:pt x="9" y="36"/>
                    <a:pt x="9" y="36"/>
                  </a:cubicBezTo>
                  <a:cubicBezTo>
                    <a:pt x="12" y="35"/>
                    <a:pt x="16" y="34"/>
                    <a:pt x="20" y="33"/>
                  </a:cubicBezTo>
                  <a:cubicBezTo>
                    <a:pt x="25" y="30"/>
                    <a:pt x="25" y="30"/>
                    <a:pt x="25" y="30"/>
                  </a:cubicBezTo>
                  <a:cubicBezTo>
                    <a:pt x="30" y="27"/>
                    <a:pt x="30" y="27"/>
                    <a:pt x="30" y="27"/>
                  </a:cubicBezTo>
                  <a:cubicBezTo>
                    <a:pt x="29" y="28"/>
                    <a:pt x="29" y="28"/>
                    <a:pt x="29" y="28"/>
                  </a:cubicBezTo>
                  <a:cubicBezTo>
                    <a:pt x="29" y="23"/>
                    <a:pt x="27" y="18"/>
                    <a:pt x="26" y="14"/>
                  </a:cubicBezTo>
                  <a:cubicBezTo>
                    <a:pt x="23" y="7"/>
                    <a:pt x="23" y="7"/>
                    <a:pt x="23" y="7"/>
                  </a:cubicBezTo>
                  <a:cubicBezTo>
                    <a:pt x="22" y="5"/>
                    <a:pt x="21" y="3"/>
                    <a:pt x="20" y="1"/>
                  </a:cubicBezTo>
                  <a:cubicBezTo>
                    <a:pt x="20" y="1"/>
                    <a:pt x="20" y="1"/>
                    <a:pt x="20" y="1"/>
                  </a:cubicBezTo>
                  <a:cubicBezTo>
                    <a:pt x="14" y="3"/>
                    <a:pt x="7" y="5"/>
                    <a:pt x="0" y="8"/>
                  </a:cubicBezTo>
                  <a:close/>
                  <a:moveTo>
                    <a:pt x="0" y="8"/>
                  </a:moveTo>
                  <a:cubicBezTo>
                    <a:pt x="7" y="5"/>
                    <a:pt x="13" y="2"/>
                    <a:pt x="20" y="0"/>
                  </a:cubicBezTo>
                  <a:cubicBezTo>
                    <a:pt x="20" y="0"/>
                    <a:pt x="21" y="0"/>
                    <a:pt x="21" y="0"/>
                  </a:cubicBezTo>
                  <a:cubicBezTo>
                    <a:pt x="22" y="2"/>
                    <a:pt x="23" y="4"/>
                    <a:pt x="25" y="6"/>
                  </a:cubicBezTo>
                  <a:cubicBezTo>
                    <a:pt x="27" y="13"/>
                    <a:pt x="27" y="13"/>
                    <a:pt x="27" y="13"/>
                  </a:cubicBezTo>
                  <a:cubicBezTo>
                    <a:pt x="29" y="18"/>
                    <a:pt x="30" y="23"/>
                    <a:pt x="31" y="28"/>
                  </a:cubicBezTo>
                  <a:cubicBezTo>
                    <a:pt x="31" y="28"/>
                    <a:pt x="31" y="28"/>
                    <a:pt x="31" y="28"/>
                  </a:cubicBezTo>
                  <a:cubicBezTo>
                    <a:pt x="29" y="30"/>
                    <a:pt x="27" y="31"/>
                    <a:pt x="26" y="32"/>
                  </a:cubicBezTo>
                  <a:cubicBezTo>
                    <a:pt x="20" y="34"/>
                    <a:pt x="20" y="34"/>
                    <a:pt x="20" y="34"/>
                  </a:cubicBezTo>
                  <a:cubicBezTo>
                    <a:pt x="17" y="36"/>
                    <a:pt x="13" y="37"/>
                    <a:pt x="9" y="38"/>
                  </a:cubicBezTo>
                  <a:cubicBezTo>
                    <a:pt x="9" y="38"/>
                    <a:pt x="8" y="37"/>
                    <a:pt x="8" y="37"/>
                  </a:cubicBezTo>
                  <a:cubicBezTo>
                    <a:pt x="3" y="23"/>
                    <a:pt x="3" y="23"/>
                    <a:pt x="3" y="23"/>
                  </a:cubicBezTo>
                  <a:cubicBezTo>
                    <a:pt x="2" y="21"/>
                    <a:pt x="2" y="18"/>
                    <a:pt x="1" y="16"/>
                  </a:cubicBezTo>
                  <a:cubicBezTo>
                    <a:pt x="0" y="14"/>
                    <a:pt x="1" y="13"/>
                    <a:pt x="0" y="12"/>
                  </a:cubicBezTo>
                  <a:lnTo>
                    <a:pt x="0" y="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6" name="Freeform 616">
              <a:extLst>
                <a:ext uri="{FF2B5EF4-FFF2-40B4-BE49-F238E27FC236}">
                  <a16:creationId xmlns:a16="http://schemas.microsoft.com/office/drawing/2014/main" id="{A3D71C9B-A3E7-4979-8418-C9C009FEA928}"/>
                </a:ext>
              </a:extLst>
            </p:cNvPr>
            <p:cNvSpPr>
              <a:spLocks/>
            </p:cNvSpPr>
            <p:nvPr/>
          </p:nvSpPr>
          <p:spPr bwMode="auto">
            <a:xfrm>
              <a:off x="6154738" y="3079751"/>
              <a:ext cx="233363" cy="79375"/>
            </a:xfrm>
            <a:custGeom>
              <a:avLst/>
              <a:gdLst>
                <a:gd name="T0" fmla="*/ 0 w 62"/>
                <a:gd name="T1" fmla="*/ 21 h 21"/>
                <a:gd name="T2" fmla="*/ 10 w 62"/>
                <a:gd name="T3" fmla="*/ 19 h 21"/>
                <a:gd name="T4" fmla="*/ 32 w 62"/>
                <a:gd name="T5" fmla="*/ 12 h 21"/>
                <a:gd name="T6" fmla="*/ 53 w 62"/>
                <a:gd name="T7" fmla="*/ 4 h 21"/>
                <a:gd name="T8" fmla="*/ 60 w 62"/>
                <a:gd name="T9" fmla="*/ 1 h 21"/>
                <a:gd name="T10" fmla="*/ 62 w 62"/>
                <a:gd name="T11" fmla="*/ 0 h 21"/>
                <a:gd name="T12" fmla="*/ 60 w 62"/>
                <a:gd name="T13" fmla="*/ 2 h 21"/>
                <a:gd name="T14" fmla="*/ 53 w 62"/>
                <a:gd name="T15" fmla="*/ 5 h 21"/>
                <a:gd name="T16" fmla="*/ 32 w 62"/>
                <a:gd name="T17" fmla="*/ 13 h 21"/>
                <a:gd name="T18" fmla="*/ 10 w 62"/>
                <a:gd name="T19" fmla="*/ 20 h 21"/>
                <a:gd name="T20" fmla="*/ 3 w 62"/>
                <a:gd name="T21" fmla="*/ 21 h 21"/>
                <a:gd name="T22" fmla="*/ 0 w 62"/>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21">
                  <a:moveTo>
                    <a:pt x="0" y="21"/>
                  </a:moveTo>
                  <a:cubicBezTo>
                    <a:pt x="0" y="21"/>
                    <a:pt x="4" y="20"/>
                    <a:pt x="10" y="19"/>
                  </a:cubicBezTo>
                  <a:cubicBezTo>
                    <a:pt x="16" y="17"/>
                    <a:pt x="24" y="14"/>
                    <a:pt x="32" y="12"/>
                  </a:cubicBezTo>
                  <a:cubicBezTo>
                    <a:pt x="40" y="9"/>
                    <a:pt x="47" y="6"/>
                    <a:pt x="53" y="4"/>
                  </a:cubicBezTo>
                  <a:cubicBezTo>
                    <a:pt x="56" y="3"/>
                    <a:pt x="58" y="2"/>
                    <a:pt x="60" y="1"/>
                  </a:cubicBezTo>
                  <a:cubicBezTo>
                    <a:pt x="62" y="1"/>
                    <a:pt x="62" y="0"/>
                    <a:pt x="62" y="0"/>
                  </a:cubicBezTo>
                  <a:cubicBezTo>
                    <a:pt x="62" y="0"/>
                    <a:pt x="62" y="1"/>
                    <a:pt x="60" y="2"/>
                  </a:cubicBezTo>
                  <a:cubicBezTo>
                    <a:pt x="59" y="3"/>
                    <a:pt x="56" y="4"/>
                    <a:pt x="53" y="5"/>
                  </a:cubicBezTo>
                  <a:cubicBezTo>
                    <a:pt x="48" y="8"/>
                    <a:pt x="40" y="11"/>
                    <a:pt x="32" y="13"/>
                  </a:cubicBezTo>
                  <a:cubicBezTo>
                    <a:pt x="24" y="16"/>
                    <a:pt x="16" y="18"/>
                    <a:pt x="10" y="20"/>
                  </a:cubicBezTo>
                  <a:cubicBezTo>
                    <a:pt x="7" y="20"/>
                    <a:pt x="5" y="21"/>
                    <a:pt x="3" y="21"/>
                  </a:cubicBezTo>
                  <a:cubicBezTo>
                    <a:pt x="1" y="21"/>
                    <a:pt x="0" y="21"/>
                    <a:pt x="0" y="21"/>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7" name="Freeform 617">
              <a:extLst>
                <a:ext uri="{FF2B5EF4-FFF2-40B4-BE49-F238E27FC236}">
                  <a16:creationId xmlns:a16="http://schemas.microsoft.com/office/drawing/2014/main" id="{0D5FB34C-32C0-474C-A030-82532A4CF35D}"/>
                </a:ext>
              </a:extLst>
            </p:cNvPr>
            <p:cNvSpPr>
              <a:spLocks/>
            </p:cNvSpPr>
            <p:nvPr/>
          </p:nvSpPr>
          <p:spPr bwMode="auto">
            <a:xfrm>
              <a:off x="6173788" y="3128963"/>
              <a:ext cx="236538" cy="82550"/>
            </a:xfrm>
            <a:custGeom>
              <a:avLst/>
              <a:gdLst>
                <a:gd name="T0" fmla="*/ 0 w 63"/>
                <a:gd name="T1" fmla="*/ 22 h 22"/>
                <a:gd name="T2" fmla="*/ 3 w 63"/>
                <a:gd name="T3" fmla="*/ 21 h 22"/>
                <a:gd name="T4" fmla="*/ 10 w 63"/>
                <a:gd name="T5" fmla="*/ 19 h 22"/>
                <a:gd name="T6" fmla="*/ 31 w 63"/>
                <a:gd name="T7" fmla="*/ 11 h 22"/>
                <a:gd name="T8" fmla="*/ 63 w 63"/>
                <a:gd name="T9" fmla="*/ 0 h 22"/>
                <a:gd name="T10" fmla="*/ 53 w 63"/>
                <a:gd name="T11" fmla="*/ 4 h 22"/>
                <a:gd name="T12" fmla="*/ 32 w 63"/>
                <a:gd name="T13" fmla="*/ 13 h 22"/>
                <a:gd name="T14" fmla="*/ 10 w 63"/>
                <a:gd name="T15" fmla="*/ 20 h 22"/>
                <a:gd name="T16" fmla="*/ 3 w 63"/>
                <a:gd name="T17" fmla="*/ 21 h 22"/>
                <a:gd name="T18" fmla="*/ 0 w 63"/>
                <a:gd name="T1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22">
                  <a:moveTo>
                    <a:pt x="0" y="22"/>
                  </a:moveTo>
                  <a:cubicBezTo>
                    <a:pt x="0" y="22"/>
                    <a:pt x="1" y="21"/>
                    <a:pt x="3" y="21"/>
                  </a:cubicBezTo>
                  <a:cubicBezTo>
                    <a:pt x="4" y="21"/>
                    <a:pt x="7" y="20"/>
                    <a:pt x="10" y="19"/>
                  </a:cubicBezTo>
                  <a:cubicBezTo>
                    <a:pt x="16" y="17"/>
                    <a:pt x="24" y="15"/>
                    <a:pt x="31" y="11"/>
                  </a:cubicBezTo>
                  <a:cubicBezTo>
                    <a:pt x="47" y="6"/>
                    <a:pt x="63" y="0"/>
                    <a:pt x="63" y="0"/>
                  </a:cubicBezTo>
                  <a:cubicBezTo>
                    <a:pt x="63" y="0"/>
                    <a:pt x="59" y="2"/>
                    <a:pt x="53" y="4"/>
                  </a:cubicBezTo>
                  <a:cubicBezTo>
                    <a:pt x="48" y="7"/>
                    <a:pt x="40" y="10"/>
                    <a:pt x="32" y="13"/>
                  </a:cubicBezTo>
                  <a:cubicBezTo>
                    <a:pt x="24" y="16"/>
                    <a:pt x="16" y="19"/>
                    <a:pt x="10" y="20"/>
                  </a:cubicBezTo>
                  <a:cubicBezTo>
                    <a:pt x="7" y="21"/>
                    <a:pt x="4" y="21"/>
                    <a:pt x="3" y="21"/>
                  </a:cubicBezTo>
                  <a:cubicBezTo>
                    <a:pt x="1" y="22"/>
                    <a:pt x="0" y="22"/>
                    <a:pt x="0" y="22"/>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8" name="Freeform 618">
              <a:extLst>
                <a:ext uri="{FF2B5EF4-FFF2-40B4-BE49-F238E27FC236}">
                  <a16:creationId xmlns:a16="http://schemas.microsoft.com/office/drawing/2014/main" id="{79D3A75C-E39E-4AB9-8E78-191739805F67}"/>
                </a:ext>
              </a:extLst>
            </p:cNvPr>
            <p:cNvSpPr>
              <a:spLocks/>
            </p:cNvSpPr>
            <p:nvPr/>
          </p:nvSpPr>
          <p:spPr bwMode="auto">
            <a:xfrm>
              <a:off x="6196013" y="3178176"/>
              <a:ext cx="238125" cy="82550"/>
            </a:xfrm>
            <a:custGeom>
              <a:avLst/>
              <a:gdLst>
                <a:gd name="T0" fmla="*/ 0 w 63"/>
                <a:gd name="T1" fmla="*/ 22 h 22"/>
                <a:gd name="T2" fmla="*/ 3 w 63"/>
                <a:gd name="T3" fmla="*/ 21 h 22"/>
                <a:gd name="T4" fmla="*/ 10 w 63"/>
                <a:gd name="T5" fmla="*/ 19 h 22"/>
                <a:gd name="T6" fmla="*/ 32 w 63"/>
                <a:gd name="T7" fmla="*/ 12 h 22"/>
                <a:gd name="T8" fmla="*/ 63 w 63"/>
                <a:gd name="T9" fmla="*/ 0 h 22"/>
                <a:gd name="T10" fmla="*/ 54 w 63"/>
                <a:gd name="T11" fmla="*/ 4 h 22"/>
                <a:gd name="T12" fmla="*/ 32 w 63"/>
                <a:gd name="T13" fmla="*/ 13 h 22"/>
                <a:gd name="T14" fmla="*/ 10 w 63"/>
                <a:gd name="T15" fmla="*/ 20 h 22"/>
                <a:gd name="T16" fmla="*/ 3 w 63"/>
                <a:gd name="T17" fmla="*/ 22 h 22"/>
                <a:gd name="T18" fmla="*/ 0 w 63"/>
                <a:gd name="T1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22">
                  <a:moveTo>
                    <a:pt x="0" y="22"/>
                  </a:moveTo>
                  <a:cubicBezTo>
                    <a:pt x="0" y="22"/>
                    <a:pt x="1" y="22"/>
                    <a:pt x="3" y="21"/>
                  </a:cubicBezTo>
                  <a:cubicBezTo>
                    <a:pt x="5" y="21"/>
                    <a:pt x="7" y="20"/>
                    <a:pt x="10" y="19"/>
                  </a:cubicBezTo>
                  <a:cubicBezTo>
                    <a:pt x="16" y="18"/>
                    <a:pt x="24" y="15"/>
                    <a:pt x="32" y="12"/>
                  </a:cubicBezTo>
                  <a:cubicBezTo>
                    <a:pt x="47" y="6"/>
                    <a:pt x="63" y="0"/>
                    <a:pt x="63" y="0"/>
                  </a:cubicBezTo>
                  <a:cubicBezTo>
                    <a:pt x="63" y="0"/>
                    <a:pt x="59" y="2"/>
                    <a:pt x="54" y="4"/>
                  </a:cubicBezTo>
                  <a:cubicBezTo>
                    <a:pt x="48" y="7"/>
                    <a:pt x="40" y="10"/>
                    <a:pt x="32" y="13"/>
                  </a:cubicBezTo>
                  <a:cubicBezTo>
                    <a:pt x="24" y="16"/>
                    <a:pt x="16" y="19"/>
                    <a:pt x="10" y="20"/>
                  </a:cubicBezTo>
                  <a:cubicBezTo>
                    <a:pt x="7" y="21"/>
                    <a:pt x="5" y="22"/>
                    <a:pt x="3" y="22"/>
                  </a:cubicBezTo>
                  <a:cubicBezTo>
                    <a:pt x="1" y="22"/>
                    <a:pt x="0" y="22"/>
                    <a:pt x="0" y="22"/>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9" name="Freeform 619">
              <a:extLst>
                <a:ext uri="{FF2B5EF4-FFF2-40B4-BE49-F238E27FC236}">
                  <a16:creationId xmlns:a16="http://schemas.microsoft.com/office/drawing/2014/main" id="{FFC3AFA4-94B6-42D8-A919-46FF1283A9C9}"/>
                </a:ext>
              </a:extLst>
            </p:cNvPr>
            <p:cNvSpPr>
              <a:spLocks/>
            </p:cNvSpPr>
            <p:nvPr/>
          </p:nvSpPr>
          <p:spPr bwMode="auto">
            <a:xfrm>
              <a:off x="6226176" y="3282951"/>
              <a:ext cx="233363" cy="79375"/>
            </a:xfrm>
            <a:custGeom>
              <a:avLst/>
              <a:gdLst>
                <a:gd name="T0" fmla="*/ 0 w 62"/>
                <a:gd name="T1" fmla="*/ 21 h 21"/>
                <a:gd name="T2" fmla="*/ 10 w 62"/>
                <a:gd name="T3" fmla="*/ 18 h 21"/>
                <a:gd name="T4" fmla="*/ 31 w 62"/>
                <a:gd name="T5" fmla="*/ 11 h 21"/>
                <a:gd name="T6" fmla="*/ 53 w 62"/>
                <a:gd name="T7" fmla="*/ 4 h 21"/>
                <a:gd name="T8" fmla="*/ 60 w 62"/>
                <a:gd name="T9" fmla="*/ 1 h 21"/>
                <a:gd name="T10" fmla="*/ 62 w 62"/>
                <a:gd name="T11" fmla="*/ 0 h 21"/>
                <a:gd name="T12" fmla="*/ 60 w 62"/>
                <a:gd name="T13" fmla="*/ 1 h 21"/>
                <a:gd name="T14" fmla="*/ 53 w 62"/>
                <a:gd name="T15" fmla="*/ 5 h 21"/>
                <a:gd name="T16" fmla="*/ 32 w 62"/>
                <a:gd name="T17" fmla="*/ 13 h 21"/>
                <a:gd name="T18" fmla="*/ 10 w 62"/>
                <a:gd name="T19" fmla="*/ 19 h 21"/>
                <a:gd name="T20" fmla="*/ 3 w 62"/>
                <a:gd name="T21" fmla="*/ 21 h 21"/>
                <a:gd name="T22" fmla="*/ 0 w 62"/>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21">
                  <a:moveTo>
                    <a:pt x="0" y="21"/>
                  </a:moveTo>
                  <a:cubicBezTo>
                    <a:pt x="0" y="21"/>
                    <a:pt x="4" y="20"/>
                    <a:pt x="10" y="18"/>
                  </a:cubicBezTo>
                  <a:cubicBezTo>
                    <a:pt x="16" y="17"/>
                    <a:pt x="24" y="14"/>
                    <a:pt x="31" y="11"/>
                  </a:cubicBezTo>
                  <a:cubicBezTo>
                    <a:pt x="39" y="9"/>
                    <a:pt x="47" y="6"/>
                    <a:pt x="53" y="4"/>
                  </a:cubicBezTo>
                  <a:cubicBezTo>
                    <a:pt x="55" y="3"/>
                    <a:pt x="58" y="2"/>
                    <a:pt x="60" y="1"/>
                  </a:cubicBezTo>
                  <a:cubicBezTo>
                    <a:pt x="61" y="0"/>
                    <a:pt x="62" y="0"/>
                    <a:pt x="62" y="0"/>
                  </a:cubicBezTo>
                  <a:cubicBezTo>
                    <a:pt x="62" y="0"/>
                    <a:pt x="61" y="0"/>
                    <a:pt x="60" y="1"/>
                  </a:cubicBezTo>
                  <a:cubicBezTo>
                    <a:pt x="58" y="2"/>
                    <a:pt x="56" y="4"/>
                    <a:pt x="53" y="5"/>
                  </a:cubicBezTo>
                  <a:cubicBezTo>
                    <a:pt x="47" y="7"/>
                    <a:pt x="40" y="10"/>
                    <a:pt x="32" y="13"/>
                  </a:cubicBezTo>
                  <a:cubicBezTo>
                    <a:pt x="24" y="16"/>
                    <a:pt x="16" y="18"/>
                    <a:pt x="10" y="19"/>
                  </a:cubicBezTo>
                  <a:cubicBezTo>
                    <a:pt x="7" y="20"/>
                    <a:pt x="4" y="20"/>
                    <a:pt x="3" y="21"/>
                  </a:cubicBezTo>
                  <a:cubicBezTo>
                    <a:pt x="1" y="21"/>
                    <a:pt x="0" y="21"/>
                    <a:pt x="0" y="21"/>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0" name="Freeform 620">
              <a:extLst>
                <a:ext uri="{FF2B5EF4-FFF2-40B4-BE49-F238E27FC236}">
                  <a16:creationId xmlns:a16="http://schemas.microsoft.com/office/drawing/2014/main" id="{45943A1C-03C6-49E7-B6B6-514140868CFE}"/>
                </a:ext>
              </a:extLst>
            </p:cNvPr>
            <p:cNvSpPr>
              <a:spLocks/>
            </p:cNvSpPr>
            <p:nvPr/>
          </p:nvSpPr>
          <p:spPr bwMode="auto">
            <a:xfrm>
              <a:off x="6242051" y="3328988"/>
              <a:ext cx="236538" cy="82550"/>
            </a:xfrm>
            <a:custGeom>
              <a:avLst/>
              <a:gdLst>
                <a:gd name="T0" fmla="*/ 0 w 63"/>
                <a:gd name="T1" fmla="*/ 22 h 22"/>
                <a:gd name="T2" fmla="*/ 3 w 63"/>
                <a:gd name="T3" fmla="*/ 22 h 22"/>
                <a:gd name="T4" fmla="*/ 10 w 63"/>
                <a:gd name="T5" fmla="*/ 20 h 22"/>
                <a:gd name="T6" fmla="*/ 32 w 63"/>
                <a:gd name="T7" fmla="*/ 12 h 22"/>
                <a:gd name="T8" fmla="*/ 63 w 63"/>
                <a:gd name="T9" fmla="*/ 0 h 22"/>
                <a:gd name="T10" fmla="*/ 54 w 63"/>
                <a:gd name="T11" fmla="*/ 5 h 22"/>
                <a:gd name="T12" fmla="*/ 33 w 63"/>
                <a:gd name="T13" fmla="*/ 14 h 22"/>
                <a:gd name="T14" fmla="*/ 11 w 63"/>
                <a:gd name="T15" fmla="*/ 21 h 22"/>
                <a:gd name="T16" fmla="*/ 3 w 63"/>
                <a:gd name="T17" fmla="*/ 22 h 22"/>
                <a:gd name="T18" fmla="*/ 0 w 63"/>
                <a:gd name="T1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22">
                  <a:moveTo>
                    <a:pt x="0" y="22"/>
                  </a:moveTo>
                  <a:cubicBezTo>
                    <a:pt x="0" y="22"/>
                    <a:pt x="1" y="22"/>
                    <a:pt x="3" y="22"/>
                  </a:cubicBezTo>
                  <a:cubicBezTo>
                    <a:pt x="5" y="22"/>
                    <a:pt x="7" y="21"/>
                    <a:pt x="10" y="20"/>
                  </a:cubicBezTo>
                  <a:cubicBezTo>
                    <a:pt x="16" y="18"/>
                    <a:pt x="24" y="15"/>
                    <a:pt x="32" y="12"/>
                  </a:cubicBezTo>
                  <a:cubicBezTo>
                    <a:pt x="48" y="7"/>
                    <a:pt x="63" y="0"/>
                    <a:pt x="63" y="0"/>
                  </a:cubicBezTo>
                  <a:cubicBezTo>
                    <a:pt x="63" y="0"/>
                    <a:pt x="60" y="2"/>
                    <a:pt x="54" y="5"/>
                  </a:cubicBezTo>
                  <a:cubicBezTo>
                    <a:pt x="48" y="8"/>
                    <a:pt x="40" y="11"/>
                    <a:pt x="33" y="14"/>
                  </a:cubicBezTo>
                  <a:cubicBezTo>
                    <a:pt x="25" y="17"/>
                    <a:pt x="17" y="19"/>
                    <a:pt x="11" y="21"/>
                  </a:cubicBezTo>
                  <a:cubicBezTo>
                    <a:pt x="8" y="22"/>
                    <a:pt x="5" y="22"/>
                    <a:pt x="3" y="22"/>
                  </a:cubicBezTo>
                  <a:cubicBezTo>
                    <a:pt x="1" y="22"/>
                    <a:pt x="0" y="22"/>
                    <a:pt x="0" y="22"/>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1" name="Freeform 621">
              <a:extLst>
                <a:ext uri="{FF2B5EF4-FFF2-40B4-BE49-F238E27FC236}">
                  <a16:creationId xmlns:a16="http://schemas.microsoft.com/office/drawing/2014/main" id="{FF813863-1B6A-4F8A-8FB4-2F6931C84089}"/>
                </a:ext>
              </a:extLst>
            </p:cNvPr>
            <p:cNvSpPr>
              <a:spLocks/>
            </p:cNvSpPr>
            <p:nvPr/>
          </p:nvSpPr>
          <p:spPr bwMode="auto">
            <a:xfrm>
              <a:off x="6267451" y="3378201"/>
              <a:ext cx="234950" cy="87313"/>
            </a:xfrm>
            <a:custGeom>
              <a:avLst/>
              <a:gdLst>
                <a:gd name="T0" fmla="*/ 0 w 62"/>
                <a:gd name="T1" fmla="*/ 23 h 23"/>
                <a:gd name="T2" fmla="*/ 2 w 62"/>
                <a:gd name="T3" fmla="*/ 22 h 23"/>
                <a:gd name="T4" fmla="*/ 10 w 62"/>
                <a:gd name="T5" fmla="*/ 20 h 23"/>
                <a:gd name="T6" fmla="*/ 31 w 62"/>
                <a:gd name="T7" fmla="*/ 12 h 23"/>
                <a:gd name="T8" fmla="*/ 62 w 62"/>
                <a:gd name="T9" fmla="*/ 0 h 23"/>
                <a:gd name="T10" fmla="*/ 53 w 62"/>
                <a:gd name="T11" fmla="*/ 5 h 23"/>
                <a:gd name="T12" fmla="*/ 32 w 62"/>
                <a:gd name="T13" fmla="*/ 14 h 23"/>
                <a:gd name="T14" fmla="*/ 10 w 62"/>
                <a:gd name="T15" fmla="*/ 21 h 23"/>
                <a:gd name="T16" fmla="*/ 2 w 62"/>
                <a:gd name="T17" fmla="*/ 22 h 23"/>
                <a:gd name="T18" fmla="*/ 0 w 62"/>
                <a:gd name="T1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23">
                  <a:moveTo>
                    <a:pt x="0" y="23"/>
                  </a:moveTo>
                  <a:cubicBezTo>
                    <a:pt x="0" y="23"/>
                    <a:pt x="1" y="22"/>
                    <a:pt x="2" y="22"/>
                  </a:cubicBezTo>
                  <a:cubicBezTo>
                    <a:pt x="4" y="22"/>
                    <a:pt x="7" y="21"/>
                    <a:pt x="10" y="20"/>
                  </a:cubicBezTo>
                  <a:cubicBezTo>
                    <a:pt x="16" y="18"/>
                    <a:pt x="23" y="15"/>
                    <a:pt x="31" y="12"/>
                  </a:cubicBezTo>
                  <a:cubicBezTo>
                    <a:pt x="47" y="7"/>
                    <a:pt x="62" y="0"/>
                    <a:pt x="62" y="0"/>
                  </a:cubicBezTo>
                  <a:cubicBezTo>
                    <a:pt x="62" y="0"/>
                    <a:pt x="59" y="3"/>
                    <a:pt x="53" y="5"/>
                  </a:cubicBezTo>
                  <a:cubicBezTo>
                    <a:pt x="47" y="8"/>
                    <a:pt x="40" y="11"/>
                    <a:pt x="32" y="14"/>
                  </a:cubicBezTo>
                  <a:cubicBezTo>
                    <a:pt x="24" y="17"/>
                    <a:pt x="16" y="19"/>
                    <a:pt x="10" y="21"/>
                  </a:cubicBezTo>
                  <a:cubicBezTo>
                    <a:pt x="7" y="22"/>
                    <a:pt x="4" y="22"/>
                    <a:pt x="2" y="22"/>
                  </a:cubicBezTo>
                  <a:cubicBezTo>
                    <a:pt x="1" y="22"/>
                    <a:pt x="0" y="23"/>
                    <a:pt x="0" y="23"/>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2" name="Freeform 622">
              <a:extLst>
                <a:ext uri="{FF2B5EF4-FFF2-40B4-BE49-F238E27FC236}">
                  <a16:creationId xmlns:a16="http://schemas.microsoft.com/office/drawing/2014/main" id="{05B993AF-E866-43C8-A937-E07DA332A73A}"/>
                </a:ext>
              </a:extLst>
            </p:cNvPr>
            <p:cNvSpPr>
              <a:spLocks/>
            </p:cNvSpPr>
            <p:nvPr/>
          </p:nvSpPr>
          <p:spPr bwMode="auto">
            <a:xfrm>
              <a:off x="6302376" y="3484563"/>
              <a:ext cx="233363" cy="79375"/>
            </a:xfrm>
            <a:custGeom>
              <a:avLst/>
              <a:gdLst>
                <a:gd name="T0" fmla="*/ 0 w 62"/>
                <a:gd name="T1" fmla="*/ 21 h 21"/>
                <a:gd name="T2" fmla="*/ 10 w 62"/>
                <a:gd name="T3" fmla="*/ 19 h 21"/>
                <a:gd name="T4" fmla="*/ 31 w 62"/>
                <a:gd name="T5" fmla="*/ 12 h 21"/>
                <a:gd name="T6" fmla="*/ 53 w 62"/>
                <a:gd name="T7" fmla="*/ 4 h 21"/>
                <a:gd name="T8" fmla="*/ 60 w 62"/>
                <a:gd name="T9" fmla="*/ 2 h 21"/>
                <a:gd name="T10" fmla="*/ 62 w 62"/>
                <a:gd name="T11" fmla="*/ 0 h 21"/>
                <a:gd name="T12" fmla="*/ 60 w 62"/>
                <a:gd name="T13" fmla="*/ 2 h 21"/>
                <a:gd name="T14" fmla="*/ 53 w 62"/>
                <a:gd name="T15" fmla="*/ 5 h 21"/>
                <a:gd name="T16" fmla="*/ 32 w 62"/>
                <a:gd name="T17" fmla="*/ 14 h 21"/>
                <a:gd name="T18" fmla="*/ 10 w 62"/>
                <a:gd name="T19" fmla="*/ 20 h 21"/>
                <a:gd name="T20" fmla="*/ 3 w 62"/>
                <a:gd name="T21" fmla="*/ 21 h 21"/>
                <a:gd name="T22" fmla="*/ 0 w 62"/>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21">
                  <a:moveTo>
                    <a:pt x="0" y="21"/>
                  </a:moveTo>
                  <a:cubicBezTo>
                    <a:pt x="0" y="21"/>
                    <a:pt x="4" y="21"/>
                    <a:pt x="10" y="19"/>
                  </a:cubicBezTo>
                  <a:cubicBezTo>
                    <a:pt x="16" y="17"/>
                    <a:pt x="24" y="14"/>
                    <a:pt x="31" y="12"/>
                  </a:cubicBezTo>
                  <a:cubicBezTo>
                    <a:pt x="39" y="9"/>
                    <a:pt x="47" y="7"/>
                    <a:pt x="53" y="4"/>
                  </a:cubicBezTo>
                  <a:cubicBezTo>
                    <a:pt x="56" y="3"/>
                    <a:pt x="58" y="3"/>
                    <a:pt x="60" y="2"/>
                  </a:cubicBezTo>
                  <a:cubicBezTo>
                    <a:pt x="61" y="1"/>
                    <a:pt x="62" y="0"/>
                    <a:pt x="62" y="0"/>
                  </a:cubicBezTo>
                  <a:cubicBezTo>
                    <a:pt x="62" y="0"/>
                    <a:pt x="61" y="1"/>
                    <a:pt x="60" y="2"/>
                  </a:cubicBezTo>
                  <a:cubicBezTo>
                    <a:pt x="58" y="3"/>
                    <a:pt x="56" y="4"/>
                    <a:pt x="53" y="5"/>
                  </a:cubicBezTo>
                  <a:cubicBezTo>
                    <a:pt x="48" y="8"/>
                    <a:pt x="40" y="11"/>
                    <a:pt x="32" y="14"/>
                  </a:cubicBezTo>
                  <a:cubicBezTo>
                    <a:pt x="24" y="16"/>
                    <a:pt x="16" y="18"/>
                    <a:pt x="10" y="20"/>
                  </a:cubicBezTo>
                  <a:cubicBezTo>
                    <a:pt x="7" y="20"/>
                    <a:pt x="5" y="21"/>
                    <a:pt x="3" y="21"/>
                  </a:cubicBezTo>
                  <a:cubicBezTo>
                    <a:pt x="1" y="21"/>
                    <a:pt x="0" y="21"/>
                    <a:pt x="0" y="21"/>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3" name="Freeform 623">
              <a:extLst>
                <a:ext uri="{FF2B5EF4-FFF2-40B4-BE49-F238E27FC236}">
                  <a16:creationId xmlns:a16="http://schemas.microsoft.com/office/drawing/2014/main" id="{0E6D2E58-0B77-47D3-BDE7-115257D03699}"/>
                </a:ext>
              </a:extLst>
            </p:cNvPr>
            <p:cNvSpPr>
              <a:spLocks/>
            </p:cNvSpPr>
            <p:nvPr/>
          </p:nvSpPr>
          <p:spPr bwMode="auto">
            <a:xfrm>
              <a:off x="6319838" y="3533776"/>
              <a:ext cx="234950" cy="82550"/>
            </a:xfrm>
            <a:custGeom>
              <a:avLst/>
              <a:gdLst>
                <a:gd name="T0" fmla="*/ 0 w 62"/>
                <a:gd name="T1" fmla="*/ 22 h 22"/>
                <a:gd name="T2" fmla="*/ 2 w 62"/>
                <a:gd name="T3" fmla="*/ 21 h 22"/>
                <a:gd name="T4" fmla="*/ 10 w 62"/>
                <a:gd name="T5" fmla="*/ 19 h 22"/>
                <a:gd name="T6" fmla="*/ 31 w 62"/>
                <a:gd name="T7" fmla="*/ 12 h 22"/>
                <a:gd name="T8" fmla="*/ 62 w 62"/>
                <a:gd name="T9" fmla="*/ 0 h 22"/>
                <a:gd name="T10" fmla="*/ 53 w 62"/>
                <a:gd name="T11" fmla="*/ 4 h 22"/>
                <a:gd name="T12" fmla="*/ 32 w 62"/>
                <a:gd name="T13" fmla="*/ 13 h 22"/>
                <a:gd name="T14" fmla="*/ 10 w 62"/>
                <a:gd name="T15" fmla="*/ 20 h 22"/>
                <a:gd name="T16" fmla="*/ 2 w 62"/>
                <a:gd name="T17" fmla="*/ 22 h 22"/>
                <a:gd name="T18" fmla="*/ 0 w 62"/>
                <a:gd name="T1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22">
                  <a:moveTo>
                    <a:pt x="0" y="22"/>
                  </a:moveTo>
                  <a:cubicBezTo>
                    <a:pt x="0" y="22"/>
                    <a:pt x="1" y="22"/>
                    <a:pt x="2" y="21"/>
                  </a:cubicBezTo>
                  <a:cubicBezTo>
                    <a:pt x="4" y="21"/>
                    <a:pt x="7" y="20"/>
                    <a:pt x="10" y="19"/>
                  </a:cubicBezTo>
                  <a:cubicBezTo>
                    <a:pt x="16" y="18"/>
                    <a:pt x="23" y="15"/>
                    <a:pt x="31" y="12"/>
                  </a:cubicBezTo>
                  <a:cubicBezTo>
                    <a:pt x="47" y="6"/>
                    <a:pt x="62" y="0"/>
                    <a:pt x="62" y="0"/>
                  </a:cubicBezTo>
                  <a:cubicBezTo>
                    <a:pt x="62" y="0"/>
                    <a:pt x="59" y="2"/>
                    <a:pt x="53" y="4"/>
                  </a:cubicBezTo>
                  <a:cubicBezTo>
                    <a:pt x="47" y="7"/>
                    <a:pt x="40" y="10"/>
                    <a:pt x="32" y="13"/>
                  </a:cubicBezTo>
                  <a:cubicBezTo>
                    <a:pt x="24" y="16"/>
                    <a:pt x="16" y="19"/>
                    <a:pt x="10" y="20"/>
                  </a:cubicBezTo>
                  <a:cubicBezTo>
                    <a:pt x="7" y="21"/>
                    <a:pt x="4" y="22"/>
                    <a:pt x="2" y="22"/>
                  </a:cubicBezTo>
                  <a:cubicBezTo>
                    <a:pt x="1" y="22"/>
                    <a:pt x="0" y="22"/>
                    <a:pt x="0" y="22"/>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4" name="Freeform 624">
              <a:extLst>
                <a:ext uri="{FF2B5EF4-FFF2-40B4-BE49-F238E27FC236}">
                  <a16:creationId xmlns:a16="http://schemas.microsoft.com/office/drawing/2014/main" id="{E755021C-4A98-48CF-A521-DAD40569A377}"/>
                </a:ext>
              </a:extLst>
            </p:cNvPr>
            <p:cNvSpPr>
              <a:spLocks/>
            </p:cNvSpPr>
            <p:nvPr/>
          </p:nvSpPr>
          <p:spPr bwMode="auto">
            <a:xfrm>
              <a:off x="6343651" y="3582988"/>
              <a:ext cx="236538" cy="82550"/>
            </a:xfrm>
            <a:custGeom>
              <a:avLst/>
              <a:gdLst>
                <a:gd name="T0" fmla="*/ 0 w 63"/>
                <a:gd name="T1" fmla="*/ 22 h 22"/>
                <a:gd name="T2" fmla="*/ 3 w 63"/>
                <a:gd name="T3" fmla="*/ 21 h 22"/>
                <a:gd name="T4" fmla="*/ 10 w 63"/>
                <a:gd name="T5" fmla="*/ 19 h 22"/>
                <a:gd name="T6" fmla="*/ 31 w 63"/>
                <a:gd name="T7" fmla="*/ 12 h 22"/>
                <a:gd name="T8" fmla="*/ 63 w 63"/>
                <a:gd name="T9" fmla="*/ 0 h 22"/>
                <a:gd name="T10" fmla="*/ 53 w 63"/>
                <a:gd name="T11" fmla="*/ 5 h 22"/>
                <a:gd name="T12" fmla="*/ 32 w 63"/>
                <a:gd name="T13" fmla="*/ 13 h 22"/>
                <a:gd name="T14" fmla="*/ 10 w 63"/>
                <a:gd name="T15" fmla="*/ 20 h 22"/>
                <a:gd name="T16" fmla="*/ 3 w 63"/>
                <a:gd name="T17" fmla="*/ 22 h 22"/>
                <a:gd name="T18" fmla="*/ 0 w 63"/>
                <a:gd name="T1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22">
                  <a:moveTo>
                    <a:pt x="0" y="22"/>
                  </a:moveTo>
                  <a:cubicBezTo>
                    <a:pt x="0" y="22"/>
                    <a:pt x="1" y="22"/>
                    <a:pt x="3" y="21"/>
                  </a:cubicBezTo>
                  <a:cubicBezTo>
                    <a:pt x="4" y="21"/>
                    <a:pt x="7" y="20"/>
                    <a:pt x="10" y="19"/>
                  </a:cubicBezTo>
                  <a:cubicBezTo>
                    <a:pt x="16" y="18"/>
                    <a:pt x="24" y="15"/>
                    <a:pt x="31" y="12"/>
                  </a:cubicBezTo>
                  <a:cubicBezTo>
                    <a:pt x="47" y="6"/>
                    <a:pt x="63" y="0"/>
                    <a:pt x="63" y="0"/>
                  </a:cubicBezTo>
                  <a:cubicBezTo>
                    <a:pt x="63" y="0"/>
                    <a:pt x="59" y="2"/>
                    <a:pt x="53" y="5"/>
                  </a:cubicBezTo>
                  <a:cubicBezTo>
                    <a:pt x="48" y="7"/>
                    <a:pt x="40" y="10"/>
                    <a:pt x="32" y="13"/>
                  </a:cubicBezTo>
                  <a:cubicBezTo>
                    <a:pt x="24" y="16"/>
                    <a:pt x="16" y="19"/>
                    <a:pt x="10" y="20"/>
                  </a:cubicBezTo>
                  <a:cubicBezTo>
                    <a:pt x="7" y="21"/>
                    <a:pt x="4" y="22"/>
                    <a:pt x="3" y="22"/>
                  </a:cubicBezTo>
                  <a:cubicBezTo>
                    <a:pt x="1" y="22"/>
                    <a:pt x="0" y="22"/>
                    <a:pt x="0" y="22"/>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5" name="Freeform 625">
              <a:extLst>
                <a:ext uri="{FF2B5EF4-FFF2-40B4-BE49-F238E27FC236}">
                  <a16:creationId xmlns:a16="http://schemas.microsoft.com/office/drawing/2014/main" id="{B78BE67A-9529-4EF0-9AC8-B5B91889696E}"/>
                </a:ext>
              </a:extLst>
            </p:cNvPr>
            <p:cNvSpPr>
              <a:spLocks/>
            </p:cNvSpPr>
            <p:nvPr/>
          </p:nvSpPr>
          <p:spPr bwMode="auto">
            <a:xfrm>
              <a:off x="6037263" y="3332163"/>
              <a:ext cx="131763" cy="152400"/>
            </a:xfrm>
            <a:custGeom>
              <a:avLst/>
              <a:gdLst>
                <a:gd name="T0" fmla="*/ 0 w 35"/>
                <a:gd name="T1" fmla="*/ 30 h 40"/>
                <a:gd name="T2" fmla="*/ 11 w 35"/>
                <a:gd name="T3" fmla="*/ 35 h 40"/>
                <a:gd name="T4" fmla="*/ 17 w 35"/>
                <a:gd name="T5" fmla="*/ 37 h 40"/>
                <a:gd name="T6" fmla="*/ 23 w 35"/>
                <a:gd name="T7" fmla="*/ 39 h 40"/>
                <a:gd name="T8" fmla="*/ 22 w 35"/>
                <a:gd name="T9" fmla="*/ 39 h 40"/>
                <a:gd name="T10" fmla="*/ 26 w 35"/>
                <a:gd name="T11" fmla="*/ 30 h 40"/>
                <a:gd name="T12" fmla="*/ 30 w 35"/>
                <a:gd name="T13" fmla="*/ 20 h 40"/>
                <a:gd name="T14" fmla="*/ 35 w 35"/>
                <a:gd name="T15" fmla="*/ 0 h 40"/>
                <a:gd name="T16" fmla="*/ 31 w 35"/>
                <a:gd name="T17" fmla="*/ 20 h 40"/>
                <a:gd name="T18" fmla="*/ 28 w 35"/>
                <a:gd name="T19" fmla="*/ 30 h 40"/>
                <a:gd name="T20" fmla="*/ 26 w 35"/>
                <a:gd name="T21" fmla="*/ 35 h 40"/>
                <a:gd name="T22" fmla="*/ 24 w 35"/>
                <a:gd name="T23" fmla="*/ 40 h 40"/>
                <a:gd name="T24" fmla="*/ 23 w 35"/>
                <a:gd name="T25" fmla="*/ 40 h 40"/>
                <a:gd name="T26" fmla="*/ 17 w 35"/>
                <a:gd name="T27" fmla="*/ 39 h 40"/>
                <a:gd name="T28" fmla="*/ 11 w 35"/>
                <a:gd name="T29" fmla="*/ 36 h 40"/>
                <a:gd name="T30" fmla="*/ 0 w 35"/>
                <a:gd name="T31"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0">
                  <a:moveTo>
                    <a:pt x="0" y="30"/>
                  </a:moveTo>
                  <a:cubicBezTo>
                    <a:pt x="4" y="32"/>
                    <a:pt x="8" y="34"/>
                    <a:pt x="11" y="35"/>
                  </a:cubicBezTo>
                  <a:cubicBezTo>
                    <a:pt x="13" y="36"/>
                    <a:pt x="15" y="37"/>
                    <a:pt x="17" y="37"/>
                  </a:cubicBezTo>
                  <a:cubicBezTo>
                    <a:pt x="19" y="38"/>
                    <a:pt x="21" y="38"/>
                    <a:pt x="23" y="39"/>
                  </a:cubicBezTo>
                  <a:cubicBezTo>
                    <a:pt x="22" y="39"/>
                    <a:pt x="22" y="39"/>
                    <a:pt x="22" y="39"/>
                  </a:cubicBezTo>
                  <a:cubicBezTo>
                    <a:pt x="24" y="36"/>
                    <a:pt x="25" y="33"/>
                    <a:pt x="26" y="30"/>
                  </a:cubicBezTo>
                  <a:cubicBezTo>
                    <a:pt x="30" y="20"/>
                    <a:pt x="30" y="20"/>
                    <a:pt x="30" y="20"/>
                  </a:cubicBezTo>
                  <a:cubicBezTo>
                    <a:pt x="31" y="13"/>
                    <a:pt x="33" y="6"/>
                    <a:pt x="35" y="0"/>
                  </a:cubicBezTo>
                  <a:cubicBezTo>
                    <a:pt x="34" y="6"/>
                    <a:pt x="33" y="13"/>
                    <a:pt x="31" y="20"/>
                  </a:cubicBezTo>
                  <a:cubicBezTo>
                    <a:pt x="28" y="30"/>
                    <a:pt x="28" y="30"/>
                    <a:pt x="28" y="30"/>
                  </a:cubicBezTo>
                  <a:cubicBezTo>
                    <a:pt x="28" y="32"/>
                    <a:pt x="27" y="33"/>
                    <a:pt x="26" y="35"/>
                  </a:cubicBezTo>
                  <a:cubicBezTo>
                    <a:pt x="24" y="40"/>
                    <a:pt x="24" y="40"/>
                    <a:pt x="24" y="40"/>
                  </a:cubicBezTo>
                  <a:cubicBezTo>
                    <a:pt x="23" y="40"/>
                    <a:pt x="23" y="40"/>
                    <a:pt x="23" y="40"/>
                  </a:cubicBezTo>
                  <a:cubicBezTo>
                    <a:pt x="21" y="40"/>
                    <a:pt x="19" y="39"/>
                    <a:pt x="17" y="39"/>
                  </a:cubicBezTo>
                  <a:cubicBezTo>
                    <a:pt x="15" y="38"/>
                    <a:pt x="13" y="37"/>
                    <a:pt x="11" y="36"/>
                  </a:cubicBezTo>
                  <a:cubicBezTo>
                    <a:pt x="7" y="35"/>
                    <a:pt x="4" y="33"/>
                    <a:pt x="0" y="30"/>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6" name="Freeform 626">
              <a:extLst>
                <a:ext uri="{FF2B5EF4-FFF2-40B4-BE49-F238E27FC236}">
                  <a16:creationId xmlns:a16="http://schemas.microsoft.com/office/drawing/2014/main" id="{B088246F-592E-4D5A-8EFE-C6AD648E07DA}"/>
                </a:ext>
              </a:extLst>
            </p:cNvPr>
            <p:cNvSpPr>
              <a:spLocks/>
            </p:cNvSpPr>
            <p:nvPr/>
          </p:nvSpPr>
          <p:spPr bwMode="auto">
            <a:xfrm>
              <a:off x="5957888" y="2901951"/>
              <a:ext cx="392113" cy="158750"/>
            </a:xfrm>
            <a:custGeom>
              <a:avLst/>
              <a:gdLst>
                <a:gd name="T0" fmla="*/ 0 w 104"/>
                <a:gd name="T1" fmla="*/ 32 h 42"/>
                <a:gd name="T2" fmla="*/ 11 w 104"/>
                <a:gd name="T3" fmla="*/ 42 h 42"/>
                <a:gd name="T4" fmla="*/ 3 w 104"/>
                <a:gd name="T5" fmla="*/ 32 h 42"/>
                <a:gd name="T6" fmla="*/ 14 w 104"/>
                <a:gd name="T7" fmla="*/ 40 h 42"/>
                <a:gd name="T8" fmla="*/ 1 w 104"/>
                <a:gd name="T9" fmla="*/ 28 h 42"/>
                <a:gd name="T10" fmla="*/ 19 w 104"/>
                <a:gd name="T11" fmla="*/ 40 h 42"/>
                <a:gd name="T12" fmla="*/ 6 w 104"/>
                <a:gd name="T13" fmla="*/ 27 h 42"/>
                <a:gd name="T14" fmla="*/ 24 w 104"/>
                <a:gd name="T15" fmla="*/ 38 h 42"/>
                <a:gd name="T16" fmla="*/ 8 w 104"/>
                <a:gd name="T17" fmla="*/ 24 h 42"/>
                <a:gd name="T18" fmla="*/ 27 w 104"/>
                <a:gd name="T19" fmla="*/ 37 h 42"/>
                <a:gd name="T20" fmla="*/ 5 w 104"/>
                <a:gd name="T21" fmla="*/ 21 h 42"/>
                <a:gd name="T22" fmla="*/ 10 w 104"/>
                <a:gd name="T23" fmla="*/ 18 h 42"/>
                <a:gd name="T24" fmla="*/ 33 w 104"/>
                <a:gd name="T25" fmla="*/ 35 h 42"/>
                <a:gd name="T26" fmla="*/ 14 w 104"/>
                <a:gd name="T27" fmla="*/ 18 h 42"/>
                <a:gd name="T28" fmla="*/ 38 w 104"/>
                <a:gd name="T29" fmla="*/ 31 h 42"/>
                <a:gd name="T30" fmla="*/ 21 w 104"/>
                <a:gd name="T31" fmla="*/ 19 h 42"/>
                <a:gd name="T32" fmla="*/ 43 w 104"/>
                <a:gd name="T33" fmla="*/ 30 h 42"/>
                <a:gd name="T34" fmla="*/ 21 w 104"/>
                <a:gd name="T35" fmla="*/ 16 h 42"/>
                <a:gd name="T36" fmla="*/ 47 w 104"/>
                <a:gd name="T37" fmla="*/ 26 h 42"/>
                <a:gd name="T38" fmla="*/ 27 w 104"/>
                <a:gd name="T39" fmla="*/ 14 h 42"/>
                <a:gd name="T40" fmla="*/ 52 w 104"/>
                <a:gd name="T41" fmla="*/ 23 h 42"/>
                <a:gd name="T42" fmla="*/ 29 w 104"/>
                <a:gd name="T43" fmla="*/ 11 h 42"/>
                <a:gd name="T44" fmla="*/ 54 w 104"/>
                <a:gd name="T45" fmla="*/ 19 h 42"/>
                <a:gd name="T46" fmla="*/ 38 w 104"/>
                <a:gd name="T47" fmla="*/ 9 h 42"/>
                <a:gd name="T48" fmla="*/ 59 w 104"/>
                <a:gd name="T49" fmla="*/ 16 h 42"/>
                <a:gd name="T50" fmla="*/ 46 w 104"/>
                <a:gd name="T51" fmla="*/ 7 h 42"/>
                <a:gd name="T52" fmla="*/ 65 w 104"/>
                <a:gd name="T53" fmla="*/ 14 h 42"/>
                <a:gd name="T54" fmla="*/ 53 w 104"/>
                <a:gd name="T55" fmla="*/ 5 h 42"/>
                <a:gd name="T56" fmla="*/ 67 w 104"/>
                <a:gd name="T57" fmla="*/ 10 h 42"/>
                <a:gd name="T58" fmla="*/ 59 w 104"/>
                <a:gd name="T59" fmla="*/ 2 h 42"/>
                <a:gd name="T60" fmla="*/ 71 w 104"/>
                <a:gd name="T61" fmla="*/ 6 h 42"/>
                <a:gd name="T62" fmla="*/ 69 w 104"/>
                <a:gd name="T63" fmla="*/ 0 h 42"/>
                <a:gd name="T64" fmla="*/ 35 w 104"/>
                <a:gd name="T65" fmla="*/ 36 h 42"/>
                <a:gd name="T66" fmla="*/ 43 w 104"/>
                <a:gd name="T67" fmla="*/ 38 h 42"/>
                <a:gd name="T68" fmla="*/ 30 w 104"/>
                <a:gd name="T69" fmla="*/ 34 h 42"/>
                <a:gd name="T70" fmla="*/ 53 w 104"/>
                <a:gd name="T71" fmla="*/ 32 h 42"/>
                <a:gd name="T72" fmla="*/ 50 w 104"/>
                <a:gd name="T73" fmla="*/ 27 h 42"/>
                <a:gd name="T74" fmla="*/ 58 w 104"/>
                <a:gd name="T75" fmla="*/ 29 h 42"/>
                <a:gd name="T76" fmla="*/ 53 w 104"/>
                <a:gd name="T77" fmla="*/ 22 h 42"/>
                <a:gd name="T78" fmla="*/ 61 w 104"/>
                <a:gd name="T79" fmla="*/ 24 h 42"/>
                <a:gd name="T80" fmla="*/ 59 w 104"/>
                <a:gd name="T81" fmla="*/ 20 h 42"/>
                <a:gd name="T82" fmla="*/ 67 w 104"/>
                <a:gd name="T83" fmla="*/ 23 h 42"/>
                <a:gd name="T84" fmla="*/ 66 w 104"/>
                <a:gd name="T85" fmla="*/ 18 h 42"/>
                <a:gd name="T86" fmla="*/ 72 w 104"/>
                <a:gd name="T87" fmla="*/ 21 h 42"/>
                <a:gd name="T88" fmla="*/ 73 w 104"/>
                <a:gd name="T89" fmla="*/ 14 h 42"/>
                <a:gd name="T90" fmla="*/ 76 w 104"/>
                <a:gd name="T91"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4" h="42">
                  <a:moveTo>
                    <a:pt x="0" y="32"/>
                  </a:moveTo>
                  <a:cubicBezTo>
                    <a:pt x="3" y="36"/>
                    <a:pt x="5" y="40"/>
                    <a:pt x="11" y="42"/>
                  </a:cubicBezTo>
                  <a:cubicBezTo>
                    <a:pt x="8" y="39"/>
                    <a:pt x="6" y="35"/>
                    <a:pt x="3" y="32"/>
                  </a:cubicBezTo>
                  <a:cubicBezTo>
                    <a:pt x="7" y="36"/>
                    <a:pt x="10" y="38"/>
                    <a:pt x="14" y="40"/>
                  </a:cubicBezTo>
                  <a:cubicBezTo>
                    <a:pt x="10" y="36"/>
                    <a:pt x="6" y="31"/>
                    <a:pt x="1" y="28"/>
                  </a:cubicBezTo>
                  <a:cubicBezTo>
                    <a:pt x="5" y="36"/>
                    <a:pt x="11" y="39"/>
                    <a:pt x="19" y="40"/>
                  </a:cubicBezTo>
                  <a:cubicBezTo>
                    <a:pt x="15" y="35"/>
                    <a:pt x="12" y="31"/>
                    <a:pt x="6" y="27"/>
                  </a:cubicBezTo>
                  <a:cubicBezTo>
                    <a:pt x="11" y="31"/>
                    <a:pt x="18" y="35"/>
                    <a:pt x="24" y="38"/>
                  </a:cubicBezTo>
                  <a:cubicBezTo>
                    <a:pt x="19" y="32"/>
                    <a:pt x="15" y="28"/>
                    <a:pt x="8" y="24"/>
                  </a:cubicBezTo>
                  <a:cubicBezTo>
                    <a:pt x="13" y="30"/>
                    <a:pt x="19" y="33"/>
                    <a:pt x="27" y="37"/>
                  </a:cubicBezTo>
                  <a:cubicBezTo>
                    <a:pt x="21" y="29"/>
                    <a:pt x="12" y="25"/>
                    <a:pt x="5" y="21"/>
                  </a:cubicBezTo>
                  <a:cubicBezTo>
                    <a:pt x="6" y="20"/>
                    <a:pt x="9" y="19"/>
                    <a:pt x="10" y="18"/>
                  </a:cubicBezTo>
                  <a:cubicBezTo>
                    <a:pt x="16" y="25"/>
                    <a:pt x="24" y="31"/>
                    <a:pt x="33" y="35"/>
                  </a:cubicBezTo>
                  <a:cubicBezTo>
                    <a:pt x="29" y="27"/>
                    <a:pt x="22" y="21"/>
                    <a:pt x="14" y="18"/>
                  </a:cubicBezTo>
                  <a:cubicBezTo>
                    <a:pt x="21" y="24"/>
                    <a:pt x="29" y="29"/>
                    <a:pt x="38" y="31"/>
                  </a:cubicBezTo>
                  <a:cubicBezTo>
                    <a:pt x="32" y="28"/>
                    <a:pt x="26" y="23"/>
                    <a:pt x="21" y="19"/>
                  </a:cubicBezTo>
                  <a:cubicBezTo>
                    <a:pt x="28" y="23"/>
                    <a:pt x="36" y="27"/>
                    <a:pt x="43" y="30"/>
                  </a:cubicBezTo>
                  <a:cubicBezTo>
                    <a:pt x="36" y="25"/>
                    <a:pt x="29" y="20"/>
                    <a:pt x="21" y="16"/>
                  </a:cubicBezTo>
                  <a:cubicBezTo>
                    <a:pt x="30" y="19"/>
                    <a:pt x="39" y="22"/>
                    <a:pt x="47" y="26"/>
                  </a:cubicBezTo>
                  <a:cubicBezTo>
                    <a:pt x="41" y="22"/>
                    <a:pt x="34" y="17"/>
                    <a:pt x="27" y="14"/>
                  </a:cubicBezTo>
                  <a:cubicBezTo>
                    <a:pt x="36" y="16"/>
                    <a:pt x="44" y="20"/>
                    <a:pt x="52" y="23"/>
                  </a:cubicBezTo>
                  <a:cubicBezTo>
                    <a:pt x="44" y="19"/>
                    <a:pt x="36" y="15"/>
                    <a:pt x="29" y="11"/>
                  </a:cubicBezTo>
                  <a:cubicBezTo>
                    <a:pt x="37" y="12"/>
                    <a:pt x="46" y="16"/>
                    <a:pt x="54" y="19"/>
                  </a:cubicBezTo>
                  <a:cubicBezTo>
                    <a:pt x="49" y="16"/>
                    <a:pt x="43" y="12"/>
                    <a:pt x="38" y="9"/>
                  </a:cubicBezTo>
                  <a:cubicBezTo>
                    <a:pt x="45" y="11"/>
                    <a:pt x="52" y="13"/>
                    <a:pt x="59" y="16"/>
                  </a:cubicBezTo>
                  <a:cubicBezTo>
                    <a:pt x="55" y="13"/>
                    <a:pt x="51" y="10"/>
                    <a:pt x="46" y="7"/>
                  </a:cubicBezTo>
                  <a:cubicBezTo>
                    <a:pt x="52" y="9"/>
                    <a:pt x="59" y="11"/>
                    <a:pt x="65" y="14"/>
                  </a:cubicBezTo>
                  <a:cubicBezTo>
                    <a:pt x="61" y="11"/>
                    <a:pt x="57" y="8"/>
                    <a:pt x="53" y="5"/>
                  </a:cubicBezTo>
                  <a:cubicBezTo>
                    <a:pt x="57" y="7"/>
                    <a:pt x="62" y="8"/>
                    <a:pt x="67" y="10"/>
                  </a:cubicBezTo>
                  <a:cubicBezTo>
                    <a:pt x="64" y="7"/>
                    <a:pt x="62" y="4"/>
                    <a:pt x="59" y="2"/>
                  </a:cubicBezTo>
                  <a:cubicBezTo>
                    <a:pt x="63" y="3"/>
                    <a:pt x="68" y="4"/>
                    <a:pt x="71" y="6"/>
                  </a:cubicBezTo>
                  <a:cubicBezTo>
                    <a:pt x="71" y="5"/>
                    <a:pt x="69" y="0"/>
                    <a:pt x="69" y="0"/>
                  </a:cubicBezTo>
                  <a:cubicBezTo>
                    <a:pt x="104" y="10"/>
                    <a:pt x="45" y="31"/>
                    <a:pt x="35" y="36"/>
                  </a:cubicBezTo>
                  <a:cubicBezTo>
                    <a:pt x="38" y="36"/>
                    <a:pt x="41" y="38"/>
                    <a:pt x="43" y="38"/>
                  </a:cubicBezTo>
                  <a:cubicBezTo>
                    <a:pt x="39" y="37"/>
                    <a:pt x="34" y="35"/>
                    <a:pt x="30" y="34"/>
                  </a:cubicBezTo>
                  <a:cubicBezTo>
                    <a:pt x="38" y="33"/>
                    <a:pt x="46" y="33"/>
                    <a:pt x="53" y="32"/>
                  </a:cubicBezTo>
                  <a:cubicBezTo>
                    <a:pt x="54" y="31"/>
                    <a:pt x="51" y="28"/>
                    <a:pt x="50" y="27"/>
                  </a:cubicBezTo>
                  <a:cubicBezTo>
                    <a:pt x="52" y="27"/>
                    <a:pt x="56" y="29"/>
                    <a:pt x="58" y="29"/>
                  </a:cubicBezTo>
                  <a:cubicBezTo>
                    <a:pt x="56" y="26"/>
                    <a:pt x="54" y="25"/>
                    <a:pt x="53" y="22"/>
                  </a:cubicBezTo>
                  <a:cubicBezTo>
                    <a:pt x="56" y="23"/>
                    <a:pt x="58" y="24"/>
                    <a:pt x="61" y="24"/>
                  </a:cubicBezTo>
                  <a:cubicBezTo>
                    <a:pt x="61" y="24"/>
                    <a:pt x="59" y="20"/>
                    <a:pt x="59" y="20"/>
                  </a:cubicBezTo>
                  <a:cubicBezTo>
                    <a:pt x="62" y="21"/>
                    <a:pt x="64" y="23"/>
                    <a:pt x="67" y="23"/>
                  </a:cubicBezTo>
                  <a:cubicBezTo>
                    <a:pt x="68" y="22"/>
                    <a:pt x="65" y="20"/>
                    <a:pt x="66" y="18"/>
                  </a:cubicBezTo>
                  <a:cubicBezTo>
                    <a:pt x="67" y="19"/>
                    <a:pt x="71" y="21"/>
                    <a:pt x="72" y="21"/>
                  </a:cubicBezTo>
                  <a:cubicBezTo>
                    <a:pt x="73" y="19"/>
                    <a:pt x="72" y="16"/>
                    <a:pt x="73" y="14"/>
                  </a:cubicBezTo>
                  <a:cubicBezTo>
                    <a:pt x="78" y="16"/>
                    <a:pt x="76" y="14"/>
                    <a:pt x="76" y="12"/>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7" name="Freeform 627">
              <a:extLst>
                <a:ext uri="{FF2B5EF4-FFF2-40B4-BE49-F238E27FC236}">
                  <a16:creationId xmlns:a16="http://schemas.microsoft.com/office/drawing/2014/main" id="{4CB27772-A09C-4B01-8DA1-493F23DB13CB}"/>
                </a:ext>
              </a:extLst>
            </p:cNvPr>
            <p:cNvSpPr>
              <a:spLocks/>
            </p:cNvSpPr>
            <p:nvPr/>
          </p:nvSpPr>
          <p:spPr bwMode="auto">
            <a:xfrm>
              <a:off x="6157913" y="2921001"/>
              <a:ext cx="106363" cy="63500"/>
            </a:xfrm>
            <a:custGeom>
              <a:avLst/>
              <a:gdLst>
                <a:gd name="T0" fmla="*/ 0 w 28"/>
                <a:gd name="T1" fmla="*/ 15 h 17"/>
                <a:gd name="T2" fmla="*/ 18 w 28"/>
                <a:gd name="T3" fmla="*/ 17 h 17"/>
                <a:gd name="T4" fmla="*/ 7 w 28"/>
                <a:gd name="T5" fmla="*/ 9 h 17"/>
                <a:gd name="T6" fmla="*/ 19 w 28"/>
                <a:gd name="T7" fmla="*/ 14 h 17"/>
                <a:gd name="T8" fmla="*/ 11 w 28"/>
                <a:gd name="T9" fmla="*/ 4 h 17"/>
                <a:gd name="T10" fmla="*/ 23 w 28"/>
                <a:gd name="T11" fmla="*/ 8 h 17"/>
                <a:gd name="T12" fmla="*/ 17 w 28"/>
                <a:gd name="T13" fmla="*/ 0 h 17"/>
                <a:gd name="T14" fmla="*/ 28 w 28"/>
                <a:gd name="T15" fmla="*/ 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7">
                  <a:moveTo>
                    <a:pt x="0" y="15"/>
                  </a:moveTo>
                  <a:cubicBezTo>
                    <a:pt x="1" y="15"/>
                    <a:pt x="13" y="16"/>
                    <a:pt x="18" y="17"/>
                  </a:cubicBezTo>
                  <a:cubicBezTo>
                    <a:pt x="15" y="15"/>
                    <a:pt x="11" y="11"/>
                    <a:pt x="7" y="9"/>
                  </a:cubicBezTo>
                  <a:cubicBezTo>
                    <a:pt x="11" y="11"/>
                    <a:pt x="16" y="12"/>
                    <a:pt x="19" y="14"/>
                  </a:cubicBezTo>
                  <a:cubicBezTo>
                    <a:pt x="16" y="11"/>
                    <a:pt x="14" y="7"/>
                    <a:pt x="11" y="4"/>
                  </a:cubicBezTo>
                  <a:cubicBezTo>
                    <a:pt x="15" y="6"/>
                    <a:pt x="20" y="6"/>
                    <a:pt x="23" y="8"/>
                  </a:cubicBezTo>
                  <a:cubicBezTo>
                    <a:pt x="21" y="6"/>
                    <a:pt x="20" y="2"/>
                    <a:pt x="17" y="0"/>
                  </a:cubicBezTo>
                  <a:cubicBezTo>
                    <a:pt x="20" y="1"/>
                    <a:pt x="27" y="1"/>
                    <a:pt x="28" y="1"/>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8" name="Freeform 628">
              <a:extLst>
                <a:ext uri="{FF2B5EF4-FFF2-40B4-BE49-F238E27FC236}">
                  <a16:creationId xmlns:a16="http://schemas.microsoft.com/office/drawing/2014/main" id="{20CC6ECE-D734-4A5E-9852-34F1B7F4617F}"/>
                </a:ext>
              </a:extLst>
            </p:cNvPr>
            <p:cNvSpPr>
              <a:spLocks/>
            </p:cNvSpPr>
            <p:nvPr/>
          </p:nvSpPr>
          <p:spPr bwMode="auto">
            <a:xfrm>
              <a:off x="6165851" y="2992438"/>
              <a:ext cx="41275" cy="26988"/>
            </a:xfrm>
            <a:custGeom>
              <a:avLst/>
              <a:gdLst>
                <a:gd name="T0" fmla="*/ 0 w 11"/>
                <a:gd name="T1" fmla="*/ 1 h 7"/>
                <a:gd name="T2" fmla="*/ 11 w 11"/>
                <a:gd name="T3" fmla="*/ 0 h 7"/>
              </a:gdLst>
              <a:ahLst/>
              <a:cxnLst>
                <a:cxn ang="0">
                  <a:pos x="T0" y="T1"/>
                </a:cxn>
                <a:cxn ang="0">
                  <a:pos x="T2" y="T3"/>
                </a:cxn>
              </a:cxnLst>
              <a:rect l="0" t="0" r="r" b="b"/>
              <a:pathLst>
                <a:path w="11" h="7">
                  <a:moveTo>
                    <a:pt x="0" y="1"/>
                  </a:moveTo>
                  <a:cubicBezTo>
                    <a:pt x="5" y="6"/>
                    <a:pt x="10" y="7"/>
                    <a:pt x="11"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9" name="Freeform 629">
              <a:extLst>
                <a:ext uri="{FF2B5EF4-FFF2-40B4-BE49-F238E27FC236}">
                  <a16:creationId xmlns:a16="http://schemas.microsoft.com/office/drawing/2014/main" id="{2312B0EF-BFA2-4722-9B7F-AFF26C30E797}"/>
                </a:ext>
              </a:extLst>
            </p:cNvPr>
            <p:cNvSpPr>
              <a:spLocks/>
            </p:cNvSpPr>
            <p:nvPr/>
          </p:nvSpPr>
          <p:spPr bwMode="auto">
            <a:xfrm>
              <a:off x="5807076" y="3090863"/>
              <a:ext cx="325438" cy="828675"/>
            </a:xfrm>
            <a:custGeom>
              <a:avLst/>
              <a:gdLst>
                <a:gd name="T0" fmla="*/ 0 w 86"/>
                <a:gd name="T1" fmla="*/ 0 h 219"/>
                <a:gd name="T2" fmla="*/ 48 w 86"/>
                <a:gd name="T3" fmla="*/ 120 h 219"/>
                <a:gd name="T4" fmla="*/ 86 w 86"/>
                <a:gd name="T5" fmla="*/ 219 h 219"/>
                <a:gd name="T6" fmla="*/ 29 w 86"/>
                <a:gd name="T7" fmla="*/ 97 h 219"/>
                <a:gd name="T8" fmla="*/ 11 w 86"/>
                <a:gd name="T9" fmla="*/ 4 h 219"/>
                <a:gd name="T10" fmla="*/ 82 w 86"/>
                <a:gd name="T11" fmla="*/ 196 h 219"/>
              </a:gdLst>
              <a:ahLst/>
              <a:cxnLst>
                <a:cxn ang="0">
                  <a:pos x="T0" y="T1"/>
                </a:cxn>
                <a:cxn ang="0">
                  <a:pos x="T2" y="T3"/>
                </a:cxn>
                <a:cxn ang="0">
                  <a:pos x="T4" y="T5"/>
                </a:cxn>
                <a:cxn ang="0">
                  <a:pos x="T6" y="T7"/>
                </a:cxn>
                <a:cxn ang="0">
                  <a:pos x="T8" y="T9"/>
                </a:cxn>
                <a:cxn ang="0">
                  <a:pos x="T10" y="T11"/>
                </a:cxn>
              </a:cxnLst>
              <a:rect l="0" t="0" r="r" b="b"/>
              <a:pathLst>
                <a:path w="86" h="219">
                  <a:moveTo>
                    <a:pt x="0" y="0"/>
                  </a:moveTo>
                  <a:cubicBezTo>
                    <a:pt x="19" y="37"/>
                    <a:pt x="30" y="82"/>
                    <a:pt x="48" y="120"/>
                  </a:cubicBezTo>
                  <a:cubicBezTo>
                    <a:pt x="64" y="153"/>
                    <a:pt x="80" y="185"/>
                    <a:pt x="86" y="219"/>
                  </a:cubicBezTo>
                  <a:cubicBezTo>
                    <a:pt x="64" y="181"/>
                    <a:pt x="41" y="140"/>
                    <a:pt x="29" y="97"/>
                  </a:cubicBezTo>
                  <a:cubicBezTo>
                    <a:pt x="20" y="67"/>
                    <a:pt x="20" y="33"/>
                    <a:pt x="11" y="4"/>
                  </a:cubicBezTo>
                  <a:cubicBezTo>
                    <a:pt x="23" y="72"/>
                    <a:pt x="61" y="132"/>
                    <a:pt x="82" y="196"/>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0" name="Freeform 630">
              <a:extLst>
                <a:ext uri="{FF2B5EF4-FFF2-40B4-BE49-F238E27FC236}">
                  <a16:creationId xmlns:a16="http://schemas.microsoft.com/office/drawing/2014/main" id="{1F7A14BE-8F63-4000-955B-72858535B323}"/>
                </a:ext>
              </a:extLst>
            </p:cNvPr>
            <p:cNvSpPr>
              <a:spLocks/>
            </p:cNvSpPr>
            <p:nvPr/>
          </p:nvSpPr>
          <p:spPr bwMode="auto">
            <a:xfrm>
              <a:off x="5889626" y="3381376"/>
              <a:ext cx="207963" cy="420688"/>
            </a:xfrm>
            <a:custGeom>
              <a:avLst/>
              <a:gdLst>
                <a:gd name="T0" fmla="*/ 0 w 55"/>
                <a:gd name="T1" fmla="*/ 0 h 111"/>
                <a:gd name="T2" fmla="*/ 55 w 55"/>
                <a:gd name="T3" fmla="*/ 111 h 111"/>
                <a:gd name="T4" fmla="*/ 50 w 55"/>
                <a:gd name="T5" fmla="*/ 106 h 111"/>
              </a:gdLst>
              <a:ahLst/>
              <a:cxnLst>
                <a:cxn ang="0">
                  <a:pos x="T0" y="T1"/>
                </a:cxn>
                <a:cxn ang="0">
                  <a:pos x="T2" y="T3"/>
                </a:cxn>
                <a:cxn ang="0">
                  <a:pos x="T4" y="T5"/>
                </a:cxn>
              </a:cxnLst>
              <a:rect l="0" t="0" r="r" b="b"/>
              <a:pathLst>
                <a:path w="55" h="111">
                  <a:moveTo>
                    <a:pt x="0" y="0"/>
                  </a:moveTo>
                  <a:cubicBezTo>
                    <a:pt x="18" y="38"/>
                    <a:pt x="32" y="75"/>
                    <a:pt x="55" y="111"/>
                  </a:cubicBezTo>
                  <a:cubicBezTo>
                    <a:pt x="53" y="109"/>
                    <a:pt x="52" y="107"/>
                    <a:pt x="50" y="106"/>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1" name="Freeform 631">
              <a:extLst>
                <a:ext uri="{FF2B5EF4-FFF2-40B4-BE49-F238E27FC236}">
                  <a16:creationId xmlns:a16="http://schemas.microsoft.com/office/drawing/2014/main" id="{52A4AB53-BEA7-4127-B7DD-63113E4BDC7E}"/>
                </a:ext>
              </a:extLst>
            </p:cNvPr>
            <p:cNvSpPr>
              <a:spLocks/>
            </p:cNvSpPr>
            <p:nvPr/>
          </p:nvSpPr>
          <p:spPr bwMode="auto">
            <a:xfrm>
              <a:off x="5803901" y="3033713"/>
              <a:ext cx="147638" cy="76200"/>
            </a:xfrm>
            <a:custGeom>
              <a:avLst/>
              <a:gdLst>
                <a:gd name="T0" fmla="*/ 0 w 39"/>
                <a:gd name="T1" fmla="*/ 15 h 20"/>
                <a:gd name="T2" fmla="*/ 39 w 39"/>
                <a:gd name="T3" fmla="*/ 0 h 20"/>
                <a:gd name="T4" fmla="*/ 8 w 39"/>
                <a:gd name="T5" fmla="*/ 20 h 20"/>
                <a:gd name="T6" fmla="*/ 37 w 39"/>
                <a:gd name="T7" fmla="*/ 4 h 20"/>
              </a:gdLst>
              <a:ahLst/>
              <a:cxnLst>
                <a:cxn ang="0">
                  <a:pos x="T0" y="T1"/>
                </a:cxn>
                <a:cxn ang="0">
                  <a:pos x="T2" y="T3"/>
                </a:cxn>
                <a:cxn ang="0">
                  <a:pos x="T4" y="T5"/>
                </a:cxn>
                <a:cxn ang="0">
                  <a:pos x="T6" y="T7"/>
                </a:cxn>
              </a:cxnLst>
              <a:rect l="0" t="0" r="r" b="b"/>
              <a:pathLst>
                <a:path w="39" h="20">
                  <a:moveTo>
                    <a:pt x="0" y="15"/>
                  </a:moveTo>
                  <a:cubicBezTo>
                    <a:pt x="9" y="13"/>
                    <a:pt x="27" y="5"/>
                    <a:pt x="39" y="0"/>
                  </a:cubicBezTo>
                  <a:cubicBezTo>
                    <a:pt x="31" y="9"/>
                    <a:pt x="18" y="16"/>
                    <a:pt x="8" y="20"/>
                  </a:cubicBezTo>
                  <a:cubicBezTo>
                    <a:pt x="17" y="14"/>
                    <a:pt x="28" y="10"/>
                    <a:pt x="37" y="4"/>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2" name="Freeform 632">
              <a:extLst>
                <a:ext uri="{FF2B5EF4-FFF2-40B4-BE49-F238E27FC236}">
                  <a16:creationId xmlns:a16="http://schemas.microsoft.com/office/drawing/2014/main" id="{7D8D6812-2562-42D4-95FD-0C6911B1286F}"/>
                </a:ext>
              </a:extLst>
            </p:cNvPr>
            <p:cNvSpPr>
              <a:spLocks/>
            </p:cNvSpPr>
            <p:nvPr/>
          </p:nvSpPr>
          <p:spPr bwMode="auto">
            <a:xfrm>
              <a:off x="5803901" y="3090863"/>
              <a:ext cx="79375" cy="260350"/>
            </a:xfrm>
            <a:custGeom>
              <a:avLst/>
              <a:gdLst>
                <a:gd name="T0" fmla="*/ 0 w 21"/>
                <a:gd name="T1" fmla="*/ 0 h 69"/>
                <a:gd name="T2" fmla="*/ 21 w 21"/>
                <a:gd name="T3" fmla="*/ 69 h 69"/>
              </a:gdLst>
              <a:ahLst/>
              <a:cxnLst>
                <a:cxn ang="0">
                  <a:pos x="T0" y="T1"/>
                </a:cxn>
                <a:cxn ang="0">
                  <a:pos x="T2" y="T3"/>
                </a:cxn>
              </a:cxnLst>
              <a:rect l="0" t="0" r="r" b="b"/>
              <a:pathLst>
                <a:path w="21" h="69">
                  <a:moveTo>
                    <a:pt x="0" y="0"/>
                  </a:moveTo>
                  <a:cubicBezTo>
                    <a:pt x="7" y="21"/>
                    <a:pt x="16" y="47"/>
                    <a:pt x="21" y="69"/>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3" name="Freeform 633">
              <a:extLst>
                <a:ext uri="{FF2B5EF4-FFF2-40B4-BE49-F238E27FC236}">
                  <a16:creationId xmlns:a16="http://schemas.microsoft.com/office/drawing/2014/main" id="{0ECE4DF2-38F3-47A9-B8C6-4886D552E1C8}"/>
                </a:ext>
              </a:extLst>
            </p:cNvPr>
            <p:cNvSpPr>
              <a:spLocks/>
            </p:cNvSpPr>
            <p:nvPr/>
          </p:nvSpPr>
          <p:spPr bwMode="auto">
            <a:xfrm>
              <a:off x="6283326" y="2874963"/>
              <a:ext cx="184150" cy="52388"/>
            </a:xfrm>
            <a:custGeom>
              <a:avLst/>
              <a:gdLst>
                <a:gd name="T0" fmla="*/ 0 w 49"/>
                <a:gd name="T1" fmla="*/ 12 h 14"/>
                <a:gd name="T2" fmla="*/ 49 w 49"/>
                <a:gd name="T3" fmla="*/ 5 h 14"/>
                <a:gd name="T4" fmla="*/ 10 w 49"/>
                <a:gd name="T5" fmla="*/ 9 h 14"/>
                <a:gd name="T6" fmla="*/ 45 w 49"/>
                <a:gd name="T7" fmla="*/ 3 h 14"/>
              </a:gdLst>
              <a:ahLst/>
              <a:cxnLst>
                <a:cxn ang="0">
                  <a:pos x="T0" y="T1"/>
                </a:cxn>
                <a:cxn ang="0">
                  <a:pos x="T2" y="T3"/>
                </a:cxn>
                <a:cxn ang="0">
                  <a:pos x="T4" y="T5"/>
                </a:cxn>
                <a:cxn ang="0">
                  <a:pos x="T6" y="T7"/>
                </a:cxn>
              </a:cxnLst>
              <a:rect l="0" t="0" r="r" b="b"/>
              <a:pathLst>
                <a:path w="49" h="14">
                  <a:moveTo>
                    <a:pt x="0" y="12"/>
                  </a:moveTo>
                  <a:cubicBezTo>
                    <a:pt x="15" y="14"/>
                    <a:pt x="34" y="7"/>
                    <a:pt x="49" y="5"/>
                  </a:cubicBezTo>
                  <a:cubicBezTo>
                    <a:pt x="36" y="6"/>
                    <a:pt x="22" y="9"/>
                    <a:pt x="10" y="9"/>
                  </a:cubicBezTo>
                  <a:cubicBezTo>
                    <a:pt x="20" y="4"/>
                    <a:pt x="35" y="0"/>
                    <a:pt x="45" y="3"/>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4" name="Freeform 634">
              <a:extLst>
                <a:ext uri="{FF2B5EF4-FFF2-40B4-BE49-F238E27FC236}">
                  <a16:creationId xmlns:a16="http://schemas.microsoft.com/office/drawing/2014/main" id="{ED9B7C9A-306E-460E-8A26-126396A9DCEA}"/>
                </a:ext>
              </a:extLst>
            </p:cNvPr>
            <p:cNvSpPr>
              <a:spLocks/>
            </p:cNvSpPr>
            <p:nvPr/>
          </p:nvSpPr>
          <p:spPr bwMode="auto">
            <a:xfrm>
              <a:off x="6434138" y="2916238"/>
              <a:ext cx="312738" cy="771525"/>
            </a:xfrm>
            <a:custGeom>
              <a:avLst/>
              <a:gdLst>
                <a:gd name="T0" fmla="*/ 0 w 83"/>
                <a:gd name="T1" fmla="*/ 0 h 204"/>
                <a:gd name="T2" fmla="*/ 78 w 83"/>
                <a:gd name="T3" fmla="*/ 204 h 204"/>
                <a:gd name="T4" fmla="*/ 42 w 83"/>
                <a:gd name="T5" fmla="*/ 90 h 204"/>
                <a:gd name="T6" fmla="*/ 7 w 83"/>
                <a:gd name="T7" fmla="*/ 2 h 204"/>
                <a:gd name="T8" fmla="*/ 56 w 83"/>
                <a:gd name="T9" fmla="*/ 106 h 204"/>
                <a:gd name="T10" fmla="*/ 83 w 83"/>
                <a:gd name="T11" fmla="*/ 203 h 204"/>
                <a:gd name="T12" fmla="*/ 59 w 83"/>
                <a:gd name="T13" fmla="*/ 131 h 204"/>
              </a:gdLst>
              <a:ahLst/>
              <a:cxnLst>
                <a:cxn ang="0">
                  <a:pos x="T0" y="T1"/>
                </a:cxn>
                <a:cxn ang="0">
                  <a:pos x="T2" y="T3"/>
                </a:cxn>
                <a:cxn ang="0">
                  <a:pos x="T4" y="T5"/>
                </a:cxn>
                <a:cxn ang="0">
                  <a:pos x="T6" y="T7"/>
                </a:cxn>
                <a:cxn ang="0">
                  <a:pos x="T8" y="T9"/>
                </a:cxn>
                <a:cxn ang="0">
                  <a:pos x="T10" y="T11"/>
                </a:cxn>
                <a:cxn ang="0">
                  <a:pos x="T12" y="T13"/>
                </a:cxn>
              </a:cxnLst>
              <a:rect l="0" t="0" r="r" b="b"/>
              <a:pathLst>
                <a:path w="83" h="204">
                  <a:moveTo>
                    <a:pt x="0" y="0"/>
                  </a:moveTo>
                  <a:cubicBezTo>
                    <a:pt x="39" y="63"/>
                    <a:pt x="51" y="137"/>
                    <a:pt x="78" y="204"/>
                  </a:cubicBezTo>
                  <a:cubicBezTo>
                    <a:pt x="68" y="166"/>
                    <a:pt x="54" y="127"/>
                    <a:pt x="42" y="90"/>
                  </a:cubicBezTo>
                  <a:cubicBezTo>
                    <a:pt x="33" y="61"/>
                    <a:pt x="11" y="32"/>
                    <a:pt x="7" y="2"/>
                  </a:cubicBezTo>
                  <a:cubicBezTo>
                    <a:pt x="24" y="38"/>
                    <a:pt x="43" y="68"/>
                    <a:pt x="56" y="106"/>
                  </a:cubicBezTo>
                  <a:cubicBezTo>
                    <a:pt x="67" y="138"/>
                    <a:pt x="73" y="172"/>
                    <a:pt x="83" y="203"/>
                  </a:cubicBezTo>
                  <a:cubicBezTo>
                    <a:pt x="69" y="182"/>
                    <a:pt x="64" y="155"/>
                    <a:pt x="59" y="131"/>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5" name="Freeform 635">
              <a:extLst>
                <a:ext uri="{FF2B5EF4-FFF2-40B4-BE49-F238E27FC236}">
                  <a16:creationId xmlns:a16="http://schemas.microsoft.com/office/drawing/2014/main" id="{FBFAFE5D-CAF7-48CF-BE6D-6BEF434DB3AC}"/>
                </a:ext>
              </a:extLst>
            </p:cNvPr>
            <p:cNvSpPr>
              <a:spLocks/>
            </p:cNvSpPr>
            <p:nvPr/>
          </p:nvSpPr>
          <p:spPr bwMode="auto">
            <a:xfrm>
              <a:off x="6459538" y="2878138"/>
              <a:ext cx="76200" cy="166688"/>
            </a:xfrm>
            <a:custGeom>
              <a:avLst/>
              <a:gdLst>
                <a:gd name="T0" fmla="*/ 0 w 20"/>
                <a:gd name="T1" fmla="*/ 0 h 44"/>
                <a:gd name="T2" fmla="*/ 20 w 20"/>
                <a:gd name="T3" fmla="*/ 44 h 44"/>
              </a:gdLst>
              <a:ahLst/>
              <a:cxnLst>
                <a:cxn ang="0">
                  <a:pos x="T0" y="T1"/>
                </a:cxn>
                <a:cxn ang="0">
                  <a:pos x="T2" y="T3"/>
                </a:cxn>
              </a:cxnLst>
              <a:rect l="0" t="0" r="r" b="b"/>
              <a:pathLst>
                <a:path w="20" h="44">
                  <a:moveTo>
                    <a:pt x="0" y="0"/>
                  </a:moveTo>
                  <a:cubicBezTo>
                    <a:pt x="9" y="12"/>
                    <a:pt x="15" y="30"/>
                    <a:pt x="20" y="44"/>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6" name="Freeform 636">
              <a:extLst>
                <a:ext uri="{FF2B5EF4-FFF2-40B4-BE49-F238E27FC236}">
                  <a16:creationId xmlns:a16="http://schemas.microsoft.com/office/drawing/2014/main" id="{EC433D0D-49EC-4F28-B7DB-5A806335182F}"/>
                </a:ext>
              </a:extLst>
            </p:cNvPr>
            <p:cNvSpPr>
              <a:spLocks/>
            </p:cNvSpPr>
            <p:nvPr/>
          </p:nvSpPr>
          <p:spPr bwMode="auto">
            <a:xfrm>
              <a:off x="6149976" y="3687763"/>
              <a:ext cx="563563" cy="193675"/>
            </a:xfrm>
            <a:custGeom>
              <a:avLst/>
              <a:gdLst>
                <a:gd name="T0" fmla="*/ 0 w 149"/>
                <a:gd name="T1" fmla="*/ 51 h 51"/>
                <a:gd name="T2" fmla="*/ 149 w 149"/>
                <a:gd name="T3" fmla="*/ 0 h 51"/>
                <a:gd name="T4" fmla="*/ 0 w 149"/>
                <a:gd name="T5" fmla="*/ 48 h 51"/>
                <a:gd name="T6" fmla="*/ 148 w 149"/>
                <a:gd name="T7" fmla="*/ 1 h 51"/>
              </a:gdLst>
              <a:ahLst/>
              <a:cxnLst>
                <a:cxn ang="0">
                  <a:pos x="T0" y="T1"/>
                </a:cxn>
                <a:cxn ang="0">
                  <a:pos x="T2" y="T3"/>
                </a:cxn>
                <a:cxn ang="0">
                  <a:pos x="T4" y="T5"/>
                </a:cxn>
                <a:cxn ang="0">
                  <a:pos x="T6" y="T7"/>
                </a:cxn>
              </a:cxnLst>
              <a:rect l="0" t="0" r="r" b="b"/>
              <a:pathLst>
                <a:path w="149" h="51">
                  <a:moveTo>
                    <a:pt x="0" y="51"/>
                  </a:moveTo>
                  <a:cubicBezTo>
                    <a:pt x="45" y="49"/>
                    <a:pt x="108" y="25"/>
                    <a:pt x="149" y="0"/>
                  </a:cubicBezTo>
                  <a:cubicBezTo>
                    <a:pt x="104" y="29"/>
                    <a:pt x="51" y="39"/>
                    <a:pt x="0" y="48"/>
                  </a:cubicBezTo>
                  <a:cubicBezTo>
                    <a:pt x="46" y="29"/>
                    <a:pt x="106" y="26"/>
                    <a:pt x="148" y="1"/>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7" name="Freeform 637">
              <a:extLst>
                <a:ext uri="{FF2B5EF4-FFF2-40B4-BE49-F238E27FC236}">
                  <a16:creationId xmlns:a16="http://schemas.microsoft.com/office/drawing/2014/main" id="{42E11AAB-E30D-4E2A-ABCC-6AEF91B7B572}"/>
                </a:ext>
              </a:extLst>
            </p:cNvPr>
            <p:cNvSpPr>
              <a:spLocks/>
            </p:cNvSpPr>
            <p:nvPr/>
          </p:nvSpPr>
          <p:spPr bwMode="auto">
            <a:xfrm>
              <a:off x="6119813" y="3895726"/>
              <a:ext cx="68263" cy="7938"/>
            </a:xfrm>
            <a:custGeom>
              <a:avLst/>
              <a:gdLst>
                <a:gd name="T0" fmla="*/ 0 w 18"/>
                <a:gd name="T1" fmla="*/ 0 h 2"/>
                <a:gd name="T2" fmla="*/ 18 w 18"/>
                <a:gd name="T3" fmla="*/ 1 h 2"/>
              </a:gdLst>
              <a:ahLst/>
              <a:cxnLst>
                <a:cxn ang="0">
                  <a:pos x="T0" y="T1"/>
                </a:cxn>
                <a:cxn ang="0">
                  <a:pos x="T2" y="T3"/>
                </a:cxn>
              </a:cxnLst>
              <a:rect l="0" t="0" r="r" b="b"/>
              <a:pathLst>
                <a:path w="18" h="2">
                  <a:moveTo>
                    <a:pt x="0" y="0"/>
                  </a:moveTo>
                  <a:cubicBezTo>
                    <a:pt x="2" y="1"/>
                    <a:pt x="12" y="2"/>
                    <a:pt x="18" y="1"/>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8" name="Freeform 638">
              <a:extLst>
                <a:ext uri="{FF2B5EF4-FFF2-40B4-BE49-F238E27FC236}">
                  <a16:creationId xmlns:a16="http://schemas.microsoft.com/office/drawing/2014/main" id="{BAEFC51C-B6FC-4477-A82E-C2BECD1BB0EF}"/>
                </a:ext>
              </a:extLst>
            </p:cNvPr>
            <p:cNvSpPr>
              <a:spLocks/>
            </p:cNvSpPr>
            <p:nvPr/>
          </p:nvSpPr>
          <p:spPr bwMode="auto">
            <a:xfrm>
              <a:off x="6037263" y="3725863"/>
              <a:ext cx="95250" cy="204788"/>
            </a:xfrm>
            <a:custGeom>
              <a:avLst/>
              <a:gdLst>
                <a:gd name="T0" fmla="*/ 12 w 25"/>
                <a:gd name="T1" fmla="*/ 39 h 54"/>
                <a:gd name="T2" fmla="*/ 22 w 25"/>
                <a:gd name="T3" fmla="*/ 54 h 54"/>
                <a:gd name="T4" fmla="*/ 12 w 25"/>
                <a:gd name="T5" fmla="*/ 34 h 54"/>
                <a:gd name="T6" fmla="*/ 23 w 25"/>
                <a:gd name="T7" fmla="*/ 47 h 54"/>
                <a:gd name="T8" fmla="*/ 10 w 25"/>
                <a:gd name="T9" fmla="*/ 29 h 54"/>
                <a:gd name="T10" fmla="*/ 25 w 25"/>
                <a:gd name="T11" fmla="*/ 42 h 54"/>
                <a:gd name="T12" fmla="*/ 4 w 25"/>
                <a:gd name="T13" fmla="*/ 23 h 54"/>
                <a:gd name="T14" fmla="*/ 17 w 25"/>
                <a:gd name="T15" fmla="*/ 31 h 54"/>
                <a:gd name="T16" fmla="*/ 0 w 25"/>
                <a:gd name="T17" fmla="*/ 13 h 54"/>
                <a:gd name="T18" fmla="*/ 13 w 25"/>
                <a:gd name="T19" fmla="*/ 20 h 54"/>
                <a:gd name="T20" fmla="*/ 2 w 25"/>
                <a:gd name="T21" fmla="*/ 6 h 54"/>
                <a:gd name="T22" fmla="*/ 11 w 25"/>
                <a:gd name="T23" fmla="*/ 13 h 54"/>
                <a:gd name="T24" fmla="*/ 1 w 25"/>
                <a:gd name="T25" fmla="*/ 0 h 54"/>
                <a:gd name="T26" fmla="*/ 7 w 25"/>
                <a:gd name="T27"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54">
                  <a:moveTo>
                    <a:pt x="12" y="39"/>
                  </a:moveTo>
                  <a:cubicBezTo>
                    <a:pt x="14" y="44"/>
                    <a:pt x="19" y="49"/>
                    <a:pt x="22" y="54"/>
                  </a:cubicBezTo>
                  <a:cubicBezTo>
                    <a:pt x="20" y="47"/>
                    <a:pt x="15" y="40"/>
                    <a:pt x="12" y="34"/>
                  </a:cubicBezTo>
                  <a:cubicBezTo>
                    <a:pt x="15" y="40"/>
                    <a:pt x="20" y="43"/>
                    <a:pt x="23" y="47"/>
                  </a:cubicBezTo>
                  <a:cubicBezTo>
                    <a:pt x="22" y="41"/>
                    <a:pt x="13" y="35"/>
                    <a:pt x="10" y="29"/>
                  </a:cubicBezTo>
                  <a:cubicBezTo>
                    <a:pt x="13" y="34"/>
                    <a:pt x="20" y="37"/>
                    <a:pt x="25" y="42"/>
                  </a:cubicBezTo>
                  <a:cubicBezTo>
                    <a:pt x="20" y="35"/>
                    <a:pt x="12" y="27"/>
                    <a:pt x="4" y="23"/>
                  </a:cubicBezTo>
                  <a:cubicBezTo>
                    <a:pt x="8" y="26"/>
                    <a:pt x="13" y="28"/>
                    <a:pt x="17" y="31"/>
                  </a:cubicBezTo>
                  <a:cubicBezTo>
                    <a:pt x="14" y="24"/>
                    <a:pt x="5" y="19"/>
                    <a:pt x="0" y="13"/>
                  </a:cubicBezTo>
                  <a:cubicBezTo>
                    <a:pt x="4" y="16"/>
                    <a:pt x="9" y="18"/>
                    <a:pt x="13" y="20"/>
                  </a:cubicBezTo>
                  <a:cubicBezTo>
                    <a:pt x="10" y="15"/>
                    <a:pt x="6" y="10"/>
                    <a:pt x="2" y="6"/>
                  </a:cubicBezTo>
                  <a:cubicBezTo>
                    <a:pt x="5" y="9"/>
                    <a:pt x="8" y="11"/>
                    <a:pt x="11" y="13"/>
                  </a:cubicBezTo>
                  <a:cubicBezTo>
                    <a:pt x="10" y="8"/>
                    <a:pt x="6" y="3"/>
                    <a:pt x="1" y="0"/>
                  </a:cubicBezTo>
                  <a:cubicBezTo>
                    <a:pt x="2" y="4"/>
                    <a:pt x="4" y="6"/>
                    <a:pt x="7" y="8"/>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9" name="Freeform 639">
              <a:extLst>
                <a:ext uri="{FF2B5EF4-FFF2-40B4-BE49-F238E27FC236}">
                  <a16:creationId xmlns:a16="http://schemas.microsoft.com/office/drawing/2014/main" id="{C45EE98A-F1D9-4EE1-983B-4382982D71CD}"/>
                </a:ext>
              </a:extLst>
            </p:cNvPr>
            <p:cNvSpPr>
              <a:spLocks/>
            </p:cNvSpPr>
            <p:nvPr/>
          </p:nvSpPr>
          <p:spPr bwMode="auto">
            <a:xfrm>
              <a:off x="6102351" y="3876676"/>
              <a:ext cx="96838" cy="30163"/>
            </a:xfrm>
            <a:custGeom>
              <a:avLst/>
              <a:gdLst>
                <a:gd name="T0" fmla="*/ 0 w 26"/>
                <a:gd name="T1" fmla="*/ 3 h 8"/>
                <a:gd name="T2" fmla="*/ 18 w 26"/>
                <a:gd name="T3" fmla="*/ 8 h 8"/>
                <a:gd name="T4" fmla="*/ 7 w 26"/>
                <a:gd name="T5" fmla="*/ 0 h 8"/>
                <a:gd name="T6" fmla="*/ 18 w 26"/>
                <a:gd name="T7" fmla="*/ 2 h 8"/>
                <a:gd name="T8" fmla="*/ 16 w 26"/>
                <a:gd name="T9" fmla="*/ 0 h 8"/>
                <a:gd name="T10" fmla="*/ 26 w 26"/>
                <a:gd name="T11" fmla="*/ 2 h 8"/>
              </a:gdLst>
              <a:ahLst/>
              <a:cxnLst>
                <a:cxn ang="0">
                  <a:pos x="T0" y="T1"/>
                </a:cxn>
                <a:cxn ang="0">
                  <a:pos x="T2" y="T3"/>
                </a:cxn>
                <a:cxn ang="0">
                  <a:pos x="T4" y="T5"/>
                </a:cxn>
                <a:cxn ang="0">
                  <a:pos x="T6" y="T7"/>
                </a:cxn>
                <a:cxn ang="0">
                  <a:pos x="T8" y="T9"/>
                </a:cxn>
                <a:cxn ang="0">
                  <a:pos x="T10" y="T11"/>
                </a:cxn>
              </a:cxnLst>
              <a:rect l="0" t="0" r="r" b="b"/>
              <a:pathLst>
                <a:path w="26" h="8">
                  <a:moveTo>
                    <a:pt x="0" y="3"/>
                  </a:moveTo>
                  <a:cubicBezTo>
                    <a:pt x="3" y="4"/>
                    <a:pt x="13" y="8"/>
                    <a:pt x="18" y="8"/>
                  </a:cubicBezTo>
                  <a:cubicBezTo>
                    <a:pt x="15" y="4"/>
                    <a:pt x="11" y="2"/>
                    <a:pt x="7" y="0"/>
                  </a:cubicBezTo>
                  <a:cubicBezTo>
                    <a:pt x="10" y="1"/>
                    <a:pt x="14" y="3"/>
                    <a:pt x="18" y="2"/>
                  </a:cubicBezTo>
                  <a:cubicBezTo>
                    <a:pt x="17" y="2"/>
                    <a:pt x="16" y="1"/>
                    <a:pt x="16" y="0"/>
                  </a:cubicBezTo>
                  <a:cubicBezTo>
                    <a:pt x="19" y="0"/>
                    <a:pt x="23" y="1"/>
                    <a:pt x="26" y="2"/>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0" name="Freeform 640">
              <a:extLst>
                <a:ext uri="{FF2B5EF4-FFF2-40B4-BE49-F238E27FC236}">
                  <a16:creationId xmlns:a16="http://schemas.microsoft.com/office/drawing/2014/main" id="{15822B6D-4FED-4C30-BED9-DD143024F91F}"/>
                </a:ext>
              </a:extLst>
            </p:cNvPr>
            <p:cNvSpPr>
              <a:spLocks/>
            </p:cNvSpPr>
            <p:nvPr/>
          </p:nvSpPr>
          <p:spPr bwMode="auto">
            <a:xfrm>
              <a:off x="6573838" y="3673476"/>
              <a:ext cx="184150" cy="63500"/>
            </a:xfrm>
            <a:custGeom>
              <a:avLst/>
              <a:gdLst>
                <a:gd name="T0" fmla="*/ 0 w 49"/>
                <a:gd name="T1" fmla="*/ 17 h 17"/>
                <a:gd name="T2" fmla="*/ 23 w 49"/>
                <a:gd name="T3" fmla="*/ 16 h 17"/>
                <a:gd name="T4" fmla="*/ 13 w 49"/>
                <a:gd name="T5" fmla="*/ 11 h 17"/>
                <a:gd name="T6" fmla="*/ 27 w 49"/>
                <a:gd name="T7" fmla="*/ 14 h 17"/>
                <a:gd name="T8" fmla="*/ 21 w 49"/>
                <a:gd name="T9" fmla="*/ 8 h 17"/>
                <a:gd name="T10" fmla="*/ 35 w 49"/>
                <a:gd name="T11" fmla="*/ 10 h 17"/>
                <a:gd name="T12" fmla="*/ 29 w 49"/>
                <a:gd name="T13" fmla="*/ 4 h 17"/>
                <a:gd name="T14" fmla="*/ 40 w 49"/>
                <a:gd name="T15" fmla="*/ 7 h 17"/>
                <a:gd name="T16" fmla="*/ 33 w 49"/>
                <a:gd name="T17" fmla="*/ 0 h 17"/>
                <a:gd name="T18" fmla="*/ 49 w 49"/>
                <a:gd name="T1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17">
                  <a:moveTo>
                    <a:pt x="0" y="17"/>
                  </a:moveTo>
                  <a:cubicBezTo>
                    <a:pt x="6" y="17"/>
                    <a:pt x="16" y="16"/>
                    <a:pt x="23" y="16"/>
                  </a:cubicBezTo>
                  <a:cubicBezTo>
                    <a:pt x="20" y="15"/>
                    <a:pt x="16" y="13"/>
                    <a:pt x="13" y="11"/>
                  </a:cubicBezTo>
                  <a:cubicBezTo>
                    <a:pt x="17" y="12"/>
                    <a:pt x="22" y="14"/>
                    <a:pt x="27" y="14"/>
                  </a:cubicBezTo>
                  <a:cubicBezTo>
                    <a:pt x="25" y="12"/>
                    <a:pt x="23" y="10"/>
                    <a:pt x="21" y="8"/>
                  </a:cubicBezTo>
                  <a:cubicBezTo>
                    <a:pt x="25" y="8"/>
                    <a:pt x="30" y="9"/>
                    <a:pt x="35" y="10"/>
                  </a:cubicBezTo>
                  <a:cubicBezTo>
                    <a:pt x="33" y="9"/>
                    <a:pt x="31" y="5"/>
                    <a:pt x="29" y="4"/>
                  </a:cubicBezTo>
                  <a:cubicBezTo>
                    <a:pt x="33" y="4"/>
                    <a:pt x="37" y="5"/>
                    <a:pt x="40" y="7"/>
                  </a:cubicBezTo>
                  <a:cubicBezTo>
                    <a:pt x="38" y="5"/>
                    <a:pt x="35" y="3"/>
                    <a:pt x="33" y="0"/>
                  </a:cubicBezTo>
                  <a:cubicBezTo>
                    <a:pt x="39" y="0"/>
                    <a:pt x="44" y="3"/>
                    <a:pt x="49" y="4"/>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1" name="Freeform 641">
              <a:extLst>
                <a:ext uri="{FF2B5EF4-FFF2-40B4-BE49-F238E27FC236}">
                  <a16:creationId xmlns:a16="http://schemas.microsoft.com/office/drawing/2014/main" id="{06B1A91A-A560-427E-90B1-0D8696E35D16}"/>
                </a:ext>
              </a:extLst>
            </p:cNvPr>
            <p:cNvSpPr>
              <a:spLocks/>
            </p:cNvSpPr>
            <p:nvPr/>
          </p:nvSpPr>
          <p:spPr bwMode="auto">
            <a:xfrm>
              <a:off x="6675438" y="3471863"/>
              <a:ext cx="63500" cy="166688"/>
            </a:xfrm>
            <a:custGeom>
              <a:avLst/>
              <a:gdLst>
                <a:gd name="T0" fmla="*/ 3 w 17"/>
                <a:gd name="T1" fmla="*/ 25 h 44"/>
                <a:gd name="T2" fmla="*/ 15 w 17"/>
                <a:gd name="T3" fmla="*/ 44 h 44"/>
                <a:gd name="T4" fmla="*/ 0 w 17"/>
                <a:gd name="T5" fmla="*/ 19 h 44"/>
                <a:gd name="T6" fmla="*/ 17 w 17"/>
                <a:gd name="T7" fmla="*/ 34 h 44"/>
                <a:gd name="T8" fmla="*/ 2 w 17"/>
                <a:gd name="T9" fmla="*/ 9 h 44"/>
                <a:gd name="T10" fmla="*/ 13 w 17"/>
                <a:gd name="T11" fmla="*/ 24 h 44"/>
                <a:gd name="T12" fmla="*/ 1 w 17"/>
                <a:gd name="T13" fmla="*/ 2 h 44"/>
                <a:gd name="T14" fmla="*/ 4 w 17"/>
                <a:gd name="T15" fmla="*/ 1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44">
                  <a:moveTo>
                    <a:pt x="3" y="25"/>
                  </a:moveTo>
                  <a:cubicBezTo>
                    <a:pt x="7" y="32"/>
                    <a:pt x="10" y="38"/>
                    <a:pt x="15" y="44"/>
                  </a:cubicBezTo>
                  <a:cubicBezTo>
                    <a:pt x="12" y="35"/>
                    <a:pt x="5" y="28"/>
                    <a:pt x="0" y="19"/>
                  </a:cubicBezTo>
                  <a:cubicBezTo>
                    <a:pt x="7" y="24"/>
                    <a:pt x="11" y="30"/>
                    <a:pt x="17" y="34"/>
                  </a:cubicBezTo>
                  <a:cubicBezTo>
                    <a:pt x="13" y="26"/>
                    <a:pt x="3" y="17"/>
                    <a:pt x="2" y="9"/>
                  </a:cubicBezTo>
                  <a:cubicBezTo>
                    <a:pt x="7" y="13"/>
                    <a:pt x="10" y="18"/>
                    <a:pt x="13" y="24"/>
                  </a:cubicBezTo>
                  <a:cubicBezTo>
                    <a:pt x="9" y="17"/>
                    <a:pt x="4" y="10"/>
                    <a:pt x="1" y="2"/>
                  </a:cubicBezTo>
                  <a:cubicBezTo>
                    <a:pt x="2" y="0"/>
                    <a:pt x="3" y="2"/>
                    <a:pt x="4" y="1"/>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2" name="Freeform 642">
              <a:extLst>
                <a:ext uri="{FF2B5EF4-FFF2-40B4-BE49-F238E27FC236}">
                  <a16:creationId xmlns:a16="http://schemas.microsoft.com/office/drawing/2014/main" id="{A6355FA7-792B-4378-9E6F-B8E6C61D053B}"/>
                </a:ext>
              </a:extLst>
            </p:cNvPr>
            <p:cNvSpPr>
              <a:spLocks/>
            </p:cNvSpPr>
            <p:nvPr/>
          </p:nvSpPr>
          <p:spPr bwMode="auto">
            <a:xfrm>
              <a:off x="6604001" y="3271838"/>
              <a:ext cx="60325" cy="136525"/>
            </a:xfrm>
            <a:custGeom>
              <a:avLst/>
              <a:gdLst>
                <a:gd name="T0" fmla="*/ 5 w 16"/>
                <a:gd name="T1" fmla="*/ 26 h 36"/>
                <a:gd name="T2" fmla="*/ 16 w 16"/>
                <a:gd name="T3" fmla="*/ 36 h 36"/>
                <a:gd name="T4" fmla="*/ 4 w 16"/>
                <a:gd name="T5" fmla="*/ 19 h 36"/>
                <a:gd name="T6" fmla="*/ 16 w 16"/>
                <a:gd name="T7" fmla="*/ 30 h 36"/>
                <a:gd name="T8" fmla="*/ 1 w 16"/>
                <a:gd name="T9" fmla="*/ 9 h 36"/>
                <a:gd name="T10" fmla="*/ 12 w 16"/>
                <a:gd name="T11" fmla="*/ 20 h 36"/>
                <a:gd name="T12" fmla="*/ 0 w 16"/>
                <a:gd name="T13" fmla="*/ 0 h 36"/>
                <a:gd name="T14" fmla="*/ 7 w 16"/>
                <a:gd name="T15" fmla="*/ 8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6">
                  <a:moveTo>
                    <a:pt x="5" y="26"/>
                  </a:moveTo>
                  <a:cubicBezTo>
                    <a:pt x="8" y="30"/>
                    <a:pt x="13" y="32"/>
                    <a:pt x="16" y="36"/>
                  </a:cubicBezTo>
                  <a:cubicBezTo>
                    <a:pt x="14" y="31"/>
                    <a:pt x="7" y="25"/>
                    <a:pt x="4" y="19"/>
                  </a:cubicBezTo>
                  <a:cubicBezTo>
                    <a:pt x="8" y="22"/>
                    <a:pt x="13" y="25"/>
                    <a:pt x="16" y="30"/>
                  </a:cubicBezTo>
                  <a:cubicBezTo>
                    <a:pt x="12" y="23"/>
                    <a:pt x="6" y="16"/>
                    <a:pt x="1" y="9"/>
                  </a:cubicBezTo>
                  <a:cubicBezTo>
                    <a:pt x="5" y="12"/>
                    <a:pt x="8" y="16"/>
                    <a:pt x="12" y="20"/>
                  </a:cubicBezTo>
                  <a:cubicBezTo>
                    <a:pt x="8" y="13"/>
                    <a:pt x="4" y="7"/>
                    <a:pt x="0" y="0"/>
                  </a:cubicBezTo>
                  <a:cubicBezTo>
                    <a:pt x="2" y="3"/>
                    <a:pt x="5" y="6"/>
                    <a:pt x="7" y="8"/>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3" name="Freeform 643">
              <a:extLst>
                <a:ext uri="{FF2B5EF4-FFF2-40B4-BE49-F238E27FC236}">
                  <a16:creationId xmlns:a16="http://schemas.microsoft.com/office/drawing/2014/main" id="{B920497C-80F4-441B-AB98-4974A1C6883F}"/>
                </a:ext>
              </a:extLst>
            </p:cNvPr>
            <p:cNvSpPr>
              <a:spLocks/>
            </p:cNvSpPr>
            <p:nvPr/>
          </p:nvSpPr>
          <p:spPr bwMode="auto">
            <a:xfrm>
              <a:off x="5946776" y="3498851"/>
              <a:ext cx="90488" cy="212725"/>
            </a:xfrm>
            <a:custGeom>
              <a:avLst/>
              <a:gdLst>
                <a:gd name="T0" fmla="*/ 8 w 24"/>
                <a:gd name="T1" fmla="*/ 40 h 56"/>
                <a:gd name="T2" fmla="*/ 24 w 24"/>
                <a:gd name="T3" fmla="*/ 56 h 56"/>
                <a:gd name="T4" fmla="*/ 0 w 24"/>
                <a:gd name="T5" fmla="*/ 26 h 56"/>
                <a:gd name="T6" fmla="*/ 20 w 24"/>
                <a:gd name="T7" fmla="*/ 41 h 56"/>
                <a:gd name="T8" fmla="*/ 1 w 24"/>
                <a:gd name="T9" fmla="*/ 11 h 56"/>
                <a:gd name="T10" fmla="*/ 11 w 24"/>
                <a:gd name="T11" fmla="*/ 25 h 56"/>
                <a:gd name="T12" fmla="*/ 0 w 24"/>
                <a:gd name="T13" fmla="*/ 2 h 56"/>
                <a:gd name="T14" fmla="*/ 1 w 24"/>
                <a:gd name="T15" fmla="*/ 2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56">
                  <a:moveTo>
                    <a:pt x="8" y="40"/>
                  </a:moveTo>
                  <a:cubicBezTo>
                    <a:pt x="10" y="44"/>
                    <a:pt x="19" y="52"/>
                    <a:pt x="24" y="56"/>
                  </a:cubicBezTo>
                  <a:cubicBezTo>
                    <a:pt x="19" y="46"/>
                    <a:pt x="9" y="33"/>
                    <a:pt x="0" y="26"/>
                  </a:cubicBezTo>
                  <a:cubicBezTo>
                    <a:pt x="6" y="31"/>
                    <a:pt x="13" y="37"/>
                    <a:pt x="20" y="41"/>
                  </a:cubicBezTo>
                  <a:cubicBezTo>
                    <a:pt x="17" y="32"/>
                    <a:pt x="8" y="17"/>
                    <a:pt x="1" y="11"/>
                  </a:cubicBezTo>
                  <a:cubicBezTo>
                    <a:pt x="3" y="17"/>
                    <a:pt x="8" y="20"/>
                    <a:pt x="11" y="25"/>
                  </a:cubicBezTo>
                  <a:cubicBezTo>
                    <a:pt x="7" y="18"/>
                    <a:pt x="2" y="10"/>
                    <a:pt x="0" y="2"/>
                  </a:cubicBezTo>
                  <a:cubicBezTo>
                    <a:pt x="0" y="0"/>
                    <a:pt x="0" y="2"/>
                    <a:pt x="1" y="2"/>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4" name="Freeform 644">
              <a:extLst>
                <a:ext uri="{FF2B5EF4-FFF2-40B4-BE49-F238E27FC236}">
                  <a16:creationId xmlns:a16="http://schemas.microsoft.com/office/drawing/2014/main" id="{FC3A36E3-B555-4EE6-89E2-DAD78C6FC91C}"/>
                </a:ext>
              </a:extLst>
            </p:cNvPr>
            <p:cNvSpPr>
              <a:spLocks/>
            </p:cNvSpPr>
            <p:nvPr/>
          </p:nvSpPr>
          <p:spPr bwMode="auto">
            <a:xfrm>
              <a:off x="6138863" y="3101976"/>
              <a:ext cx="204788" cy="68263"/>
            </a:xfrm>
            <a:custGeom>
              <a:avLst/>
              <a:gdLst>
                <a:gd name="T0" fmla="*/ 0 w 54"/>
                <a:gd name="T1" fmla="*/ 15 h 18"/>
                <a:gd name="T2" fmla="*/ 54 w 54"/>
                <a:gd name="T3" fmla="*/ 0 h 18"/>
              </a:gdLst>
              <a:ahLst/>
              <a:cxnLst>
                <a:cxn ang="0">
                  <a:pos x="T0" y="T1"/>
                </a:cxn>
                <a:cxn ang="0">
                  <a:pos x="T2" y="T3"/>
                </a:cxn>
              </a:cxnLst>
              <a:rect l="0" t="0" r="r" b="b"/>
              <a:pathLst>
                <a:path w="54" h="18">
                  <a:moveTo>
                    <a:pt x="0" y="15"/>
                  </a:moveTo>
                  <a:cubicBezTo>
                    <a:pt x="17" y="18"/>
                    <a:pt x="41" y="6"/>
                    <a:pt x="54"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5" name="Freeform 645">
              <a:extLst>
                <a:ext uri="{FF2B5EF4-FFF2-40B4-BE49-F238E27FC236}">
                  <a16:creationId xmlns:a16="http://schemas.microsoft.com/office/drawing/2014/main" id="{1E70740D-C055-47FE-8EA8-5DB0DBC66EF2}"/>
                </a:ext>
              </a:extLst>
            </p:cNvPr>
            <p:cNvSpPr>
              <a:spLocks/>
            </p:cNvSpPr>
            <p:nvPr/>
          </p:nvSpPr>
          <p:spPr bwMode="auto">
            <a:xfrm>
              <a:off x="6165851" y="3132138"/>
              <a:ext cx="207963" cy="76200"/>
            </a:xfrm>
            <a:custGeom>
              <a:avLst/>
              <a:gdLst>
                <a:gd name="T0" fmla="*/ 0 w 55"/>
                <a:gd name="T1" fmla="*/ 20 h 20"/>
                <a:gd name="T2" fmla="*/ 32 w 55"/>
                <a:gd name="T3" fmla="*/ 10 h 20"/>
                <a:gd name="T4" fmla="*/ 55 w 55"/>
                <a:gd name="T5" fmla="*/ 0 h 20"/>
              </a:gdLst>
              <a:ahLst/>
              <a:cxnLst>
                <a:cxn ang="0">
                  <a:pos x="T0" y="T1"/>
                </a:cxn>
                <a:cxn ang="0">
                  <a:pos x="T2" y="T3"/>
                </a:cxn>
                <a:cxn ang="0">
                  <a:pos x="T4" y="T5"/>
                </a:cxn>
              </a:cxnLst>
              <a:rect l="0" t="0" r="r" b="b"/>
              <a:pathLst>
                <a:path w="55" h="20">
                  <a:moveTo>
                    <a:pt x="0" y="20"/>
                  </a:moveTo>
                  <a:cubicBezTo>
                    <a:pt x="10" y="16"/>
                    <a:pt x="22" y="15"/>
                    <a:pt x="32" y="10"/>
                  </a:cubicBezTo>
                  <a:cubicBezTo>
                    <a:pt x="40" y="7"/>
                    <a:pt x="47" y="3"/>
                    <a:pt x="55"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6" name="Freeform 646">
              <a:extLst>
                <a:ext uri="{FF2B5EF4-FFF2-40B4-BE49-F238E27FC236}">
                  <a16:creationId xmlns:a16="http://schemas.microsoft.com/office/drawing/2014/main" id="{CAB45BBF-7B5B-447C-AEEF-79FDFABF554E}"/>
                </a:ext>
              </a:extLst>
            </p:cNvPr>
            <p:cNvSpPr>
              <a:spLocks/>
            </p:cNvSpPr>
            <p:nvPr/>
          </p:nvSpPr>
          <p:spPr bwMode="auto">
            <a:xfrm>
              <a:off x="6199188" y="3200401"/>
              <a:ext cx="193675" cy="60325"/>
            </a:xfrm>
            <a:custGeom>
              <a:avLst/>
              <a:gdLst>
                <a:gd name="T0" fmla="*/ 0 w 51"/>
                <a:gd name="T1" fmla="*/ 16 h 16"/>
                <a:gd name="T2" fmla="*/ 51 w 51"/>
                <a:gd name="T3" fmla="*/ 0 h 16"/>
              </a:gdLst>
              <a:ahLst/>
              <a:cxnLst>
                <a:cxn ang="0">
                  <a:pos x="T0" y="T1"/>
                </a:cxn>
                <a:cxn ang="0">
                  <a:pos x="T2" y="T3"/>
                </a:cxn>
              </a:cxnLst>
              <a:rect l="0" t="0" r="r" b="b"/>
              <a:pathLst>
                <a:path w="51" h="16">
                  <a:moveTo>
                    <a:pt x="0" y="16"/>
                  </a:moveTo>
                  <a:cubicBezTo>
                    <a:pt x="15" y="8"/>
                    <a:pt x="35" y="5"/>
                    <a:pt x="51"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7" name="Freeform 647">
              <a:extLst>
                <a:ext uri="{FF2B5EF4-FFF2-40B4-BE49-F238E27FC236}">
                  <a16:creationId xmlns:a16="http://schemas.microsoft.com/office/drawing/2014/main" id="{D44AAE03-8A0E-42C7-9D3A-4C227ABF887B}"/>
                </a:ext>
              </a:extLst>
            </p:cNvPr>
            <p:cNvSpPr>
              <a:spLocks/>
            </p:cNvSpPr>
            <p:nvPr/>
          </p:nvSpPr>
          <p:spPr bwMode="auto">
            <a:xfrm>
              <a:off x="6237288" y="3290888"/>
              <a:ext cx="200025" cy="65088"/>
            </a:xfrm>
            <a:custGeom>
              <a:avLst/>
              <a:gdLst>
                <a:gd name="T0" fmla="*/ 0 w 53"/>
                <a:gd name="T1" fmla="*/ 17 h 17"/>
                <a:gd name="T2" fmla="*/ 53 w 53"/>
                <a:gd name="T3" fmla="*/ 0 h 17"/>
              </a:gdLst>
              <a:ahLst/>
              <a:cxnLst>
                <a:cxn ang="0">
                  <a:pos x="T0" y="T1"/>
                </a:cxn>
                <a:cxn ang="0">
                  <a:pos x="T2" y="T3"/>
                </a:cxn>
              </a:cxnLst>
              <a:rect l="0" t="0" r="r" b="b"/>
              <a:pathLst>
                <a:path w="53" h="17">
                  <a:moveTo>
                    <a:pt x="0" y="17"/>
                  </a:moveTo>
                  <a:cubicBezTo>
                    <a:pt x="17" y="14"/>
                    <a:pt x="37" y="7"/>
                    <a:pt x="53"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8" name="Freeform 648">
              <a:extLst>
                <a:ext uri="{FF2B5EF4-FFF2-40B4-BE49-F238E27FC236}">
                  <a16:creationId xmlns:a16="http://schemas.microsoft.com/office/drawing/2014/main" id="{93E32B36-B597-493A-AD25-96C25B44FABA}"/>
                </a:ext>
              </a:extLst>
            </p:cNvPr>
            <p:cNvSpPr>
              <a:spLocks/>
            </p:cNvSpPr>
            <p:nvPr/>
          </p:nvSpPr>
          <p:spPr bwMode="auto">
            <a:xfrm>
              <a:off x="6256338" y="3340101"/>
              <a:ext cx="200025" cy="79375"/>
            </a:xfrm>
            <a:custGeom>
              <a:avLst/>
              <a:gdLst>
                <a:gd name="T0" fmla="*/ 0 w 53"/>
                <a:gd name="T1" fmla="*/ 21 h 21"/>
                <a:gd name="T2" fmla="*/ 53 w 53"/>
                <a:gd name="T3" fmla="*/ 0 h 21"/>
              </a:gdLst>
              <a:ahLst/>
              <a:cxnLst>
                <a:cxn ang="0">
                  <a:pos x="T0" y="T1"/>
                </a:cxn>
                <a:cxn ang="0">
                  <a:pos x="T2" y="T3"/>
                </a:cxn>
              </a:cxnLst>
              <a:rect l="0" t="0" r="r" b="b"/>
              <a:pathLst>
                <a:path w="53" h="21">
                  <a:moveTo>
                    <a:pt x="0" y="21"/>
                  </a:moveTo>
                  <a:cubicBezTo>
                    <a:pt x="15" y="14"/>
                    <a:pt x="36" y="6"/>
                    <a:pt x="53"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9" name="Freeform 649">
              <a:extLst>
                <a:ext uri="{FF2B5EF4-FFF2-40B4-BE49-F238E27FC236}">
                  <a16:creationId xmlns:a16="http://schemas.microsoft.com/office/drawing/2014/main" id="{23946491-B6DE-442D-93D1-5996A5B21384}"/>
                </a:ext>
              </a:extLst>
            </p:cNvPr>
            <p:cNvSpPr>
              <a:spLocks/>
            </p:cNvSpPr>
            <p:nvPr/>
          </p:nvSpPr>
          <p:spPr bwMode="auto">
            <a:xfrm>
              <a:off x="6275388" y="3400426"/>
              <a:ext cx="200025" cy="68263"/>
            </a:xfrm>
            <a:custGeom>
              <a:avLst/>
              <a:gdLst>
                <a:gd name="T0" fmla="*/ 0 w 53"/>
                <a:gd name="T1" fmla="*/ 18 h 18"/>
                <a:gd name="T2" fmla="*/ 53 w 53"/>
                <a:gd name="T3" fmla="*/ 0 h 18"/>
              </a:gdLst>
              <a:ahLst/>
              <a:cxnLst>
                <a:cxn ang="0">
                  <a:pos x="T0" y="T1"/>
                </a:cxn>
                <a:cxn ang="0">
                  <a:pos x="T2" y="T3"/>
                </a:cxn>
              </a:cxnLst>
              <a:rect l="0" t="0" r="r" b="b"/>
              <a:pathLst>
                <a:path w="53" h="18">
                  <a:moveTo>
                    <a:pt x="0" y="18"/>
                  </a:moveTo>
                  <a:cubicBezTo>
                    <a:pt x="19" y="15"/>
                    <a:pt x="36" y="5"/>
                    <a:pt x="53"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20" name="Freeform 650">
              <a:extLst>
                <a:ext uri="{FF2B5EF4-FFF2-40B4-BE49-F238E27FC236}">
                  <a16:creationId xmlns:a16="http://schemas.microsoft.com/office/drawing/2014/main" id="{DD9F9412-25B0-4279-814B-269A45AF4189}"/>
                </a:ext>
              </a:extLst>
            </p:cNvPr>
            <p:cNvSpPr>
              <a:spLocks/>
            </p:cNvSpPr>
            <p:nvPr/>
          </p:nvSpPr>
          <p:spPr bwMode="auto">
            <a:xfrm>
              <a:off x="6308726" y="3498851"/>
              <a:ext cx="204788" cy="65088"/>
            </a:xfrm>
            <a:custGeom>
              <a:avLst/>
              <a:gdLst>
                <a:gd name="T0" fmla="*/ 0 w 54"/>
                <a:gd name="T1" fmla="*/ 17 h 17"/>
                <a:gd name="T2" fmla="*/ 54 w 54"/>
                <a:gd name="T3" fmla="*/ 0 h 17"/>
              </a:gdLst>
              <a:ahLst/>
              <a:cxnLst>
                <a:cxn ang="0">
                  <a:pos x="T0" y="T1"/>
                </a:cxn>
                <a:cxn ang="0">
                  <a:pos x="T2" y="T3"/>
                </a:cxn>
              </a:cxnLst>
              <a:rect l="0" t="0" r="r" b="b"/>
              <a:pathLst>
                <a:path w="54" h="17">
                  <a:moveTo>
                    <a:pt x="0" y="17"/>
                  </a:moveTo>
                  <a:cubicBezTo>
                    <a:pt x="16" y="9"/>
                    <a:pt x="37" y="7"/>
                    <a:pt x="54"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21" name="Freeform 651">
              <a:extLst>
                <a:ext uri="{FF2B5EF4-FFF2-40B4-BE49-F238E27FC236}">
                  <a16:creationId xmlns:a16="http://schemas.microsoft.com/office/drawing/2014/main" id="{EBFD71BE-84B6-4A35-A412-1E2C7B41F3C4}"/>
                </a:ext>
              </a:extLst>
            </p:cNvPr>
            <p:cNvSpPr>
              <a:spLocks/>
            </p:cNvSpPr>
            <p:nvPr/>
          </p:nvSpPr>
          <p:spPr bwMode="auto">
            <a:xfrm>
              <a:off x="6327776" y="3540126"/>
              <a:ext cx="219075" cy="79375"/>
            </a:xfrm>
            <a:custGeom>
              <a:avLst/>
              <a:gdLst>
                <a:gd name="T0" fmla="*/ 0 w 58"/>
                <a:gd name="T1" fmla="*/ 19 h 21"/>
                <a:gd name="T2" fmla="*/ 58 w 58"/>
                <a:gd name="T3" fmla="*/ 0 h 21"/>
              </a:gdLst>
              <a:ahLst/>
              <a:cxnLst>
                <a:cxn ang="0">
                  <a:pos x="T0" y="T1"/>
                </a:cxn>
                <a:cxn ang="0">
                  <a:pos x="T2" y="T3"/>
                </a:cxn>
              </a:cxnLst>
              <a:rect l="0" t="0" r="r" b="b"/>
              <a:pathLst>
                <a:path w="58" h="21">
                  <a:moveTo>
                    <a:pt x="0" y="19"/>
                  </a:moveTo>
                  <a:cubicBezTo>
                    <a:pt x="20" y="21"/>
                    <a:pt x="39" y="1"/>
                    <a:pt x="58"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22" name="Freeform 652">
              <a:extLst>
                <a:ext uri="{FF2B5EF4-FFF2-40B4-BE49-F238E27FC236}">
                  <a16:creationId xmlns:a16="http://schemas.microsoft.com/office/drawing/2014/main" id="{82254F68-3E06-4B4E-96E2-4CFA02CEB75B}"/>
                </a:ext>
              </a:extLst>
            </p:cNvPr>
            <p:cNvSpPr>
              <a:spLocks/>
            </p:cNvSpPr>
            <p:nvPr/>
          </p:nvSpPr>
          <p:spPr bwMode="auto">
            <a:xfrm>
              <a:off x="6338888" y="3608388"/>
              <a:ext cx="207963" cy="65088"/>
            </a:xfrm>
            <a:custGeom>
              <a:avLst/>
              <a:gdLst>
                <a:gd name="T0" fmla="*/ 0 w 55"/>
                <a:gd name="T1" fmla="*/ 17 h 17"/>
                <a:gd name="T2" fmla="*/ 55 w 55"/>
                <a:gd name="T3" fmla="*/ 0 h 17"/>
              </a:gdLst>
              <a:ahLst/>
              <a:cxnLst>
                <a:cxn ang="0">
                  <a:pos x="T0" y="T1"/>
                </a:cxn>
                <a:cxn ang="0">
                  <a:pos x="T2" y="T3"/>
                </a:cxn>
              </a:cxnLst>
              <a:rect l="0" t="0" r="r" b="b"/>
              <a:pathLst>
                <a:path w="55" h="17">
                  <a:moveTo>
                    <a:pt x="0" y="17"/>
                  </a:moveTo>
                  <a:cubicBezTo>
                    <a:pt x="20" y="16"/>
                    <a:pt x="37" y="6"/>
                    <a:pt x="55"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23" name="Freeform 653">
              <a:extLst>
                <a:ext uri="{FF2B5EF4-FFF2-40B4-BE49-F238E27FC236}">
                  <a16:creationId xmlns:a16="http://schemas.microsoft.com/office/drawing/2014/main" id="{06FDFE72-4172-4D24-A097-0DEDAA3F9240}"/>
                </a:ext>
              </a:extLst>
            </p:cNvPr>
            <p:cNvSpPr>
              <a:spLocks/>
            </p:cNvSpPr>
            <p:nvPr/>
          </p:nvSpPr>
          <p:spPr bwMode="auto">
            <a:xfrm>
              <a:off x="6034088" y="3457576"/>
              <a:ext cx="79375" cy="19050"/>
            </a:xfrm>
            <a:custGeom>
              <a:avLst/>
              <a:gdLst>
                <a:gd name="T0" fmla="*/ 0 w 21"/>
                <a:gd name="T1" fmla="*/ 2 h 5"/>
                <a:gd name="T2" fmla="*/ 20 w 21"/>
                <a:gd name="T3" fmla="*/ 4 h 5"/>
                <a:gd name="T4" fmla="*/ 5 w 21"/>
                <a:gd name="T5" fmla="*/ 0 h 5"/>
                <a:gd name="T6" fmla="*/ 21 w 21"/>
                <a:gd name="T7" fmla="*/ 5 h 5"/>
              </a:gdLst>
              <a:ahLst/>
              <a:cxnLst>
                <a:cxn ang="0">
                  <a:pos x="T0" y="T1"/>
                </a:cxn>
                <a:cxn ang="0">
                  <a:pos x="T2" y="T3"/>
                </a:cxn>
                <a:cxn ang="0">
                  <a:pos x="T4" y="T5"/>
                </a:cxn>
                <a:cxn ang="0">
                  <a:pos x="T6" y="T7"/>
                </a:cxn>
              </a:cxnLst>
              <a:rect l="0" t="0" r="r" b="b"/>
              <a:pathLst>
                <a:path w="21" h="5">
                  <a:moveTo>
                    <a:pt x="0" y="2"/>
                  </a:moveTo>
                  <a:cubicBezTo>
                    <a:pt x="7" y="2"/>
                    <a:pt x="13" y="5"/>
                    <a:pt x="20" y="4"/>
                  </a:cubicBezTo>
                  <a:cubicBezTo>
                    <a:pt x="16" y="2"/>
                    <a:pt x="10" y="0"/>
                    <a:pt x="5" y="0"/>
                  </a:cubicBezTo>
                  <a:cubicBezTo>
                    <a:pt x="10" y="0"/>
                    <a:pt x="17" y="2"/>
                    <a:pt x="21" y="5"/>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24" name="Freeform 654">
              <a:extLst>
                <a:ext uri="{FF2B5EF4-FFF2-40B4-BE49-F238E27FC236}">
                  <a16:creationId xmlns:a16="http://schemas.microsoft.com/office/drawing/2014/main" id="{39DA122A-561D-40A7-B0BB-6695B864D607}"/>
                </a:ext>
              </a:extLst>
            </p:cNvPr>
            <p:cNvSpPr>
              <a:spLocks/>
            </p:cNvSpPr>
            <p:nvPr/>
          </p:nvSpPr>
          <p:spPr bwMode="auto">
            <a:xfrm>
              <a:off x="6119813" y="3332163"/>
              <a:ext cx="46038" cy="155575"/>
            </a:xfrm>
            <a:custGeom>
              <a:avLst/>
              <a:gdLst>
                <a:gd name="T0" fmla="*/ 0 w 12"/>
                <a:gd name="T1" fmla="*/ 37 h 41"/>
                <a:gd name="T2" fmla="*/ 12 w 12"/>
                <a:gd name="T3" fmla="*/ 0 h 41"/>
                <a:gd name="T4" fmla="*/ 1 w 12"/>
                <a:gd name="T5" fmla="*/ 41 h 41"/>
              </a:gdLst>
              <a:ahLst/>
              <a:cxnLst>
                <a:cxn ang="0">
                  <a:pos x="T0" y="T1"/>
                </a:cxn>
                <a:cxn ang="0">
                  <a:pos x="T2" y="T3"/>
                </a:cxn>
                <a:cxn ang="0">
                  <a:pos x="T4" y="T5"/>
                </a:cxn>
              </a:cxnLst>
              <a:rect l="0" t="0" r="r" b="b"/>
              <a:pathLst>
                <a:path w="12" h="41">
                  <a:moveTo>
                    <a:pt x="0" y="37"/>
                  </a:moveTo>
                  <a:cubicBezTo>
                    <a:pt x="2" y="25"/>
                    <a:pt x="9" y="12"/>
                    <a:pt x="12" y="0"/>
                  </a:cubicBezTo>
                  <a:cubicBezTo>
                    <a:pt x="10" y="15"/>
                    <a:pt x="7" y="27"/>
                    <a:pt x="1" y="41"/>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25" name="Freeform 655">
              <a:extLst>
                <a:ext uri="{FF2B5EF4-FFF2-40B4-BE49-F238E27FC236}">
                  <a16:creationId xmlns:a16="http://schemas.microsoft.com/office/drawing/2014/main" id="{4BD98A6B-A87D-49D2-B99D-4079D1ED8986}"/>
                </a:ext>
              </a:extLst>
            </p:cNvPr>
            <p:cNvSpPr>
              <a:spLocks/>
            </p:cNvSpPr>
            <p:nvPr/>
          </p:nvSpPr>
          <p:spPr bwMode="auto">
            <a:xfrm>
              <a:off x="5992813" y="3189288"/>
              <a:ext cx="66675" cy="123825"/>
            </a:xfrm>
            <a:custGeom>
              <a:avLst/>
              <a:gdLst>
                <a:gd name="T0" fmla="*/ 18 w 18"/>
                <a:gd name="T1" fmla="*/ 0 h 33"/>
                <a:gd name="T2" fmla="*/ 0 w 18"/>
                <a:gd name="T3" fmla="*/ 12 h 33"/>
                <a:gd name="T4" fmla="*/ 12 w 18"/>
                <a:gd name="T5" fmla="*/ 33 h 33"/>
                <a:gd name="T6" fmla="*/ 3 w 18"/>
                <a:gd name="T7" fmla="*/ 11 h 33"/>
              </a:gdLst>
              <a:ahLst/>
              <a:cxnLst>
                <a:cxn ang="0">
                  <a:pos x="T0" y="T1"/>
                </a:cxn>
                <a:cxn ang="0">
                  <a:pos x="T2" y="T3"/>
                </a:cxn>
                <a:cxn ang="0">
                  <a:pos x="T4" y="T5"/>
                </a:cxn>
                <a:cxn ang="0">
                  <a:pos x="T6" y="T7"/>
                </a:cxn>
              </a:cxnLst>
              <a:rect l="0" t="0" r="r" b="b"/>
              <a:pathLst>
                <a:path w="18" h="33">
                  <a:moveTo>
                    <a:pt x="18" y="0"/>
                  </a:moveTo>
                  <a:cubicBezTo>
                    <a:pt x="12" y="4"/>
                    <a:pt x="6" y="8"/>
                    <a:pt x="0" y="12"/>
                  </a:cubicBezTo>
                  <a:cubicBezTo>
                    <a:pt x="3" y="19"/>
                    <a:pt x="8" y="26"/>
                    <a:pt x="12" y="33"/>
                  </a:cubicBezTo>
                  <a:cubicBezTo>
                    <a:pt x="7" y="27"/>
                    <a:pt x="6" y="19"/>
                    <a:pt x="3" y="11"/>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26" name="Freeform 656">
              <a:extLst>
                <a:ext uri="{FF2B5EF4-FFF2-40B4-BE49-F238E27FC236}">
                  <a16:creationId xmlns:a16="http://schemas.microsoft.com/office/drawing/2014/main" id="{37EF5174-3F72-4268-AD59-F9FA205ACA62}"/>
                </a:ext>
              </a:extLst>
            </p:cNvPr>
            <p:cNvSpPr>
              <a:spLocks/>
            </p:cNvSpPr>
            <p:nvPr/>
          </p:nvSpPr>
          <p:spPr bwMode="auto">
            <a:xfrm>
              <a:off x="6059488" y="3397251"/>
              <a:ext cx="79375" cy="139700"/>
            </a:xfrm>
            <a:custGeom>
              <a:avLst/>
              <a:gdLst>
                <a:gd name="T0" fmla="*/ 10 w 21"/>
                <a:gd name="T1" fmla="*/ 37 h 37"/>
                <a:gd name="T2" fmla="*/ 2 w 21"/>
                <a:gd name="T3" fmla="*/ 10 h 37"/>
                <a:gd name="T4" fmla="*/ 21 w 21"/>
                <a:gd name="T5" fmla="*/ 0 h 37"/>
                <a:gd name="T6" fmla="*/ 3 w 21"/>
                <a:gd name="T7" fmla="*/ 8 h 37"/>
              </a:gdLst>
              <a:ahLst/>
              <a:cxnLst>
                <a:cxn ang="0">
                  <a:pos x="T0" y="T1"/>
                </a:cxn>
                <a:cxn ang="0">
                  <a:pos x="T2" y="T3"/>
                </a:cxn>
                <a:cxn ang="0">
                  <a:pos x="T4" y="T5"/>
                </a:cxn>
                <a:cxn ang="0">
                  <a:pos x="T6" y="T7"/>
                </a:cxn>
              </a:cxnLst>
              <a:rect l="0" t="0" r="r" b="b"/>
              <a:pathLst>
                <a:path w="21" h="37">
                  <a:moveTo>
                    <a:pt x="10" y="37"/>
                  </a:moveTo>
                  <a:cubicBezTo>
                    <a:pt x="6" y="32"/>
                    <a:pt x="0" y="16"/>
                    <a:pt x="2" y="10"/>
                  </a:cubicBezTo>
                  <a:cubicBezTo>
                    <a:pt x="3" y="5"/>
                    <a:pt x="16" y="1"/>
                    <a:pt x="21" y="0"/>
                  </a:cubicBezTo>
                  <a:cubicBezTo>
                    <a:pt x="15" y="2"/>
                    <a:pt x="9" y="6"/>
                    <a:pt x="3" y="8"/>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27" name="Freeform 657">
              <a:extLst>
                <a:ext uri="{FF2B5EF4-FFF2-40B4-BE49-F238E27FC236}">
                  <a16:creationId xmlns:a16="http://schemas.microsoft.com/office/drawing/2014/main" id="{9649D684-804F-4603-BF0E-0053E2E31F4F}"/>
                </a:ext>
              </a:extLst>
            </p:cNvPr>
            <p:cNvSpPr>
              <a:spLocks/>
            </p:cNvSpPr>
            <p:nvPr/>
          </p:nvSpPr>
          <p:spPr bwMode="auto">
            <a:xfrm>
              <a:off x="6138863" y="3578226"/>
              <a:ext cx="84138" cy="128588"/>
            </a:xfrm>
            <a:custGeom>
              <a:avLst/>
              <a:gdLst>
                <a:gd name="T0" fmla="*/ 10 w 22"/>
                <a:gd name="T1" fmla="*/ 34 h 34"/>
                <a:gd name="T2" fmla="*/ 0 w 22"/>
                <a:gd name="T3" fmla="*/ 8 h 34"/>
                <a:gd name="T4" fmla="*/ 22 w 22"/>
                <a:gd name="T5" fmla="*/ 0 h 34"/>
                <a:gd name="T6" fmla="*/ 5 w 22"/>
                <a:gd name="T7" fmla="*/ 9 h 34"/>
                <a:gd name="T8" fmla="*/ 4 w 22"/>
                <a:gd name="T9" fmla="*/ 20 h 34"/>
              </a:gdLst>
              <a:ahLst/>
              <a:cxnLst>
                <a:cxn ang="0">
                  <a:pos x="T0" y="T1"/>
                </a:cxn>
                <a:cxn ang="0">
                  <a:pos x="T2" y="T3"/>
                </a:cxn>
                <a:cxn ang="0">
                  <a:pos x="T4" y="T5"/>
                </a:cxn>
                <a:cxn ang="0">
                  <a:pos x="T6" y="T7"/>
                </a:cxn>
                <a:cxn ang="0">
                  <a:pos x="T8" y="T9"/>
                </a:cxn>
              </a:cxnLst>
              <a:rect l="0" t="0" r="r" b="b"/>
              <a:pathLst>
                <a:path w="22" h="34">
                  <a:moveTo>
                    <a:pt x="10" y="34"/>
                  </a:moveTo>
                  <a:cubicBezTo>
                    <a:pt x="5" y="31"/>
                    <a:pt x="2" y="14"/>
                    <a:pt x="0" y="8"/>
                  </a:cubicBezTo>
                  <a:cubicBezTo>
                    <a:pt x="6" y="4"/>
                    <a:pt x="15" y="2"/>
                    <a:pt x="22" y="0"/>
                  </a:cubicBezTo>
                  <a:cubicBezTo>
                    <a:pt x="17" y="3"/>
                    <a:pt x="9" y="4"/>
                    <a:pt x="5" y="9"/>
                  </a:cubicBezTo>
                  <a:cubicBezTo>
                    <a:pt x="2" y="13"/>
                    <a:pt x="4" y="15"/>
                    <a:pt x="4" y="2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grpSp>
    </p:spTree>
    <p:extLst>
      <p:ext uri="{BB962C8B-B14F-4D97-AF65-F5344CB8AC3E}">
        <p14:creationId xmlns:p14="http://schemas.microsoft.com/office/powerpoint/2010/main" val="84906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78"/>
                                        </p:tgtEl>
                                        <p:attrNameLst>
                                          <p:attrName>style.visibility</p:attrName>
                                        </p:attrNameLst>
                                      </p:cBhvr>
                                      <p:to>
                                        <p:strVal val="visible"/>
                                      </p:to>
                                    </p:set>
                                    <p:animEffect transition="in" filter="wipe(down)">
                                      <p:cBhvr>
                                        <p:cTn id="7" dur="500"/>
                                        <p:tgtEl>
                                          <p:spTgt spid="37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94"/>
                                        </p:tgtEl>
                                        <p:attrNameLst>
                                          <p:attrName>style.visibility</p:attrName>
                                        </p:attrNameLst>
                                      </p:cBhvr>
                                      <p:to>
                                        <p:strVal val="visible"/>
                                      </p:to>
                                    </p:set>
                                    <p:animEffect transition="in" filter="circle(in)">
                                      <p:cBhvr>
                                        <p:cTn id="12" dur="2000"/>
                                        <p:tgtEl>
                                          <p:spTgt spid="19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02"/>
                                        </p:tgtEl>
                                        <p:attrNameLst>
                                          <p:attrName>style.visibility</p:attrName>
                                        </p:attrNameLst>
                                      </p:cBhvr>
                                      <p:to>
                                        <p:strVal val="visible"/>
                                      </p:to>
                                    </p:set>
                                    <p:animEffect transition="in" filter="barn(inVertical)">
                                      <p:cBhvr>
                                        <p:cTn id="22" dur="500"/>
                                        <p:tgtEl>
                                          <p:spTgt spid="10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6"/>
                                        </p:tgtEl>
                                        <p:attrNameLst>
                                          <p:attrName>style.visibility</p:attrName>
                                        </p:attrNameLst>
                                      </p:cBhvr>
                                      <p:to>
                                        <p:strVal val="visible"/>
                                      </p:to>
                                    </p:set>
                                    <p:animEffect transition="in" filter="fade">
                                      <p:cBhvr>
                                        <p:cTn id="27" dur="500"/>
                                        <p:tgtEl>
                                          <p:spTgt spid="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0" y="0"/>
            <a:ext cx="9144000" cy="5143501"/>
          </a:xfrm>
          <a:custGeom>
            <a:avLst/>
            <a:gdLst>
              <a:gd name="connsiteX0" fmla="*/ 0 w 12192000"/>
              <a:gd name="connsiteY0" fmla="*/ 0 h 5943600"/>
              <a:gd name="connsiteX1" fmla="*/ 12192000 w 12192000"/>
              <a:gd name="connsiteY1" fmla="*/ 0 h 5943600"/>
              <a:gd name="connsiteX2" fmla="*/ 12192000 w 12192000"/>
              <a:gd name="connsiteY2" fmla="*/ 5943600 h 5943600"/>
              <a:gd name="connsiteX3" fmla="*/ 0 w 12192000"/>
              <a:gd name="connsiteY3" fmla="*/ 5943600 h 5943600"/>
              <a:gd name="connsiteX4" fmla="*/ 0 w 12192000"/>
              <a:gd name="connsiteY4" fmla="*/ 0 h 5943600"/>
              <a:gd name="connsiteX0-1" fmla="*/ 0 w 12192000"/>
              <a:gd name="connsiteY0-2" fmla="*/ 0 h 5943600"/>
              <a:gd name="connsiteX1-3" fmla="*/ 10000343 w 12192000"/>
              <a:gd name="connsiteY1-4" fmla="*/ 1233714 h 5943600"/>
              <a:gd name="connsiteX2-5" fmla="*/ 12192000 w 12192000"/>
              <a:gd name="connsiteY2-6" fmla="*/ 5943600 h 5943600"/>
              <a:gd name="connsiteX3-7" fmla="*/ 0 w 12192000"/>
              <a:gd name="connsiteY3-8" fmla="*/ 5943600 h 5943600"/>
              <a:gd name="connsiteX4-9" fmla="*/ 0 w 12192000"/>
              <a:gd name="connsiteY4-10" fmla="*/ 0 h 5943600"/>
              <a:gd name="connsiteX0-11" fmla="*/ 0 w 12192000"/>
              <a:gd name="connsiteY0-12" fmla="*/ 0 h 5943600"/>
              <a:gd name="connsiteX1-13" fmla="*/ 10537372 w 12192000"/>
              <a:gd name="connsiteY1-14" fmla="*/ 1623664 h 5943600"/>
              <a:gd name="connsiteX2-15" fmla="*/ 12192000 w 12192000"/>
              <a:gd name="connsiteY2-16" fmla="*/ 5943600 h 5943600"/>
              <a:gd name="connsiteX3-17" fmla="*/ 0 w 12192000"/>
              <a:gd name="connsiteY3-18" fmla="*/ 5943600 h 5943600"/>
              <a:gd name="connsiteX4-19" fmla="*/ 0 w 12192000"/>
              <a:gd name="connsiteY4-20" fmla="*/ 0 h 59436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5943600">
                <a:moveTo>
                  <a:pt x="0" y="0"/>
                </a:moveTo>
                <a:lnTo>
                  <a:pt x="10537372" y="1623664"/>
                </a:lnTo>
                <a:lnTo>
                  <a:pt x="12192000" y="5943600"/>
                </a:lnTo>
                <a:lnTo>
                  <a:pt x="0" y="5943600"/>
                </a:lnTo>
                <a:lnTo>
                  <a:pt x="0"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5" name="等腰三角形 4"/>
          <p:cNvSpPr/>
          <p:nvPr/>
        </p:nvSpPr>
        <p:spPr>
          <a:xfrm>
            <a:off x="7037887" y="1400175"/>
            <a:ext cx="2111828" cy="3743326"/>
          </a:xfrm>
          <a:prstGeom prst="triangle">
            <a:avLst>
              <a:gd name="adj" fmla="val 41044"/>
            </a:avLst>
          </a:prstGeom>
          <a:solidFill>
            <a:srgbClr val="E2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6" name="矩形 6"/>
          <p:cNvSpPr/>
          <p:nvPr/>
        </p:nvSpPr>
        <p:spPr>
          <a:xfrm>
            <a:off x="7851337" y="1"/>
            <a:ext cx="1292663" cy="664028"/>
          </a:xfrm>
          <a:custGeom>
            <a:avLst/>
            <a:gdLst>
              <a:gd name="connsiteX0" fmla="*/ 0 w 1723550"/>
              <a:gd name="connsiteY0" fmla="*/ 0 h 885371"/>
              <a:gd name="connsiteX1" fmla="*/ 1723550 w 1723550"/>
              <a:gd name="connsiteY1" fmla="*/ 0 h 885371"/>
              <a:gd name="connsiteX2" fmla="*/ 1723550 w 1723550"/>
              <a:gd name="connsiteY2" fmla="*/ 885371 h 885371"/>
              <a:gd name="connsiteX3" fmla="*/ 0 w 1723550"/>
              <a:gd name="connsiteY3" fmla="*/ 885371 h 885371"/>
              <a:gd name="connsiteX4" fmla="*/ 0 w 1723550"/>
              <a:gd name="connsiteY4" fmla="*/ 0 h 885371"/>
              <a:gd name="connsiteX0-1" fmla="*/ 0 w 1723550"/>
              <a:gd name="connsiteY0-2" fmla="*/ 0 h 885371"/>
              <a:gd name="connsiteX1-3" fmla="*/ 1723550 w 1723550"/>
              <a:gd name="connsiteY1-4" fmla="*/ 0 h 885371"/>
              <a:gd name="connsiteX2-5" fmla="*/ 1723550 w 1723550"/>
              <a:gd name="connsiteY2-6" fmla="*/ 885371 h 885371"/>
              <a:gd name="connsiteX3-7" fmla="*/ 1451428 w 1723550"/>
              <a:gd name="connsiteY3-8" fmla="*/ 275771 h 885371"/>
              <a:gd name="connsiteX4-9" fmla="*/ 0 w 1723550"/>
              <a:gd name="connsiteY4-10" fmla="*/ 0 h 88537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23550" h="885371">
                <a:moveTo>
                  <a:pt x="0" y="0"/>
                </a:moveTo>
                <a:lnTo>
                  <a:pt x="1723550" y="0"/>
                </a:lnTo>
                <a:lnTo>
                  <a:pt x="1723550" y="885371"/>
                </a:lnTo>
                <a:lnTo>
                  <a:pt x="1451428" y="275771"/>
                </a:lnTo>
                <a:lnTo>
                  <a:pt x="0" y="0"/>
                </a:lnTo>
                <a:close/>
              </a:path>
            </a:pathLst>
          </a:cu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7" name="矩形 6"/>
          <p:cNvSpPr/>
          <p:nvPr/>
        </p:nvSpPr>
        <p:spPr>
          <a:xfrm>
            <a:off x="1858874" y="2063918"/>
            <a:ext cx="3320140" cy="1015663"/>
          </a:xfrm>
          <a:prstGeom prst="rect">
            <a:avLst/>
          </a:prstGeom>
          <a:noFill/>
        </p:spPr>
        <p:txBody>
          <a:bodyPr wrap="none" lIns="91440" tIns="45720" rIns="91440" bIns="4572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r>
              <a:rPr lang="en-US" altLang="zh-CN" sz="6000" dirty="0">
                <a:ln>
                  <a:prstDash val="solid"/>
                </a:ln>
                <a:solidFill>
                  <a:schemeClr val="bg1"/>
                </a:solidFill>
                <a:latin typeface="微软雅黑" panose="020B0503020204020204" pitchFamily="34" charset="-122"/>
                <a:ea typeface="微软雅黑" panose="020B0503020204020204" pitchFamily="34" charset="-122"/>
              </a:rPr>
              <a:t>THANKS</a:t>
            </a:r>
            <a:endParaRPr lang="zh-CN" altLang="en-US" sz="6000" dirty="0">
              <a:ln>
                <a:prstDash val="solid"/>
              </a:ln>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3900" advTm="0">
        <p14:glitter pattern="hexago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8"/>
          <p:cNvSpPr/>
          <p:nvPr/>
        </p:nvSpPr>
        <p:spPr bwMode="auto">
          <a:xfrm>
            <a:off x="0" y="0"/>
            <a:ext cx="925195" cy="890270"/>
          </a:xfrm>
          <a:custGeom>
            <a:avLst/>
            <a:gdLst>
              <a:gd name="T0" fmla="*/ 0 w 993531"/>
              <a:gd name="T1" fmla="*/ 0 h 1011115"/>
              <a:gd name="T2" fmla="*/ 993775 w 993531"/>
              <a:gd name="T3" fmla="*/ 0 h 1011115"/>
              <a:gd name="T4" fmla="*/ 496888 w 993531"/>
              <a:gd name="T5" fmla="*/ 1011237 h 1011115"/>
              <a:gd name="T6" fmla="*/ 0 60000 65536"/>
              <a:gd name="T7" fmla="*/ 0 60000 65536"/>
              <a:gd name="T8" fmla="*/ 0 60000 65536"/>
              <a:gd name="T9" fmla="*/ 0 w 993531"/>
              <a:gd name="T10" fmla="*/ 0 h 1011115"/>
              <a:gd name="T11" fmla="*/ 993531 w 993531"/>
              <a:gd name="T12" fmla="*/ 1011115 h 1011115"/>
            </a:gdLst>
            <a:ahLst/>
            <a:cxnLst>
              <a:cxn ang="T6">
                <a:pos x="T0" y="T1"/>
              </a:cxn>
              <a:cxn ang="T7">
                <a:pos x="T2" y="T3"/>
              </a:cxn>
              <a:cxn ang="T8">
                <a:pos x="T4" y="T5"/>
              </a:cxn>
            </a:cxnLst>
            <a:rect l="T9" t="T10" r="T11" b="T12"/>
            <a:pathLst>
              <a:path w="993531" h="1011115">
                <a:moveTo>
                  <a:pt x="0" y="0"/>
                </a:moveTo>
                <a:lnTo>
                  <a:pt x="993531" y="0"/>
                </a:lnTo>
                <a:lnTo>
                  <a:pt x="496766" y="1011115"/>
                </a:lnTo>
                <a:lnTo>
                  <a:pt x="0" y="0"/>
                </a:lnTo>
                <a:close/>
              </a:path>
            </a:pathLst>
          </a:custGeom>
          <a:solidFill>
            <a:schemeClr val="bg1">
              <a:lumMod val="85000"/>
            </a:schemeClr>
          </a:solidFill>
          <a:ln w="12700" algn="ctr">
            <a:noFill/>
            <a:miter lim="800000"/>
          </a:ln>
        </p:spPr>
        <p:txBody>
          <a:bodyPr tIns="0" bIns="360000" anchor="ctr"/>
          <a:lstStyle/>
          <a:p>
            <a:pPr algn="ctr" eaLnBrk="1" hangingPunct="1">
              <a:spcBef>
                <a:spcPts val="2400"/>
              </a:spcBef>
              <a:buClr>
                <a:schemeClr val="accent1"/>
              </a:buClr>
              <a:buSzPct val="60000"/>
            </a:pPr>
            <a:r>
              <a:rPr lang="en-US" altLang="zh-CN" sz="3200" b="1" dirty="0">
                <a:solidFill>
                  <a:schemeClr val="accent2">
                    <a:lumMod val="50000"/>
                  </a:schemeClr>
                </a:solidFill>
                <a:latin typeface="微软雅黑" panose="020B0503020204020204" pitchFamily="34" charset="-122"/>
                <a:ea typeface="微软雅黑" panose="020B0503020204020204" pitchFamily="34" charset="-122"/>
                <a:cs typeface="Arial Unicode MS" panose="020B0604020202020204" pitchFamily="34" charset="-122"/>
              </a:rPr>
              <a:t>01</a:t>
            </a:r>
            <a:endParaRPr lang="zh-CN" altLang="en-US" sz="3200" b="1" dirty="0">
              <a:solidFill>
                <a:schemeClr val="accent2">
                  <a:lumMod val="50000"/>
                </a:scheme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2" name="图片 1"/>
          <p:cNvPicPr>
            <a:picLocks noChangeAspect="1"/>
          </p:cNvPicPr>
          <p:nvPr/>
        </p:nvPicPr>
        <p:blipFill>
          <a:blip r:embed="rId2"/>
          <a:stretch>
            <a:fillRect/>
          </a:stretch>
        </p:blipFill>
        <p:spPr>
          <a:xfrm>
            <a:off x="4760595" y="1089025"/>
            <a:ext cx="3277870" cy="2767965"/>
          </a:xfrm>
          <a:prstGeom prst="rect">
            <a:avLst/>
          </a:prstGeom>
        </p:spPr>
      </p:pic>
      <p:pic>
        <p:nvPicPr>
          <p:cNvPr id="4" name="图片 3"/>
          <p:cNvPicPr>
            <a:picLocks noChangeAspect="1"/>
          </p:cNvPicPr>
          <p:nvPr/>
        </p:nvPicPr>
        <p:blipFill>
          <a:blip r:embed="rId3"/>
          <a:stretch>
            <a:fillRect/>
          </a:stretch>
        </p:blipFill>
        <p:spPr>
          <a:xfrm>
            <a:off x="460375" y="1089025"/>
            <a:ext cx="3148330" cy="2767965"/>
          </a:xfrm>
          <a:prstGeom prst="rect">
            <a:avLst/>
          </a:prstGeom>
        </p:spPr>
      </p:pic>
      <p:sp>
        <p:nvSpPr>
          <p:cNvPr id="5" name="右箭头 4"/>
          <p:cNvSpPr/>
          <p:nvPr/>
        </p:nvSpPr>
        <p:spPr>
          <a:xfrm>
            <a:off x="3695065" y="2230120"/>
            <a:ext cx="979170" cy="485775"/>
          </a:xfrm>
          <a:prstGeom prst="rightArrow">
            <a:avLst/>
          </a:prstGeom>
          <a:solidFill>
            <a:srgbClr val="1B41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2251710" y="4336415"/>
            <a:ext cx="4371975" cy="299085"/>
          </a:xfrm>
          <a:prstGeom prst="rect">
            <a:avLst/>
          </a:prstGeom>
          <a:noFill/>
        </p:spPr>
        <p:txBody>
          <a:bodyPr wrap="square" rtlCol="0">
            <a:spAutoFit/>
          </a:bodyPr>
          <a:lstStyle/>
          <a:p>
            <a:r>
              <a:rPr lang="zh-CN" altLang="en-US" dirty="0"/>
              <a:t>森林出现火苗时不能及时通知护林人员而导致火烧林</a:t>
            </a:r>
          </a:p>
        </p:txBody>
      </p:sp>
      <p:sp>
        <p:nvSpPr>
          <p:cNvPr id="7" name="文本框 6"/>
          <p:cNvSpPr txBox="1"/>
          <p:nvPr/>
        </p:nvSpPr>
        <p:spPr>
          <a:xfrm>
            <a:off x="1042035" y="114935"/>
            <a:ext cx="2776220" cy="398780"/>
          </a:xfrm>
          <a:prstGeom prst="rect">
            <a:avLst/>
          </a:prstGeom>
          <a:noFill/>
        </p:spPr>
        <p:txBody>
          <a:bodyPr wrap="square" rtlCol="0">
            <a:spAutoFit/>
          </a:bodyPr>
          <a:lstStyle/>
          <a:p>
            <a:r>
              <a:rPr lang="zh-CN" altLang="en-US" sz="2000">
                <a:solidFill>
                  <a:srgbClr val="1B4171"/>
                </a:solidFill>
              </a:rPr>
              <a:t>项目背景及其规划</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1000"/>
                                        <p:tgtEl>
                                          <p:spTgt spid="2"/>
                                        </p:tgtEl>
                                      </p:cBhvr>
                                    </p:animEffect>
                                    <p:anim calcmode="lin" valueType="num">
                                      <p:cBhvr>
                                        <p:cTn id="27" dur="1000" fill="hold"/>
                                        <p:tgtEl>
                                          <p:spTgt spid="2"/>
                                        </p:tgtEl>
                                        <p:attrNameLst>
                                          <p:attrName>ppt_x</p:attrName>
                                        </p:attrNameLst>
                                      </p:cBhvr>
                                      <p:tavLst>
                                        <p:tav tm="0">
                                          <p:val>
                                            <p:strVal val="#ppt_x"/>
                                          </p:val>
                                        </p:tav>
                                        <p:tav tm="100000">
                                          <p:val>
                                            <p:strVal val="#ppt_x"/>
                                          </p:val>
                                        </p:tav>
                                      </p:tavLst>
                                    </p:anim>
                                    <p:anim calcmode="lin" valueType="num">
                                      <p:cBhvr>
                                        <p:cTn id="2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animBg="1"/>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8"/>
          <p:cNvSpPr/>
          <p:nvPr/>
        </p:nvSpPr>
        <p:spPr bwMode="auto">
          <a:xfrm>
            <a:off x="0" y="0"/>
            <a:ext cx="925195" cy="890270"/>
          </a:xfrm>
          <a:custGeom>
            <a:avLst/>
            <a:gdLst>
              <a:gd name="T0" fmla="*/ 0 w 993531"/>
              <a:gd name="T1" fmla="*/ 0 h 1011115"/>
              <a:gd name="T2" fmla="*/ 993775 w 993531"/>
              <a:gd name="T3" fmla="*/ 0 h 1011115"/>
              <a:gd name="T4" fmla="*/ 496888 w 993531"/>
              <a:gd name="T5" fmla="*/ 1011237 h 1011115"/>
              <a:gd name="T6" fmla="*/ 0 60000 65536"/>
              <a:gd name="T7" fmla="*/ 0 60000 65536"/>
              <a:gd name="T8" fmla="*/ 0 60000 65536"/>
              <a:gd name="T9" fmla="*/ 0 w 993531"/>
              <a:gd name="T10" fmla="*/ 0 h 1011115"/>
              <a:gd name="T11" fmla="*/ 993531 w 993531"/>
              <a:gd name="T12" fmla="*/ 1011115 h 1011115"/>
            </a:gdLst>
            <a:ahLst/>
            <a:cxnLst>
              <a:cxn ang="T6">
                <a:pos x="T0" y="T1"/>
              </a:cxn>
              <a:cxn ang="T7">
                <a:pos x="T2" y="T3"/>
              </a:cxn>
              <a:cxn ang="T8">
                <a:pos x="T4" y="T5"/>
              </a:cxn>
            </a:cxnLst>
            <a:rect l="T9" t="T10" r="T11" b="T12"/>
            <a:pathLst>
              <a:path w="993531" h="1011115">
                <a:moveTo>
                  <a:pt x="0" y="0"/>
                </a:moveTo>
                <a:lnTo>
                  <a:pt x="993531" y="0"/>
                </a:lnTo>
                <a:lnTo>
                  <a:pt x="496766" y="1011115"/>
                </a:lnTo>
                <a:lnTo>
                  <a:pt x="0" y="0"/>
                </a:lnTo>
                <a:close/>
              </a:path>
            </a:pathLst>
          </a:custGeom>
          <a:solidFill>
            <a:schemeClr val="bg1">
              <a:lumMod val="85000"/>
            </a:schemeClr>
          </a:solidFill>
          <a:ln w="12700" algn="ctr">
            <a:noFill/>
            <a:miter lim="800000"/>
          </a:ln>
        </p:spPr>
        <p:txBody>
          <a:bodyPr tIns="0" bIns="360000" anchor="ctr"/>
          <a:lstStyle/>
          <a:p>
            <a:pPr algn="ctr" eaLnBrk="1" hangingPunct="1">
              <a:spcBef>
                <a:spcPts val="2400"/>
              </a:spcBef>
              <a:buClr>
                <a:schemeClr val="accent1"/>
              </a:buClr>
              <a:buSzPct val="60000"/>
            </a:pPr>
            <a:r>
              <a:rPr lang="en-US" altLang="zh-CN" sz="3200" b="1" dirty="0">
                <a:solidFill>
                  <a:schemeClr val="accent2">
                    <a:lumMod val="50000"/>
                  </a:schemeClr>
                </a:solidFill>
                <a:latin typeface="微软雅黑" panose="020B0503020204020204" pitchFamily="34" charset="-122"/>
                <a:ea typeface="微软雅黑" panose="020B0503020204020204" pitchFamily="34" charset="-122"/>
                <a:cs typeface="Arial Unicode MS" panose="020B0604020202020204" pitchFamily="34" charset="-122"/>
              </a:rPr>
              <a:t>01</a:t>
            </a:r>
            <a:endParaRPr lang="zh-CN" altLang="en-US" sz="3200" b="1" dirty="0">
              <a:solidFill>
                <a:schemeClr val="accent2">
                  <a:lumMod val="50000"/>
                </a:scheme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8" name="文本框 7"/>
          <p:cNvSpPr txBox="1"/>
          <p:nvPr/>
        </p:nvSpPr>
        <p:spPr>
          <a:xfrm>
            <a:off x="1078865" y="139700"/>
            <a:ext cx="2989580" cy="398780"/>
          </a:xfrm>
          <a:prstGeom prst="rect">
            <a:avLst/>
          </a:prstGeom>
          <a:noFill/>
        </p:spPr>
        <p:txBody>
          <a:bodyPr wrap="square" rtlCol="0" anchor="t">
            <a:spAutoFit/>
          </a:bodyPr>
          <a:lstStyle/>
          <a:p>
            <a:r>
              <a:rPr lang="zh-CN" altLang="en-US" sz="2000">
                <a:solidFill>
                  <a:srgbClr val="1B4171"/>
                </a:solidFill>
                <a:sym typeface="+mn-ea"/>
              </a:rPr>
              <a:t>项目背景及其规划</a:t>
            </a:r>
            <a:r>
              <a:rPr lang="en-US" altLang="zh-CN" sz="2000">
                <a:solidFill>
                  <a:srgbClr val="1B4171"/>
                </a:solidFill>
                <a:sym typeface="+mn-ea"/>
              </a:rPr>
              <a:t>--</a:t>
            </a:r>
            <a:r>
              <a:rPr lang="zh-CN" altLang="en-US" sz="2000">
                <a:solidFill>
                  <a:srgbClr val="1B4171"/>
                </a:solidFill>
                <a:sym typeface="+mn-ea"/>
              </a:rPr>
              <a:t>背景</a:t>
            </a:r>
          </a:p>
        </p:txBody>
      </p:sp>
      <p:sp>
        <p:nvSpPr>
          <p:cNvPr id="100" name="文本框 99"/>
          <p:cNvSpPr txBox="1"/>
          <p:nvPr/>
        </p:nvSpPr>
        <p:spPr>
          <a:xfrm>
            <a:off x="4215130" y="1259205"/>
            <a:ext cx="4783455" cy="2891790"/>
          </a:xfrm>
          <a:prstGeom prst="rect">
            <a:avLst/>
          </a:prstGeom>
          <a:noFill/>
          <a:ln w="9525">
            <a:noFill/>
          </a:ln>
        </p:spPr>
        <p:txBody>
          <a:bodyPr wrap="square">
            <a:spAutoFit/>
          </a:bodyPr>
          <a:lstStyle/>
          <a:p>
            <a:pPr indent="266700"/>
            <a:r>
              <a:rPr lang="zh-CN" sz="1400" dirty="0">
                <a:latin typeface="黑体" panose="02010609060101010101" charset="-122"/>
                <a:ea typeface="黑体" panose="02010609060101010101" charset="-122"/>
                <a:cs typeface="黑体" panose="02010609060101010101" charset="-122"/>
              </a:rPr>
              <a:t>森林火灾是一种受天气条件和生态环境影响的严重自然灾害，突发性强，破坏性大，扑救难度大，是森林灾害之首</a:t>
            </a:r>
            <a:r>
              <a:rPr lang="zh-CN" sz="1400" dirty="0">
                <a:solidFill>
                  <a:srgbClr val="333333"/>
                </a:solidFill>
                <a:latin typeface="黑体" panose="02010609060101010101" charset="-122"/>
                <a:ea typeface="黑体" panose="02010609060101010101" charset="-122"/>
                <a:cs typeface="黑体" panose="02010609060101010101" charset="-122"/>
              </a:rPr>
              <a:t>。</a:t>
            </a:r>
            <a:r>
              <a:rPr lang="zh-CN" sz="1400" dirty="0">
                <a:latin typeface="黑体" panose="02010609060101010101" charset="-122"/>
                <a:ea typeface="黑体" panose="02010609060101010101" charset="-122"/>
                <a:cs typeface="黑体" panose="02010609060101010101" charset="-122"/>
              </a:rPr>
              <a:t>传统的森林火灾监测以瞭望台为主，但是无生活条件的偏远林区不能设瞭望台；它的观察效果受地形地势的限制，覆盖面小，有死角和空白，观察不到，对烟雾浓重的较大面积的火场、余火及地下火无法观察；雷电天气无法上塔观察；瞭望是一种依靠瞭望员的经验来观测的方法，准确率低，误差大。另外瞭望员人身安全受雷电、野生动物、森林脑炎等的威胁。地面防护巡护面积小、视野狭窄、确定着火位置时，常因地形地势崎岖、森林茂密而出现较大误差；在交通不便、人烟稀少的偏远山区，无法进行地面巡护，需用各种交通工具费用及人员工资费用，只能用视频监测方法来弥补。巡航飞机和卫星测报造价高</a:t>
            </a:r>
          </a:p>
        </p:txBody>
      </p:sp>
      <p:pic>
        <p:nvPicPr>
          <p:cNvPr id="9" name="图片 8"/>
          <p:cNvPicPr>
            <a:picLocks noChangeAspect="1"/>
          </p:cNvPicPr>
          <p:nvPr/>
        </p:nvPicPr>
        <p:blipFill>
          <a:blip r:embed="rId2"/>
          <a:stretch>
            <a:fillRect/>
          </a:stretch>
        </p:blipFill>
        <p:spPr>
          <a:xfrm>
            <a:off x="1183005" y="633730"/>
            <a:ext cx="2224405" cy="1557020"/>
          </a:xfrm>
          <a:prstGeom prst="rect">
            <a:avLst/>
          </a:prstGeom>
        </p:spPr>
      </p:pic>
      <p:sp>
        <p:nvSpPr>
          <p:cNvPr id="11" name="文本框 10"/>
          <p:cNvSpPr txBox="1"/>
          <p:nvPr/>
        </p:nvSpPr>
        <p:spPr>
          <a:xfrm>
            <a:off x="1262380" y="2407920"/>
            <a:ext cx="1840865" cy="299085"/>
          </a:xfrm>
          <a:prstGeom prst="rect">
            <a:avLst/>
          </a:prstGeom>
          <a:noFill/>
        </p:spPr>
        <p:txBody>
          <a:bodyPr wrap="square" rtlCol="0">
            <a:spAutoFit/>
          </a:bodyPr>
          <a:lstStyle/>
          <a:p>
            <a:r>
              <a:rPr lang="en-US" altLang="zh-CN" dirty="0"/>
              <a:t>         </a:t>
            </a:r>
            <a:r>
              <a:rPr lang="zh-CN" altLang="en-US" dirty="0"/>
              <a:t>巡航飞机</a:t>
            </a:r>
          </a:p>
        </p:txBody>
      </p:sp>
      <p:sp>
        <p:nvSpPr>
          <p:cNvPr id="12" name="文本框 11"/>
          <p:cNvSpPr txBox="1"/>
          <p:nvPr/>
        </p:nvSpPr>
        <p:spPr>
          <a:xfrm>
            <a:off x="1475105" y="4613275"/>
            <a:ext cx="1628140" cy="506730"/>
          </a:xfrm>
          <a:prstGeom prst="rect">
            <a:avLst/>
          </a:prstGeom>
          <a:noFill/>
        </p:spPr>
        <p:txBody>
          <a:bodyPr wrap="square" rtlCol="0">
            <a:spAutoFit/>
          </a:bodyPr>
          <a:lstStyle/>
          <a:p>
            <a:r>
              <a:rPr lang="en-US" altLang="zh-CN" dirty="0"/>
              <a:t> </a:t>
            </a:r>
            <a:r>
              <a:rPr lang="zh-CN" altLang="en-US" dirty="0">
                <a:sym typeface="+mn-ea"/>
              </a:rPr>
              <a:t>卫星巡回监测系统</a:t>
            </a:r>
            <a:endParaRPr lang="zh-CN" altLang="en-US" dirty="0"/>
          </a:p>
          <a:p>
            <a:endParaRPr lang="zh-CN" altLang="en-US" dirty="0"/>
          </a:p>
        </p:txBody>
      </p:sp>
      <p:pic>
        <p:nvPicPr>
          <p:cNvPr id="14" name="图片 13"/>
          <p:cNvPicPr>
            <a:picLocks noChangeAspect="1"/>
          </p:cNvPicPr>
          <p:nvPr/>
        </p:nvPicPr>
        <p:blipFill>
          <a:blip r:embed="rId3"/>
          <a:stretch>
            <a:fillRect/>
          </a:stretch>
        </p:blipFill>
        <p:spPr>
          <a:xfrm>
            <a:off x="1183005" y="2828290"/>
            <a:ext cx="2224405" cy="16941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randombar(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circle(in)">
                                      <p:cBhvr>
                                        <p:cTn id="22" dur="20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00"/>
                                        </p:tgtEl>
                                        <p:attrNameLst>
                                          <p:attrName>style.visibility</p:attrName>
                                        </p:attrNameLst>
                                      </p:cBhvr>
                                      <p:to>
                                        <p:strVal val="visible"/>
                                      </p:to>
                                    </p:set>
                                    <p:animEffect transition="in" filter="fade">
                                      <p:cBhvr>
                                        <p:cTn id="32" dur="1000"/>
                                        <p:tgtEl>
                                          <p:spTgt spid="100"/>
                                        </p:tgtEl>
                                      </p:cBhvr>
                                    </p:animEffect>
                                    <p:anim calcmode="lin" valueType="num">
                                      <p:cBhvr>
                                        <p:cTn id="33" dur="1000" fill="hold"/>
                                        <p:tgtEl>
                                          <p:spTgt spid="100"/>
                                        </p:tgtEl>
                                        <p:attrNameLst>
                                          <p:attrName>ppt_x</p:attrName>
                                        </p:attrNameLst>
                                      </p:cBhvr>
                                      <p:tavLst>
                                        <p:tav tm="0">
                                          <p:val>
                                            <p:strVal val="#ppt_x"/>
                                          </p:val>
                                        </p:tav>
                                        <p:tav tm="100000">
                                          <p:val>
                                            <p:strVal val="#ppt_x"/>
                                          </p:val>
                                        </p:tav>
                                      </p:tavLst>
                                    </p:anim>
                                    <p:anim calcmode="lin" valueType="num">
                                      <p:cBhvr>
                                        <p:cTn id="34" dur="1000" fill="hold"/>
                                        <p:tgtEl>
                                          <p:spTgt spid="1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00" grpId="0"/>
      <p:bldP spid="11"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8"/>
          <p:cNvSpPr/>
          <p:nvPr/>
        </p:nvSpPr>
        <p:spPr bwMode="auto">
          <a:xfrm>
            <a:off x="0" y="0"/>
            <a:ext cx="925195" cy="890270"/>
          </a:xfrm>
          <a:custGeom>
            <a:avLst/>
            <a:gdLst>
              <a:gd name="T0" fmla="*/ 0 w 993531"/>
              <a:gd name="T1" fmla="*/ 0 h 1011115"/>
              <a:gd name="T2" fmla="*/ 993775 w 993531"/>
              <a:gd name="T3" fmla="*/ 0 h 1011115"/>
              <a:gd name="T4" fmla="*/ 496888 w 993531"/>
              <a:gd name="T5" fmla="*/ 1011237 h 1011115"/>
              <a:gd name="T6" fmla="*/ 0 60000 65536"/>
              <a:gd name="T7" fmla="*/ 0 60000 65536"/>
              <a:gd name="T8" fmla="*/ 0 60000 65536"/>
              <a:gd name="T9" fmla="*/ 0 w 993531"/>
              <a:gd name="T10" fmla="*/ 0 h 1011115"/>
              <a:gd name="T11" fmla="*/ 993531 w 993531"/>
              <a:gd name="T12" fmla="*/ 1011115 h 1011115"/>
            </a:gdLst>
            <a:ahLst/>
            <a:cxnLst>
              <a:cxn ang="T6">
                <a:pos x="T0" y="T1"/>
              </a:cxn>
              <a:cxn ang="T7">
                <a:pos x="T2" y="T3"/>
              </a:cxn>
              <a:cxn ang="T8">
                <a:pos x="T4" y="T5"/>
              </a:cxn>
            </a:cxnLst>
            <a:rect l="T9" t="T10" r="T11" b="T12"/>
            <a:pathLst>
              <a:path w="993531" h="1011115">
                <a:moveTo>
                  <a:pt x="0" y="0"/>
                </a:moveTo>
                <a:lnTo>
                  <a:pt x="993531" y="0"/>
                </a:lnTo>
                <a:lnTo>
                  <a:pt x="496766" y="1011115"/>
                </a:lnTo>
                <a:lnTo>
                  <a:pt x="0" y="0"/>
                </a:lnTo>
                <a:close/>
              </a:path>
            </a:pathLst>
          </a:custGeom>
          <a:solidFill>
            <a:schemeClr val="bg1">
              <a:lumMod val="85000"/>
            </a:schemeClr>
          </a:solidFill>
          <a:ln w="12700" algn="ctr">
            <a:noFill/>
            <a:miter lim="800000"/>
          </a:ln>
        </p:spPr>
        <p:txBody>
          <a:bodyPr tIns="0" bIns="360000" anchor="ctr"/>
          <a:lstStyle/>
          <a:p>
            <a:pPr algn="ctr" eaLnBrk="1" hangingPunct="1">
              <a:spcBef>
                <a:spcPts val="2400"/>
              </a:spcBef>
              <a:buClr>
                <a:schemeClr val="accent1"/>
              </a:buClr>
              <a:buSzPct val="60000"/>
            </a:pPr>
            <a:r>
              <a:rPr lang="en-US" altLang="zh-CN" sz="3200" b="1" dirty="0">
                <a:solidFill>
                  <a:schemeClr val="accent2">
                    <a:lumMod val="50000"/>
                  </a:schemeClr>
                </a:solidFill>
                <a:latin typeface="微软雅黑" panose="020B0503020204020204" pitchFamily="34" charset="-122"/>
                <a:ea typeface="微软雅黑" panose="020B0503020204020204" pitchFamily="34" charset="-122"/>
                <a:cs typeface="Arial Unicode MS" panose="020B0604020202020204" pitchFamily="34" charset="-122"/>
              </a:rPr>
              <a:t>01</a:t>
            </a:r>
            <a:endParaRPr lang="zh-CN" altLang="en-US" sz="3200" b="1" dirty="0">
              <a:solidFill>
                <a:schemeClr val="accent2">
                  <a:lumMod val="50000"/>
                </a:scheme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7" name="文本框 6"/>
          <p:cNvSpPr txBox="1"/>
          <p:nvPr/>
        </p:nvSpPr>
        <p:spPr>
          <a:xfrm>
            <a:off x="1042035" y="114935"/>
            <a:ext cx="3437890" cy="398780"/>
          </a:xfrm>
          <a:prstGeom prst="rect">
            <a:avLst/>
          </a:prstGeom>
          <a:noFill/>
        </p:spPr>
        <p:txBody>
          <a:bodyPr wrap="square" rtlCol="0">
            <a:spAutoFit/>
          </a:bodyPr>
          <a:lstStyle/>
          <a:p>
            <a:r>
              <a:rPr lang="zh-CN" altLang="en-US" sz="2000">
                <a:solidFill>
                  <a:srgbClr val="1B4171"/>
                </a:solidFill>
              </a:rPr>
              <a:t>项目背景及其规划</a:t>
            </a:r>
            <a:r>
              <a:rPr lang="en-US" altLang="zh-CN" sz="2000">
                <a:solidFill>
                  <a:srgbClr val="1B4171"/>
                </a:solidFill>
              </a:rPr>
              <a:t>--</a:t>
            </a:r>
            <a:r>
              <a:rPr lang="zh-CN" altLang="en-US" sz="2000">
                <a:solidFill>
                  <a:srgbClr val="1B4171"/>
                </a:solidFill>
              </a:rPr>
              <a:t>规划</a:t>
            </a:r>
          </a:p>
        </p:txBody>
      </p:sp>
      <p:sp>
        <p:nvSpPr>
          <p:cNvPr id="9" name="文本框 8"/>
          <p:cNvSpPr txBox="1"/>
          <p:nvPr/>
        </p:nvSpPr>
        <p:spPr>
          <a:xfrm>
            <a:off x="4479925" y="1003935"/>
            <a:ext cx="3544570" cy="3415030"/>
          </a:xfrm>
          <a:prstGeom prst="rect">
            <a:avLst/>
          </a:prstGeom>
          <a:noFill/>
        </p:spPr>
        <p:txBody>
          <a:bodyPr wrap="square" rtlCol="0">
            <a:spAutoFit/>
          </a:bodyPr>
          <a:lstStyle/>
          <a:p>
            <a:pPr indent="266700"/>
            <a:r>
              <a:rPr lang="zh-CN" dirty="0">
                <a:latin typeface="黑体" panose="02010609060101010101" charset="-122"/>
                <a:ea typeface="黑体" panose="02010609060101010101" charset="-122"/>
                <a:cs typeface="黑体" panose="02010609060101010101" charset="-122"/>
                <a:sym typeface="+mn-ea"/>
              </a:rPr>
              <a:t>在瞭望台上通过用肉眼观察烟雾来发现森林火情，由于小火时烟雾不易发现，发现时往往已酿成大火灾，此时烟雾弥漫，很难发现火灾发生的位置和发展方向。通过观察烟雾测定的数据误差较大，尤其在夜间观测困难。</a:t>
            </a:r>
          </a:p>
          <a:p>
            <a:pPr indent="266700"/>
            <a:r>
              <a:rPr lang="zh-CN" dirty="0">
                <a:latin typeface="黑体" panose="02010609060101010101" charset="-122"/>
                <a:ea typeface="黑体" panose="02010609060101010101" charset="-122"/>
                <a:cs typeface="黑体" panose="02010609060101010101" charset="-122"/>
                <a:sym typeface="+mn-ea"/>
              </a:rPr>
              <a:t>在此基础上，我们应用</a:t>
            </a:r>
            <a:r>
              <a:rPr lang="en-US" dirty="0">
                <a:latin typeface="黑体" panose="02010609060101010101" charset="-122"/>
                <a:ea typeface="黑体" panose="02010609060101010101" charset="-122"/>
                <a:cs typeface="黑体" panose="02010609060101010101" charset="-122"/>
                <a:sym typeface="+mn-ea"/>
              </a:rPr>
              <a:t>Arduino</a:t>
            </a:r>
            <a:r>
              <a:rPr lang="zh-CN" dirty="0">
                <a:latin typeface="黑体" panose="02010609060101010101" charset="-122"/>
                <a:ea typeface="黑体" panose="02010609060101010101" charset="-122"/>
                <a:cs typeface="黑体" panose="02010609060101010101" charset="-122"/>
                <a:sym typeface="+mn-ea"/>
              </a:rPr>
              <a:t>单片机设计出一个可以准确监控火灾发生并实时向用户反馈信息的设备。此系统结合温湿度传感器、烟雾传感器、</a:t>
            </a:r>
            <a:r>
              <a:rPr lang="en-US" dirty="0">
                <a:latin typeface="黑体" panose="02010609060101010101" charset="-122"/>
                <a:ea typeface="黑体" panose="02010609060101010101" charset="-122"/>
                <a:cs typeface="黑体" panose="02010609060101010101" charset="-122"/>
                <a:sym typeface="+mn-ea"/>
              </a:rPr>
              <a:t>CO</a:t>
            </a:r>
            <a:r>
              <a:rPr lang="zh-CN" dirty="0">
                <a:latin typeface="黑体" panose="02010609060101010101" charset="-122"/>
                <a:ea typeface="黑体" panose="02010609060101010101" charset="-122"/>
                <a:cs typeface="黑体" panose="02010609060101010101" charset="-122"/>
                <a:sym typeface="+mn-ea"/>
              </a:rPr>
              <a:t>传感器以及火焰传感器，分别对所监控场地的温度、湿度及烟雾情况和一氧化碳浓度，外界红外光的数据采集，信息经过信号预处理以后传送到</a:t>
            </a:r>
            <a:r>
              <a:rPr lang="en-US" dirty="0">
                <a:latin typeface="黑体" panose="02010609060101010101" charset="-122"/>
                <a:ea typeface="黑体" panose="02010609060101010101" charset="-122"/>
                <a:cs typeface="黑体" panose="02010609060101010101" charset="-122"/>
                <a:sym typeface="+mn-ea"/>
              </a:rPr>
              <a:t>Arduino</a:t>
            </a:r>
            <a:r>
              <a:rPr lang="zh-CN" dirty="0">
                <a:latin typeface="黑体" panose="02010609060101010101" charset="-122"/>
                <a:ea typeface="黑体" panose="02010609060101010101" charset="-122"/>
                <a:cs typeface="黑体" panose="02010609060101010101" charset="-122"/>
                <a:sym typeface="+mn-ea"/>
              </a:rPr>
              <a:t>处理器上进行智能化综合分析，再通过蓝牙模块向用户发送数据，并储存历史数据，达到对森林火灾的监控和预防。</a:t>
            </a:r>
            <a:endParaRPr lang="zh-CN" altLang="en-US" dirty="0"/>
          </a:p>
        </p:txBody>
      </p:sp>
      <p:pic>
        <p:nvPicPr>
          <p:cNvPr id="13" name="图片 12"/>
          <p:cNvPicPr>
            <a:picLocks noChangeAspect="1"/>
          </p:cNvPicPr>
          <p:nvPr/>
        </p:nvPicPr>
        <p:blipFill>
          <a:blip r:embed="rId2"/>
          <a:stretch>
            <a:fillRect/>
          </a:stretch>
        </p:blipFill>
        <p:spPr>
          <a:xfrm>
            <a:off x="925195" y="890270"/>
            <a:ext cx="3151505" cy="2889885"/>
          </a:xfrm>
          <a:prstGeom prst="rect">
            <a:avLst/>
          </a:prstGeom>
        </p:spPr>
      </p:pic>
      <p:sp>
        <p:nvSpPr>
          <p:cNvPr id="12" name="文本框 11"/>
          <p:cNvSpPr txBox="1"/>
          <p:nvPr/>
        </p:nvSpPr>
        <p:spPr>
          <a:xfrm>
            <a:off x="1198245" y="3970655"/>
            <a:ext cx="3126105" cy="299085"/>
          </a:xfrm>
          <a:prstGeom prst="rect">
            <a:avLst/>
          </a:prstGeom>
          <a:noFill/>
        </p:spPr>
        <p:txBody>
          <a:bodyPr wrap="square" rtlCol="0">
            <a:spAutoFit/>
          </a:bodyPr>
          <a:lstStyle/>
          <a:p>
            <a:r>
              <a:rPr lang="en-US" altLang="zh-CN"/>
              <a:t>                 </a:t>
            </a:r>
            <a:r>
              <a:rPr lang="zh-CN" altLang="en-US"/>
              <a:t>瞭望台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heel(1)">
                                      <p:cBhvr>
                                        <p:cTn id="21"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9"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accent2">
            <a:lumMod val="50000"/>
          </a:schemeClr>
        </a:solidFill>
        <a:effectLst/>
      </p:bgPr>
    </p:bg>
    <p:spTree>
      <p:nvGrpSpPr>
        <p:cNvPr id="1" name=""/>
        <p:cNvGrpSpPr/>
        <p:nvPr/>
      </p:nvGrpSpPr>
      <p:grpSpPr>
        <a:xfrm>
          <a:off x="0" y="0"/>
          <a:ext cx="0" cy="0"/>
          <a:chOff x="0" y="0"/>
          <a:chExt cx="0" cy="0"/>
        </a:xfrm>
      </p:grpSpPr>
      <p:sp>
        <p:nvSpPr>
          <p:cNvPr id="11" name="梯形 10"/>
          <p:cNvSpPr/>
          <p:nvPr/>
        </p:nvSpPr>
        <p:spPr>
          <a:xfrm>
            <a:off x="2674800" y="1857344"/>
            <a:ext cx="1170000" cy="216024"/>
          </a:xfrm>
          <a:prstGeom prst="trapezoid">
            <a:avLst>
              <a:gd name="adj" fmla="val 40432"/>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327150" y="1718635"/>
            <a:ext cx="6934200" cy="1257117"/>
          </a:xfrm>
          <a:prstGeom prst="rect">
            <a:avLst/>
          </a:prstGeom>
          <a:solidFill>
            <a:schemeClr val="bg1">
              <a:lumMod val="95000"/>
            </a:schemeClr>
          </a:solidFill>
          <a:ln w="12700" cap="flat" cmpd="sng" algn="ctr">
            <a:noFill/>
            <a:prstDash val="solid"/>
            <a:miter lim="800000"/>
          </a:ln>
          <a:effectLst/>
        </p:spPr>
        <p:txBody>
          <a:bodyPr lIns="1116000" tIns="0" bIns="36000" anchor="ctr"/>
          <a:lstStyle/>
          <a:p>
            <a:pPr algn="just" eaLnBrk="1" fontAlgn="auto" hangingPunct="1">
              <a:spcBef>
                <a:spcPts val="0"/>
              </a:spcBef>
              <a:spcAft>
                <a:spcPts val="0"/>
              </a:spcAft>
              <a:defRPr/>
            </a:pPr>
            <a:endParaRPr lang="zh-CN" altLang="en-US" sz="3600" b="1" dirty="0">
              <a:solidFill>
                <a:srgbClr val="00A28B"/>
              </a:solidFill>
              <a:latin typeface="华文中宋" panose="02010600040101010101" pitchFamily="2" charset="-122"/>
              <a:ea typeface="华文中宋" panose="02010600040101010101" pitchFamily="2" charset="-122"/>
              <a:cs typeface="+mj-cs"/>
            </a:endParaRPr>
          </a:p>
        </p:txBody>
      </p:sp>
      <p:sp>
        <p:nvSpPr>
          <p:cNvPr id="13" name="任意多边形 8"/>
          <p:cNvSpPr/>
          <p:nvPr/>
        </p:nvSpPr>
        <p:spPr bwMode="auto">
          <a:xfrm>
            <a:off x="1558290" y="1642110"/>
            <a:ext cx="978535" cy="769620"/>
          </a:xfrm>
          <a:custGeom>
            <a:avLst/>
            <a:gdLst>
              <a:gd name="T0" fmla="*/ 0 w 993531"/>
              <a:gd name="T1" fmla="*/ 0 h 1011115"/>
              <a:gd name="T2" fmla="*/ 993775 w 993531"/>
              <a:gd name="T3" fmla="*/ 0 h 1011115"/>
              <a:gd name="T4" fmla="*/ 496888 w 993531"/>
              <a:gd name="T5" fmla="*/ 1011237 h 1011115"/>
              <a:gd name="T6" fmla="*/ 0 60000 65536"/>
              <a:gd name="T7" fmla="*/ 0 60000 65536"/>
              <a:gd name="T8" fmla="*/ 0 60000 65536"/>
              <a:gd name="T9" fmla="*/ 0 w 993531"/>
              <a:gd name="T10" fmla="*/ 0 h 1011115"/>
              <a:gd name="T11" fmla="*/ 993531 w 993531"/>
              <a:gd name="T12" fmla="*/ 1011115 h 1011115"/>
            </a:gdLst>
            <a:ahLst/>
            <a:cxnLst>
              <a:cxn ang="T6">
                <a:pos x="T0" y="T1"/>
              </a:cxn>
              <a:cxn ang="T7">
                <a:pos x="T2" y="T3"/>
              </a:cxn>
              <a:cxn ang="T8">
                <a:pos x="T4" y="T5"/>
              </a:cxn>
            </a:cxnLst>
            <a:rect l="T9" t="T10" r="T11" b="T12"/>
            <a:pathLst>
              <a:path w="993531" h="1011115">
                <a:moveTo>
                  <a:pt x="0" y="0"/>
                </a:moveTo>
                <a:lnTo>
                  <a:pt x="993531" y="0"/>
                </a:lnTo>
                <a:lnTo>
                  <a:pt x="496766" y="1011115"/>
                </a:lnTo>
                <a:lnTo>
                  <a:pt x="0" y="0"/>
                </a:lnTo>
                <a:close/>
              </a:path>
            </a:pathLst>
          </a:custGeom>
          <a:solidFill>
            <a:schemeClr val="bg1">
              <a:lumMod val="85000"/>
            </a:schemeClr>
          </a:solidFill>
          <a:ln w="12700" algn="ctr">
            <a:noFill/>
            <a:miter lim="800000"/>
          </a:ln>
        </p:spPr>
        <p:txBody>
          <a:bodyPr tIns="0" bIns="360000" anchor="ctr"/>
          <a:lstStyle/>
          <a:p>
            <a:pPr algn="ctr" eaLnBrk="1" hangingPunct="1">
              <a:spcBef>
                <a:spcPts val="2400"/>
              </a:spcBef>
              <a:buClr>
                <a:schemeClr val="accent1"/>
              </a:buClr>
              <a:buSzPct val="60000"/>
            </a:pPr>
            <a:r>
              <a:rPr lang="en-US" altLang="zh-CN" sz="3200" b="1" dirty="0">
                <a:solidFill>
                  <a:schemeClr val="accent2">
                    <a:lumMod val="50000"/>
                  </a:schemeClr>
                </a:solidFill>
                <a:latin typeface="微软雅黑" panose="020B0503020204020204" pitchFamily="34" charset="-122"/>
                <a:ea typeface="微软雅黑" panose="020B0503020204020204" pitchFamily="34" charset="-122"/>
                <a:cs typeface="Arial Unicode MS" panose="020B0604020202020204" pitchFamily="34" charset="-122"/>
              </a:rPr>
              <a:t>02</a:t>
            </a:r>
            <a:endParaRPr lang="zh-CN" altLang="en-US" sz="3200" b="1" dirty="0">
              <a:solidFill>
                <a:schemeClr val="accent2">
                  <a:lumMod val="50000"/>
                </a:scheme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4" name="矩形 13"/>
          <p:cNvSpPr/>
          <p:nvPr/>
        </p:nvSpPr>
        <p:spPr>
          <a:xfrm>
            <a:off x="2769870" y="1941830"/>
            <a:ext cx="5010150" cy="769441"/>
          </a:xfrm>
          <a:prstGeom prst="rect">
            <a:avLst/>
          </a:prstGeom>
        </p:spPr>
        <p:txBody>
          <a:bodyPr wrap="square">
            <a:spAutoFit/>
          </a:bodyPr>
          <a:lstStyle/>
          <a:p>
            <a:r>
              <a:rPr lang="zh-CN" altLang="en-US" sz="4000" b="1" dirty="0">
                <a:solidFill>
                  <a:schemeClr val="accent2">
                    <a:lumMod val="50000"/>
                  </a:schemeClr>
                </a:solidFill>
                <a:latin typeface="微软雅黑" panose="020B0503020204020204" pitchFamily="34" charset="-122"/>
                <a:ea typeface="微软雅黑" panose="020B0503020204020204" pitchFamily="34" charset="-122"/>
              </a:rPr>
              <a:t>日程安排及成员分工 </a:t>
            </a:r>
            <a:r>
              <a:rPr lang="zh-CN" altLang="en-US" sz="4400" b="1" dirty="0">
                <a:solidFill>
                  <a:schemeClr val="accent2">
                    <a:lumMod val="50000"/>
                  </a:schemeClr>
                </a:solidFill>
                <a:latin typeface="微软雅黑" panose="020B0503020204020204" pitchFamily="34" charset="-122"/>
                <a:ea typeface="微软雅黑" panose="020B0503020204020204" pitchFamily="34" charset="-122"/>
              </a:rPr>
              <a:t>   </a:t>
            </a:r>
          </a:p>
        </p:txBody>
      </p:sp>
    </p:spTree>
  </p:cSld>
  <p:clrMapOvr>
    <a:masterClrMapping/>
  </p:clrMapOvr>
  <mc:AlternateContent xmlns:mc="http://schemas.openxmlformats.org/markup-compatibility/2006" xmlns:p14="http://schemas.microsoft.com/office/powerpoint/2010/main">
    <mc:Choice Requires="p14">
      <p:transition spd="slow" p14:dur="900" advTm="0">
        <p14:warp/>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500"/>
                                        <p:tgtEl>
                                          <p:spTgt spid="12"/>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750"/>
                                        <p:tgtEl>
                                          <p:spTgt spid="11"/>
                                        </p:tgtEl>
                                      </p:cBhvr>
                                    </p:animEffect>
                                  </p:childTnLst>
                                </p:cTn>
                              </p:par>
                            </p:childTnLst>
                          </p:cTn>
                        </p:par>
                        <p:par>
                          <p:cTn id="12" fill="hold">
                            <p:stCondLst>
                              <p:cond delay="1500"/>
                            </p:stCondLst>
                            <p:childTnLst>
                              <p:par>
                                <p:cTn id="13" presetID="22" presetClass="entr" presetSubtype="1"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circle(in)">
                                      <p:cBhvr>
                                        <p:cTn id="20"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bldLvl="0" animBg="1"/>
      <p:bldP spid="13" grpId="0" bldLvl="0" animBg="1"/>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42"/>
          <p:cNvGrpSpPr/>
          <p:nvPr/>
        </p:nvGrpSpPr>
        <p:grpSpPr>
          <a:xfrm>
            <a:off x="906589" y="2070985"/>
            <a:ext cx="652125" cy="652213"/>
            <a:chOff x="3846456" y="3334254"/>
            <a:chExt cx="869714" cy="869714"/>
          </a:xfrm>
        </p:grpSpPr>
        <p:sp>
          <p:nvSpPr>
            <p:cNvPr id="14" name="椭圆 13"/>
            <p:cNvSpPr/>
            <p:nvPr/>
          </p:nvSpPr>
          <p:spPr>
            <a:xfrm>
              <a:off x="3846456" y="3334254"/>
              <a:ext cx="869714" cy="8697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99"/>
            <p:cNvSpPr>
              <a:spLocks noEditPoints="1"/>
            </p:cNvSpPr>
            <p:nvPr/>
          </p:nvSpPr>
          <p:spPr bwMode="auto">
            <a:xfrm>
              <a:off x="4120181" y="3598744"/>
              <a:ext cx="322263" cy="323850"/>
            </a:xfrm>
            <a:custGeom>
              <a:avLst/>
              <a:gdLst>
                <a:gd name="T0" fmla="*/ 543 w 1018"/>
                <a:gd name="T1" fmla="*/ 682 h 1018"/>
                <a:gd name="T2" fmla="*/ 671 w 1018"/>
                <a:gd name="T3" fmla="*/ 548 h 1018"/>
                <a:gd name="T4" fmla="*/ 689 w 1018"/>
                <a:gd name="T5" fmla="*/ 324 h 1018"/>
                <a:gd name="T6" fmla="*/ 565 w 1018"/>
                <a:gd name="T7" fmla="*/ 148 h 1018"/>
                <a:gd name="T8" fmla="*/ 462 w 1018"/>
                <a:gd name="T9" fmla="*/ 120 h 1018"/>
                <a:gd name="T10" fmla="*/ 368 w 1018"/>
                <a:gd name="T11" fmla="*/ 142 h 1018"/>
                <a:gd name="T12" fmla="*/ 290 w 1018"/>
                <a:gd name="T13" fmla="*/ 207 h 1018"/>
                <a:gd name="T14" fmla="*/ 223 w 1018"/>
                <a:gd name="T15" fmla="*/ 409 h 1018"/>
                <a:gd name="T16" fmla="*/ 309 w 1018"/>
                <a:gd name="T17" fmla="*/ 634 h 1018"/>
                <a:gd name="T18" fmla="*/ 425 w 1018"/>
                <a:gd name="T19" fmla="*/ 696 h 1018"/>
                <a:gd name="T20" fmla="*/ 513 w 1018"/>
                <a:gd name="T21" fmla="*/ 193 h 1018"/>
                <a:gd name="T22" fmla="*/ 623 w 1018"/>
                <a:gd name="T23" fmla="*/ 321 h 1018"/>
                <a:gd name="T24" fmla="*/ 623 w 1018"/>
                <a:gd name="T25" fmla="*/ 497 h 1018"/>
                <a:gd name="T26" fmla="*/ 513 w 1018"/>
                <a:gd name="T27" fmla="*/ 626 h 1018"/>
                <a:gd name="T28" fmla="*/ 378 w 1018"/>
                <a:gd name="T29" fmla="*/ 609 h 1018"/>
                <a:gd name="T30" fmla="*/ 290 w 1018"/>
                <a:gd name="T31" fmla="*/ 456 h 1018"/>
                <a:gd name="T32" fmla="*/ 316 w 1018"/>
                <a:gd name="T33" fmla="*/ 283 h 1018"/>
                <a:gd name="T34" fmla="*/ 444 w 1018"/>
                <a:gd name="T35" fmla="*/ 184 h 1018"/>
                <a:gd name="T36" fmla="*/ 636 w 1018"/>
                <a:gd name="T37" fmla="*/ 682 h 1018"/>
                <a:gd name="T38" fmla="*/ 644 w 1018"/>
                <a:gd name="T39" fmla="*/ 726 h 1018"/>
                <a:gd name="T40" fmla="*/ 756 w 1018"/>
                <a:gd name="T41" fmla="*/ 755 h 1018"/>
                <a:gd name="T42" fmla="*/ 854 w 1018"/>
                <a:gd name="T43" fmla="*/ 889 h 1018"/>
                <a:gd name="T44" fmla="*/ 844 w 1018"/>
                <a:gd name="T45" fmla="*/ 952 h 1018"/>
                <a:gd name="T46" fmla="*/ 68 w 1018"/>
                <a:gd name="T47" fmla="*/ 943 h 1018"/>
                <a:gd name="T48" fmla="*/ 87 w 1018"/>
                <a:gd name="T49" fmla="*/ 834 h 1018"/>
                <a:gd name="T50" fmla="*/ 221 w 1018"/>
                <a:gd name="T51" fmla="*/ 736 h 1018"/>
                <a:gd name="T52" fmla="*/ 290 w 1018"/>
                <a:gd name="T53" fmla="*/ 712 h 1018"/>
                <a:gd name="T54" fmla="*/ 273 w 1018"/>
                <a:gd name="T55" fmla="*/ 670 h 1018"/>
                <a:gd name="T56" fmla="*/ 184 w 1018"/>
                <a:gd name="T57" fmla="*/ 680 h 1018"/>
                <a:gd name="T58" fmla="*/ 21 w 1018"/>
                <a:gd name="T59" fmla="*/ 827 h 1018"/>
                <a:gd name="T60" fmla="*/ 0 w 1018"/>
                <a:gd name="T61" fmla="*/ 937 h 1018"/>
                <a:gd name="T62" fmla="*/ 39 w 1018"/>
                <a:gd name="T63" fmla="*/ 1003 h 1018"/>
                <a:gd name="T64" fmla="*/ 843 w 1018"/>
                <a:gd name="T65" fmla="*/ 1018 h 1018"/>
                <a:gd name="T66" fmla="*/ 907 w 1018"/>
                <a:gd name="T67" fmla="*/ 978 h 1018"/>
                <a:gd name="T68" fmla="*/ 921 w 1018"/>
                <a:gd name="T69" fmla="*/ 902 h 1018"/>
                <a:gd name="T70" fmla="*/ 846 w 1018"/>
                <a:gd name="T71" fmla="*/ 744 h 1018"/>
                <a:gd name="T72" fmla="*/ 688 w 1018"/>
                <a:gd name="T73" fmla="*/ 669 h 1018"/>
                <a:gd name="T74" fmla="*/ 557 w 1018"/>
                <a:gd name="T75" fmla="*/ 64 h 1018"/>
                <a:gd name="T76" fmla="*/ 681 w 1018"/>
                <a:gd name="T77" fmla="*/ 130 h 1018"/>
                <a:gd name="T78" fmla="*/ 732 w 1018"/>
                <a:gd name="T79" fmla="*/ 290 h 1018"/>
                <a:gd name="T80" fmla="*/ 728 w 1018"/>
                <a:gd name="T81" fmla="*/ 379 h 1018"/>
                <a:gd name="T82" fmla="*/ 765 w 1018"/>
                <a:gd name="T83" fmla="*/ 393 h 1018"/>
                <a:gd name="T84" fmla="*/ 793 w 1018"/>
                <a:gd name="T85" fmla="*/ 331 h 1018"/>
                <a:gd name="T86" fmla="*/ 755 w 1018"/>
                <a:gd name="T87" fmla="*/ 128 h 1018"/>
                <a:gd name="T88" fmla="*/ 628 w 1018"/>
                <a:gd name="T89" fmla="*/ 14 h 1018"/>
                <a:gd name="T90" fmla="*/ 529 w 1018"/>
                <a:gd name="T91" fmla="*/ 2 h 1018"/>
                <a:gd name="T92" fmla="*/ 442 w 1018"/>
                <a:gd name="T93" fmla="*/ 37 h 1018"/>
                <a:gd name="T94" fmla="*/ 450 w 1018"/>
                <a:gd name="T95" fmla="*/ 82 h 1018"/>
                <a:gd name="T96" fmla="*/ 763 w 1018"/>
                <a:gd name="T97" fmla="*/ 540 h 1018"/>
                <a:gd name="T98" fmla="*/ 732 w 1018"/>
                <a:gd name="T99" fmla="*/ 573 h 1018"/>
                <a:gd name="T100" fmla="*/ 763 w 1018"/>
                <a:gd name="T101" fmla="*/ 605 h 1018"/>
                <a:gd name="T102" fmla="*/ 911 w 1018"/>
                <a:gd name="T103" fmla="*/ 678 h 1018"/>
                <a:gd name="T104" fmla="*/ 954 w 1018"/>
                <a:gd name="T105" fmla="*/ 809 h 1018"/>
                <a:gd name="T106" fmla="*/ 963 w 1018"/>
                <a:gd name="T107" fmla="*/ 853 h 1018"/>
                <a:gd name="T108" fmla="*/ 1003 w 1018"/>
                <a:gd name="T109" fmla="*/ 851 h 1018"/>
                <a:gd name="T110" fmla="*/ 1018 w 1018"/>
                <a:gd name="T111" fmla="*/ 803 h 1018"/>
                <a:gd name="T112" fmla="*/ 945 w 1018"/>
                <a:gd name="T113" fmla="*/ 619 h 1018"/>
                <a:gd name="T114" fmla="*/ 803 w 1018"/>
                <a:gd name="T115" fmla="*/ 544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18" h="1018">
                  <a:moveTo>
                    <a:pt x="462" y="700"/>
                  </a:moveTo>
                  <a:lnTo>
                    <a:pt x="462" y="700"/>
                  </a:lnTo>
                  <a:lnTo>
                    <a:pt x="474" y="699"/>
                  </a:lnTo>
                  <a:lnTo>
                    <a:pt x="485" y="698"/>
                  </a:lnTo>
                  <a:lnTo>
                    <a:pt x="497" y="696"/>
                  </a:lnTo>
                  <a:lnTo>
                    <a:pt x="509" y="694"/>
                  </a:lnTo>
                  <a:lnTo>
                    <a:pt x="521" y="691"/>
                  </a:lnTo>
                  <a:lnTo>
                    <a:pt x="533" y="686"/>
                  </a:lnTo>
                  <a:lnTo>
                    <a:pt x="543" y="682"/>
                  </a:lnTo>
                  <a:lnTo>
                    <a:pt x="554" y="677"/>
                  </a:lnTo>
                  <a:lnTo>
                    <a:pt x="565" y="671"/>
                  </a:lnTo>
                  <a:lnTo>
                    <a:pt x="576" y="665"/>
                  </a:lnTo>
                  <a:lnTo>
                    <a:pt x="595" y="650"/>
                  </a:lnTo>
                  <a:lnTo>
                    <a:pt x="613" y="634"/>
                  </a:lnTo>
                  <a:lnTo>
                    <a:pt x="630" y="614"/>
                  </a:lnTo>
                  <a:lnTo>
                    <a:pt x="645" y="594"/>
                  </a:lnTo>
                  <a:lnTo>
                    <a:pt x="659" y="571"/>
                  </a:lnTo>
                  <a:lnTo>
                    <a:pt x="671" y="548"/>
                  </a:lnTo>
                  <a:lnTo>
                    <a:pt x="681" y="522"/>
                  </a:lnTo>
                  <a:lnTo>
                    <a:pt x="689" y="495"/>
                  </a:lnTo>
                  <a:lnTo>
                    <a:pt x="695" y="467"/>
                  </a:lnTo>
                  <a:lnTo>
                    <a:pt x="699" y="439"/>
                  </a:lnTo>
                  <a:lnTo>
                    <a:pt x="700" y="409"/>
                  </a:lnTo>
                  <a:lnTo>
                    <a:pt x="700" y="409"/>
                  </a:lnTo>
                  <a:lnTo>
                    <a:pt x="699" y="379"/>
                  </a:lnTo>
                  <a:lnTo>
                    <a:pt x="695" y="352"/>
                  </a:lnTo>
                  <a:lnTo>
                    <a:pt x="689" y="324"/>
                  </a:lnTo>
                  <a:lnTo>
                    <a:pt x="681" y="297"/>
                  </a:lnTo>
                  <a:lnTo>
                    <a:pt x="671" y="271"/>
                  </a:lnTo>
                  <a:lnTo>
                    <a:pt x="659" y="247"/>
                  </a:lnTo>
                  <a:lnTo>
                    <a:pt x="645" y="225"/>
                  </a:lnTo>
                  <a:lnTo>
                    <a:pt x="630" y="205"/>
                  </a:lnTo>
                  <a:lnTo>
                    <a:pt x="613" y="185"/>
                  </a:lnTo>
                  <a:lnTo>
                    <a:pt x="595" y="169"/>
                  </a:lnTo>
                  <a:lnTo>
                    <a:pt x="576" y="154"/>
                  </a:lnTo>
                  <a:lnTo>
                    <a:pt x="565" y="148"/>
                  </a:lnTo>
                  <a:lnTo>
                    <a:pt x="554" y="142"/>
                  </a:lnTo>
                  <a:lnTo>
                    <a:pt x="543" y="137"/>
                  </a:lnTo>
                  <a:lnTo>
                    <a:pt x="533" y="133"/>
                  </a:lnTo>
                  <a:lnTo>
                    <a:pt x="521" y="128"/>
                  </a:lnTo>
                  <a:lnTo>
                    <a:pt x="509" y="125"/>
                  </a:lnTo>
                  <a:lnTo>
                    <a:pt x="497" y="123"/>
                  </a:lnTo>
                  <a:lnTo>
                    <a:pt x="485" y="121"/>
                  </a:lnTo>
                  <a:lnTo>
                    <a:pt x="474" y="120"/>
                  </a:lnTo>
                  <a:lnTo>
                    <a:pt x="462" y="120"/>
                  </a:lnTo>
                  <a:lnTo>
                    <a:pt x="462" y="120"/>
                  </a:lnTo>
                  <a:lnTo>
                    <a:pt x="449" y="120"/>
                  </a:lnTo>
                  <a:lnTo>
                    <a:pt x="437" y="121"/>
                  </a:lnTo>
                  <a:lnTo>
                    <a:pt x="425" y="123"/>
                  </a:lnTo>
                  <a:lnTo>
                    <a:pt x="414" y="125"/>
                  </a:lnTo>
                  <a:lnTo>
                    <a:pt x="402" y="128"/>
                  </a:lnTo>
                  <a:lnTo>
                    <a:pt x="391" y="132"/>
                  </a:lnTo>
                  <a:lnTo>
                    <a:pt x="379" y="137"/>
                  </a:lnTo>
                  <a:lnTo>
                    <a:pt x="368" y="142"/>
                  </a:lnTo>
                  <a:lnTo>
                    <a:pt x="358" y="148"/>
                  </a:lnTo>
                  <a:lnTo>
                    <a:pt x="347" y="154"/>
                  </a:lnTo>
                  <a:lnTo>
                    <a:pt x="337" y="162"/>
                  </a:lnTo>
                  <a:lnTo>
                    <a:pt x="327" y="169"/>
                  </a:lnTo>
                  <a:lnTo>
                    <a:pt x="317" y="178"/>
                  </a:lnTo>
                  <a:lnTo>
                    <a:pt x="308" y="187"/>
                  </a:lnTo>
                  <a:lnTo>
                    <a:pt x="299" y="197"/>
                  </a:lnTo>
                  <a:lnTo>
                    <a:pt x="290" y="207"/>
                  </a:lnTo>
                  <a:lnTo>
                    <a:pt x="290" y="207"/>
                  </a:lnTo>
                  <a:lnTo>
                    <a:pt x="275" y="228"/>
                  </a:lnTo>
                  <a:lnTo>
                    <a:pt x="261" y="251"/>
                  </a:lnTo>
                  <a:lnTo>
                    <a:pt x="249" y="274"/>
                  </a:lnTo>
                  <a:lnTo>
                    <a:pt x="241" y="300"/>
                  </a:lnTo>
                  <a:lnTo>
                    <a:pt x="233" y="326"/>
                  </a:lnTo>
                  <a:lnTo>
                    <a:pt x="227" y="354"/>
                  </a:lnTo>
                  <a:lnTo>
                    <a:pt x="224" y="382"/>
                  </a:lnTo>
                  <a:lnTo>
                    <a:pt x="223" y="409"/>
                  </a:lnTo>
                  <a:lnTo>
                    <a:pt x="223" y="409"/>
                  </a:lnTo>
                  <a:lnTo>
                    <a:pt x="224" y="439"/>
                  </a:lnTo>
                  <a:lnTo>
                    <a:pt x="228" y="467"/>
                  </a:lnTo>
                  <a:lnTo>
                    <a:pt x="233" y="495"/>
                  </a:lnTo>
                  <a:lnTo>
                    <a:pt x="242" y="522"/>
                  </a:lnTo>
                  <a:lnTo>
                    <a:pt x="251" y="548"/>
                  </a:lnTo>
                  <a:lnTo>
                    <a:pt x="263" y="571"/>
                  </a:lnTo>
                  <a:lnTo>
                    <a:pt x="277" y="594"/>
                  </a:lnTo>
                  <a:lnTo>
                    <a:pt x="293" y="614"/>
                  </a:lnTo>
                  <a:lnTo>
                    <a:pt x="309" y="634"/>
                  </a:lnTo>
                  <a:lnTo>
                    <a:pt x="328" y="650"/>
                  </a:lnTo>
                  <a:lnTo>
                    <a:pt x="348" y="665"/>
                  </a:lnTo>
                  <a:lnTo>
                    <a:pt x="358" y="671"/>
                  </a:lnTo>
                  <a:lnTo>
                    <a:pt x="368" y="677"/>
                  </a:lnTo>
                  <a:lnTo>
                    <a:pt x="379" y="682"/>
                  </a:lnTo>
                  <a:lnTo>
                    <a:pt x="391" y="686"/>
                  </a:lnTo>
                  <a:lnTo>
                    <a:pt x="402" y="691"/>
                  </a:lnTo>
                  <a:lnTo>
                    <a:pt x="414" y="694"/>
                  </a:lnTo>
                  <a:lnTo>
                    <a:pt x="425" y="696"/>
                  </a:lnTo>
                  <a:lnTo>
                    <a:pt x="437" y="698"/>
                  </a:lnTo>
                  <a:lnTo>
                    <a:pt x="449" y="699"/>
                  </a:lnTo>
                  <a:lnTo>
                    <a:pt x="462" y="700"/>
                  </a:lnTo>
                  <a:lnTo>
                    <a:pt x="462" y="700"/>
                  </a:lnTo>
                  <a:close/>
                  <a:moveTo>
                    <a:pt x="462" y="183"/>
                  </a:moveTo>
                  <a:lnTo>
                    <a:pt x="462" y="183"/>
                  </a:lnTo>
                  <a:lnTo>
                    <a:pt x="479" y="184"/>
                  </a:lnTo>
                  <a:lnTo>
                    <a:pt x="496" y="187"/>
                  </a:lnTo>
                  <a:lnTo>
                    <a:pt x="513" y="193"/>
                  </a:lnTo>
                  <a:lnTo>
                    <a:pt x="529" y="200"/>
                  </a:lnTo>
                  <a:lnTo>
                    <a:pt x="544" y="210"/>
                  </a:lnTo>
                  <a:lnTo>
                    <a:pt x="559" y="222"/>
                  </a:lnTo>
                  <a:lnTo>
                    <a:pt x="572" y="235"/>
                  </a:lnTo>
                  <a:lnTo>
                    <a:pt x="585" y="250"/>
                  </a:lnTo>
                  <a:lnTo>
                    <a:pt x="596" y="266"/>
                  </a:lnTo>
                  <a:lnTo>
                    <a:pt x="607" y="283"/>
                  </a:lnTo>
                  <a:lnTo>
                    <a:pt x="615" y="301"/>
                  </a:lnTo>
                  <a:lnTo>
                    <a:pt x="623" y="321"/>
                  </a:lnTo>
                  <a:lnTo>
                    <a:pt x="628" y="342"/>
                  </a:lnTo>
                  <a:lnTo>
                    <a:pt x="632" y="363"/>
                  </a:lnTo>
                  <a:lnTo>
                    <a:pt x="636" y="386"/>
                  </a:lnTo>
                  <a:lnTo>
                    <a:pt x="637" y="409"/>
                  </a:lnTo>
                  <a:lnTo>
                    <a:pt x="637" y="409"/>
                  </a:lnTo>
                  <a:lnTo>
                    <a:pt x="636" y="433"/>
                  </a:lnTo>
                  <a:lnTo>
                    <a:pt x="632" y="456"/>
                  </a:lnTo>
                  <a:lnTo>
                    <a:pt x="628" y="477"/>
                  </a:lnTo>
                  <a:lnTo>
                    <a:pt x="623" y="497"/>
                  </a:lnTo>
                  <a:lnTo>
                    <a:pt x="615" y="518"/>
                  </a:lnTo>
                  <a:lnTo>
                    <a:pt x="607" y="536"/>
                  </a:lnTo>
                  <a:lnTo>
                    <a:pt x="596" y="553"/>
                  </a:lnTo>
                  <a:lnTo>
                    <a:pt x="585" y="569"/>
                  </a:lnTo>
                  <a:lnTo>
                    <a:pt x="572" y="584"/>
                  </a:lnTo>
                  <a:lnTo>
                    <a:pt x="559" y="597"/>
                  </a:lnTo>
                  <a:lnTo>
                    <a:pt x="544" y="609"/>
                  </a:lnTo>
                  <a:lnTo>
                    <a:pt x="529" y="619"/>
                  </a:lnTo>
                  <a:lnTo>
                    <a:pt x="513" y="626"/>
                  </a:lnTo>
                  <a:lnTo>
                    <a:pt x="496" y="632"/>
                  </a:lnTo>
                  <a:lnTo>
                    <a:pt x="479" y="635"/>
                  </a:lnTo>
                  <a:lnTo>
                    <a:pt x="462" y="636"/>
                  </a:lnTo>
                  <a:lnTo>
                    <a:pt x="462" y="636"/>
                  </a:lnTo>
                  <a:lnTo>
                    <a:pt x="444" y="635"/>
                  </a:lnTo>
                  <a:lnTo>
                    <a:pt x="426" y="632"/>
                  </a:lnTo>
                  <a:lnTo>
                    <a:pt x="409" y="626"/>
                  </a:lnTo>
                  <a:lnTo>
                    <a:pt x="393" y="619"/>
                  </a:lnTo>
                  <a:lnTo>
                    <a:pt x="378" y="609"/>
                  </a:lnTo>
                  <a:lnTo>
                    <a:pt x="364" y="597"/>
                  </a:lnTo>
                  <a:lnTo>
                    <a:pt x="350" y="584"/>
                  </a:lnTo>
                  <a:lnTo>
                    <a:pt x="337" y="569"/>
                  </a:lnTo>
                  <a:lnTo>
                    <a:pt x="327" y="553"/>
                  </a:lnTo>
                  <a:lnTo>
                    <a:pt x="316" y="536"/>
                  </a:lnTo>
                  <a:lnTo>
                    <a:pt x="307" y="518"/>
                  </a:lnTo>
                  <a:lnTo>
                    <a:pt x="300" y="497"/>
                  </a:lnTo>
                  <a:lnTo>
                    <a:pt x="294" y="477"/>
                  </a:lnTo>
                  <a:lnTo>
                    <a:pt x="290" y="456"/>
                  </a:lnTo>
                  <a:lnTo>
                    <a:pt x="287" y="433"/>
                  </a:lnTo>
                  <a:lnTo>
                    <a:pt x="287" y="409"/>
                  </a:lnTo>
                  <a:lnTo>
                    <a:pt x="287" y="409"/>
                  </a:lnTo>
                  <a:lnTo>
                    <a:pt x="287" y="386"/>
                  </a:lnTo>
                  <a:lnTo>
                    <a:pt x="290" y="363"/>
                  </a:lnTo>
                  <a:lnTo>
                    <a:pt x="294" y="342"/>
                  </a:lnTo>
                  <a:lnTo>
                    <a:pt x="300" y="321"/>
                  </a:lnTo>
                  <a:lnTo>
                    <a:pt x="307" y="301"/>
                  </a:lnTo>
                  <a:lnTo>
                    <a:pt x="316" y="283"/>
                  </a:lnTo>
                  <a:lnTo>
                    <a:pt x="327" y="266"/>
                  </a:lnTo>
                  <a:lnTo>
                    <a:pt x="337" y="250"/>
                  </a:lnTo>
                  <a:lnTo>
                    <a:pt x="350" y="235"/>
                  </a:lnTo>
                  <a:lnTo>
                    <a:pt x="364" y="222"/>
                  </a:lnTo>
                  <a:lnTo>
                    <a:pt x="378" y="210"/>
                  </a:lnTo>
                  <a:lnTo>
                    <a:pt x="393" y="200"/>
                  </a:lnTo>
                  <a:lnTo>
                    <a:pt x="409" y="193"/>
                  </a:lnTo>
                  <a:lnTo>
                    <a:pt x="426" y="187"/>
                  </a:lnTo>
                  <a:lnTo>
                    <a:pt x="444" y="184"/>
                  </a:lnTo>
                  <a:lnTo>
                    <a:pt x="462" y="183"/>
                  </a:lnTo>
                  <a:lnTo>
                    <a:pt x="462" y="183"/>
                  </a:lnTo>
                  <a:close/>
                  <a:moveTo>
                    <a:pt x="661" y="668"/>
                  </a:moveTo>
                  <a:lnTo>
                    <a:pt x="661" y="668"/>
                  </a:lnTo>
                  <a:lnTo>
                    <a:pt x="655" y="668"/>
                  </a:lnTo>
                  <a:lnTo>
                    <a:pt x="650" y="670"/>
                  </a:lnTo>
                  <a:lnTo>
                    <a:pt x="644" y="673"/>
                  </a:lnTo>
                  <a:lnTo>
                    <a:pt x="639" y="678"/>
                  </a:lnTo>
                  <a:lnTo>
                    <a:pt x="636" y="682"/>
                  </a:lnTo>
                  <a:lnTo>
                    <a:pt x="632" y="687"/>
                  </a:lnTo>
                  <a:lnTo>
                    <a:pt x="630" y="694"/>
                  </a:lnTo>
                  <a:lnTo>
                    <a:pt x="630" y="700"/>
                  </a:lnTo>
                  <a:lnTo>
                    <a:pt x="630" y="700"/>
                  </a:lnTo>
                  <a:lnTo>
                    <a:pt x="630" y="706"/>
                  </a:lnTo>
                  <a:lnTo>
                    <a:pt x="632" y="712"/>
                  </a:lnTo>
                  <a:lnTo>
                    <a:pt x="636" y="717"/>
                  </a:lnTo>
                  <a:lnTo>
                    <a:pt x="639" y="722"/>
                  </a:lnTo>
                  <a:lnTo>
                    <a:pt x="644" y="726"/>
                  </a:lnTo>
                  <a:lnTo>
                    <a:pt x="650" y="729"/>
                  </a:lnTo>
                  <a:lnTo>
                    <a:pt x="655" y="731"/>
                  </a:lnTo>
                  <a:lnTo>
                    <a:pt x="661" y="731"/>
                  </a:lnTo>
                  <a:lnTo>
                    <a:pt x="661" y="731"/>
                  </a:lnTo>
                  <a:lnTo>
                    <a:pt x="682" y="732"/>
                  </a:lnTo>
                  <a:lnTo>
                    <a:pt x="701" y="736"/>
                  </a:lnTo>
                  <a:lnTo>
                    <a:pt x="720" y="740"/>
                  </a:lnTo>
                  <a:lnTo>
                    <a:pt x="739" y="747"/>
                  </a:lnTo>
                  <a:lnTo>
                    <a:pt x="756" y="755"/>
                  </a:lnTo>
                  <a:lnTo>
                    <a:pt x="772" y="766"/>
                  </a:lnTo>
                  <a:lnTo>
                    <a:pt x="787" y="776"/>
                  </a:lnTo>
                  <a:lnTo>
                    <a:pt x="801" y="789"/>
                  </a:lnTo>
                  <a:lnTo>
                    <a:pt x="814" y="803"/>
                  </a:lnTo>
                  <a:lnTo>
                    <a:pt x="826" y="818"/>
                  </a:lnTo>
                  <a:lnTo>
                    <a:pt x="835" y="834"/>
                  </a:lnTo>
                  <a:lnTo>
                    <a:pt x="844" y="851"/>
                  </a:lnTo>
                  <a:lnTo>
                    <a:pt x="850" y="870"/>
                  </a:lnTo>
                  <a:lnTo>
                    <a:pt x="854" y="889"/>
                  </a:lnTo>
                  <a:lnTo>
                    <a:pt x="858" y="908"/>
                  </a:lnTo>
                  <a:lnTo>
                    <a:pt x="859" y="929"/>
                  </a:lnTo>
                  <a:lnTo>
                    <a:pt x="859" y="929"/>
                  </a:lnTo>
                  <a:lnTo>
                    <a:pt x="859" y="934"/>
                  </a:lnTo>
                  <a:lnTo>
                    <a:pt x="857" y="938"/>
                  </a:lnTo>
                  <a:lnTo>
                    <a:pt x="854" y="943"/>
                  </a:lnTo>
                  <a:lnTo>
                    <a:pt x="851" y="947"/>
                  </a:lnTo>
                  <a:lnTo>
                    <a:pt x="848" y="950"/>
                  </a:lnTo>
                  <a:lnTo>
                    <a:pt x="844" y="952"/>
                  </a:lnTo>
                  <a:lnTo>
                    <a:pt x="838" y="953"/>
                  </a:lnTo>
                  <a:lnTo>
                    <a:pt x="833" y="954"/>
                  </a:lnTo>
                  <a:lnTo>
                    <a:pt x="89" y="954"/>
                  </a:lnTo>
                  <a:lnTo>
                    <a:pt x="89" y="954"/>
                  </a:lnTo>
                  <a:lnTo>
                    <a:pt x="84" y="953"/>
                  </a:lnTo>
                  <a:lnTo>
                    <a:pt x="80" y="952"/>
                  </a:lnTo>
                  <a:lnTo>
                    <a:pt x="76" y="950"/>
                  </a:lnTo>
                  <a:lnTo>
                    <a:pt x="71" y="947"/>
                  </a:lnTo>
                  <a:lnTo>
                    <a:pt x="68" y="943"/>
                  </a:lnTo>
                  <a:lnTo>
                    <a:pt x="66" y="938"/>
                  </a:lnTo>
                  <a:lnTo>
                    <a:pt x="65" y="934"/>
                  </a:lnTo>
                  <a:lnTo>
                    <a:pt x="64" y="929"/>
                  </a:lnTo>
                  <a:lnTo>
                    <a:pt x="64" y="929"/>
                  </a:lnTo>
                  <a:lnTo>
                    <a:pt x="65" y="908"/>
                  </a:lnTo>
                  <a:lnTo>
                    <a:pt x="68" y="889"/>
                  </a:lnTo>
                  <a:lnTo>
                    <a:pt x="72" y="870"/>
                  </a:lnTo>
                  <a:lnTo>
                    <a:pt x="80" y="851"/>
                  </a:lnTo>
                  <a:lnTo>
                    <a:pt x="87" y="834"/>
                  </a:lnTo>
                  <a:lnTo>
                    <a:pt x="98" y="818"/>
                  </a:lnTo>
                  <a:lnTo>
                    <a:pt x="109" y="803"/>
                  </a:lnTo>
                  <a:lnTo>
                    <a:pt x="122" y="789"/>
                  </a:lnTo>
                  <a:lnTo>
                    <a:pt x="136" y="776"/>
                  </a:lnTo>
                  <a:lnTo>
                    <a:pt x="151" y="766"/>
                  </a:lnTo>
                  <a:lnTo>
                    <a:pt x="167" y="755"/>
                  </a:lnTo>
                  <a:lnTo>
                    <a:pt x="184" y="747"/>
                  </a:lnTo>
                  <a:lnTo>
                    <a:pt x="202" y="740"/>
                  </a:lnTo>
                  <a:lnTo>
                    <a:pt x="221" y="736"/>
                  </a:lnTo>
                  <a:lnTo>
                    <a:pt x="241" y="732"/>
                  </a:lnTo>
                  <a:lnTo>
                    <a:pt x="261" y="731"/>
                  </a:lnTo>
                  <a:lnTo>
                    <a:pt x="261" y="731"/>
                  </a:lnTo>
                  <a:lnTo>
                    <a:pt x="268" y="731"/>
                  </a:lnTo>
                  <a:lnTo>
                    <a:pt x="273" y="729"/>
                  </a:lnTo>
                  <a:lnTo>
                    <a:pt x="278" y="726"/>
                  </a:lnTo>
                  <a:lnTo>
                    <a:pt x="284" y="722"/>
                  </a:lnTo>
                  <a:lnTo>
                    <a:pt x="287" y="717"/>
                  </a:lnTo>
                  <a:lnTo>
                    <a:pt x="290" y="712"/>
                  </a:lnTo>
                  <a:lnTo>
                    <a:pt x="292" y="706"/>
                  </a:lnTo>
                  <a:lnTo>
                    <a:pt x="293" y="700"/>
                  </a:lnTo>
                  <a:lnTo>
                    <a:pt x="293" y="700"/>
                  </a:lnTo>
                  <a:lnTo>
                    <a:pt x="292" y="694"/>
                  </a:lnTo>
                  <a:lnTo>
                    <a:pt x="290" y="687"/>
                  </a:lnTo>
                  <a:lnTo>
                    <a:pt x="287" y="682"/>
                  </a:lnTo>
                  <a:lnTo>
                    <a:pt x="284" y="678"/>
                  </a:lnTo>
                  <a:lnTo>
                    <a:pt x="278" y="673"/>
                  </a:lnTo>
                  <a:lnTo>
                    <a:pt x="273" y="670"/>
                  </a:lnTo>
                  <a:lnTo>
                    <a:pt x="268" y="668"/>
                  </a:lnTo>
                  <a:lnTo>
                    <a:pt x="261" y="668"/>
                  </a:lnTo>
                  <a:lnTo>
                    <a:pt x="261" y="668"/>
                  </a:lnTo>
                  <a:lnTo>
                    <a:pt x="247" y="668"/>
                  </a:lnTo>
                  <a:lnTo>
                    <a:pt x="234" y="669"/>
                  </a:lnTo>
                  <a:lnTo>
                    <a:pt x="221" y="671"/>
                  </a:lnTo>
                  <a:lnTo>
                    <a:pt x="209" y="673"/>
                  </a:lnTo>
                  <a:lnTo>
                    <a:pt x="196" y="677"/>
                  </a:lnTo>
                  <a:lnTo>
                    <a:pt x="184" y="680"/>
                  </a:lnTo>
                  <a:lnTo>
                    <a:pt x="159" y="688"/>
                  </a:lnTo>
                  <a:lnTo>
                    <a:pt x="137" y="699"/>
                  </a:lnTo>
                  <a:lnTo>
                    <a:pt x="115" y="712"/>
                  </a:lnTo>
                  <a:lnTo>
                    <a:pt x="95" y="727"/>
                  </a:lnTo>
                  <a:lnTo>
                    <a:pt x="77" y="744"/>
                  </a:lnTo>
                  <a:lnTo>
                    <a:pt x="59" y="762"/>
                  </a:lnTo>
                  <a:lnTo>
                    <a:pt x="44" y="783"/>
                  </a:lnTo>
                  <a:lnTo>
                    <a:pt x="32" y="804"/>
                  </a:lnTo>
                  <a:lnTo>
                    <a:pt x="21" y="827"/>
                  </a:lnTo>
                  <a:lnTo>
                    <a:pt x="12" y="851"/>
                  </a:lnTo>
                  <a:lnTo>
                    <a:pt x="8" y="863"/>
                  </a:lnTo>
                  <a:lnTo>
                    <a:pt x="6" y="876"/>
                  </a:lnTo>
                  <a:lnTo>
                    <a:pt x="4" y="889"/>
                  </a:lnTo>
                  <a:lnTo>
                    <a:pt x="1" y="902"/>
                  </a:lnTo>
                  <a:lnTo>
                    <a:pt x="0" y="915"/>
                  </a:lnTo>
                  <a:lnTo>
                    <a:pt x="0" y="929"/>
                  </a:lnTo>
                  <a:lnTo>
                    <a:pt x="0" y="929"/>
                  </a:lnTo>
                  <a:lnTo>
                    <a:pt x="0" y="937"/>
                  </a:lnTo>
                  <a:lnTo>
                    <a:pt x="3" y="947"/>
                  </a:lnTo>
                  <a:lnTo>
                    <a:pt x="5" y="956"/>
                  </a:lnTo>
                  <a:lnTo>
                    <a:pt x="7" y="963"/>
                  </a:lnTo>
                  <a:lnTo>
                    <a:pt x="11" y="971"/>
                  </a:lnTo>
                  <a:lnTo>
                    <a:pt x="15" y="978"/>
                  </a:lnTo>
                  <a:lnTo>
                    <a:pt x="21" y="986"/>
                  </a:lnTo>
                  <a:lnTo>
                    <a:pt x="26" y="992"/>
                  </a:lnTo>
                  <a:lnTo>
                    <a:pt x="33" y="997"/>
                  </a:lnTo>
                  <a:lnTo>
                    <a:pt x="39" y="1003"/>
                  </a:lnTo>
                  <a:lnTo>
                    <a:pt x="47" y="1007"/>
                  </a:lnTo>
                  <a:lnTo>
                    <a:pt x="55" y="1010"/>
                  </a:lnTo>
                  <a:lnTo>
                    <a:pt x="63" y="1014"/>
                  </a:lnTo>
                  <a:lnTo>
                    <a:pt x="71" y="1016"/>
                  </a:lnTo>
                  <a:lnTo>
                    <a:pt x="80" y="1018"/>
                  </a:lnTo>
                  <a:lnTo>
                    <a:pt x="89" y="1018"/>
                  </a:lnTo>
                  <a:lnTo>
                    <a:pt x="833" y="1018"/>
                  </a:lnTo>
                  <a:lnTo>
                    <a:pt x="833" y="1018"/>
                  </a:lnTo>
                  <a:lnTo>
                    <a:pt x="843" y="1018"/>
                  </a:lnTo>
                  <a:lnTo>
                    <a:pt x="851" y="1016"/>
                  </a:lnTo>
                  <a:lnTo>
                    <a:pt x="860" y="1014"/>
                  </a:lnTo>
                  <a:lnTo>
                    <a:pt x="868" y="1010"/>
                  </a:lnTo>
                  <a:lnTo>
                    <a:pt x="876" y="1007"/>
                  </a:lnTo>
                  <a:lnTo>
                    <a:pt x="883" y="1003"/>
                  </a:lnTo>
                  <a:lnTo>
                    <a:pt x="890" y="997"/>
                  </a:lnTo>
                  <a:lnTo>
                    <a:pt x="896" y="992"/>
                  </a:lnTo>
                  <a:lnTo>
                    <a:pt x="902" y="986"/>
                  </a:lnTo>
                  <a:lnTo>
                    <a:pt x="907" y="978"/>
                  </a:lnTo>
                  <a:lnTo>
                    <a:pt x="911" y="971"/>
                  </a:lnTo>
                  <a:lnTo>
                    <a:pt x="916" y="963"/>
                  </a:lnTo>
                  <a:lnTo>
                    <a:pt x="919" y="956"/>
                  </a:lnTo>
                  <a:lnTo>
                    <a:pt x="921" y="947"/>
                  </a:lnTo>
                  <a:lnTo>
                    <a:pt x="922" y="937"/>
                  </a:lnTo>
                  <a:lnTo>
                    <a:pt x="922" y="929"/>
                  </a:lnTo>
                  <a:lnTo>
                    <a:pt x="922" y="929"/>
                  </a:lnTo>
                  <a:lnTo>
                    <a:pt x="922" y="915"/>
                  </a:lnTo>
                  <a:lnTo>
                    <a:pt x="921" y="902"/>
                  </a:lnTo>
                  <a:lnTo>
                    <a:pt x="920" y="889"/>
                  </a:lnTo>
                  <a:lnTo>
                    <a:pt x="918" y="876"/>
                  </a:lnTo>
                  <a:lnTo>
                    <a:pt x="915" y="863"/>
                  </a:lnTo>
                  <a:lnTo>
                    <a:pt x="911" y="851"/>
                  </a:lnTo>
                  <a:lnTo>
                    <a:pt x="902" y="827"/>
                  </a:lnTo>
                  <a:lnTo>
                    <a:pt x="891" y="804"/>
                  </a:lnTo>
                  <a:lnTo>
                    <a:pt x="878" y="783"/>
                  </a:lnTo>
                  <a:lnTo>
                    <a:pt x="863" y="762"/>
                  </a:lnTo>
                  <a:lnTo>
                    <a:pt x="846" y="744"/>
                  </a:lnTo>
                  <a:lnTo>
                    <a:pt x="828" y="727"/>
                  </a:lnTo>
                  <a:lnTo>
                    <a:pt x="807" y="712"/>
                  </a:lnTo>
                  <a:lnTo>
                    <a:pt x="786" y="699"/>
                  </a:lnTo>
                  <a:lnTo>
                    <a:pt x="763" y="688"/>
                  </a:lnTo>
                  <a:lnTo>
                    <a:pt x="740" y="680"/>
                  </a:lnTo>
                  <a:lnTo>
                    <a:pt x="727" y="677"/>
                  </a:lnTo>
                  <a:lnTo>
                    <a:pt x="714" y="673"/>
                  </a:lnTo>
                  <a:lnTo>
                    <a:pt x="701" y="671"/>
                  </a:lnTo>
                  <a:lnTo>
                    <a:pt x="688" y="669"/>
                  </a:lnTo>
                  <a:lnTo>
                    <a:pt x="675" y="668"/>
                  </a:lnTo>
                  <a:lnTo>
                    <a:pt x="661" y="668"/>
                  </a:lnTo>
                  <a:lnTo>
                    <a:pt x="661" y="668"/>
                  </a:lnTo>
                  <a:close/>
                  <a:moveTo>
                    <a:pt x="484" y="84"/>
                  </a:moveTo>
                  <a:lnTo>
                    <a:pt x="484" y="84"/>
                  </a:lnTo>
                  <a:lnTo>
                    <a:pt x="501" y="75"/>
                  </a:lnTo>
                  <a:lnTo>
                    <a:pt x="520" y="68"/>
                  </a:lnTo>
                  <a:lnTo>
                    <a:pt x="538" y="65"/>
                  </a:lnTo>
                  <a:lnTo>
                    <a:pt x="557" y="64"/>
                  </a:lnTo>
                  <a:lnTo>
                    <a:pt x="557" y="64"/>
                  </a:lnTo>
                  <a:lnTo>
                    <a:pt x="574" y="65"/>
                  </a:lnTo>
                  <a:lnTo>
                    <a:pt x="592" y="68"/>
                  </a:lnTo>
                  <a:lnTo>
                    <a:pt x="609" y="74"/>
                  </a:lnTo>
                  <a:lnTo>
                    <a:pt x="625" y="81"/>
                  </a:lnTo>
                  <a:lnTo>
                    <a:pt x="640" y="91"/>
                  </a:lnTo>
                  <a:lnTo>
                    <a:pt x="655" y="103"/>
                  </a:lnTo>
                  <a:lnTo>
                    <a:pt x="668" y="115"/>
                  </a:lnTo>
                  <a:lnTo>
                    <a:pt x="681" y="130"/>
                  </a:lnTo>
                  <a:lnTo>
                    <a:pt x="691" y="147"/>
                  </a:lnTo>
                  <a:lnTo>
                    <a:pt x="702" y="164"/>
                  </a:lnTo>
                  <a:lnTo>
                    <a:pt x="711" y="182"/>
                  </a:lnTo>
                  <a:lnTo>
                    <a:pt x="718" y="202"/>
                  </a:lnTo>
                  <a:lnTo>
                    <a:pt x="724" y="223"/>
                  </a:lnTo>
                  <a:lnTo>
                    <a:pt x="728" y="244"/>
                  </a:lnTo>
                  <a:lnTo>
                    <a:pt x="731" y="267"/>
                  </a:lnTo>
                  <a:lnTo>
                    <a:pt x="732" y="290"/>
                  </a:lnTo>
                  <a:lnTo>
                    <a:pt x="732" y="290"/>
                  </a:lnTo>
                  <a:lnTo>
                    <a:pt x="731" y="306"/>
                  </a:lnTo>
                  <a:lnTo>
                    <a:pt x="730" y="324"/>
                  </a:lnTo>
                  <a:lnTo>
                    <a:pt x="728" y="340"/>
                  </a:lnTo>
                  <a:lnTo>
                    <a:pt x="725" y="356"/>
                  </a:lnTo>
                  <a:lnTo>
                    <a:pt x="725" y="356"/>
                  </a:lnTo>
                  <a:lnTo>
                    <a:pt x="724" y="362"/>
                  </a:lnTo>
                  <a:lnTo>
                    <a:pt x="724" y="369"/>
                  </a:lnTo>
                  <a:lnTo>
                    <a:pt x="726" y="374"/>
                  </a:lnTo>
                  <a:lnTo>
                    <a:pt x="728" y="379"/>
                  </a:lnTo>
                  <a:lnTo>
                    <a:pt x="732" y="385"/>
                  </a:lnTo>
                  <a:lnTo>
                    <a:pt x="736" y="389"/>
                  </a:lnTo>
                  <a:lnTo>
                    <a:pt x="742" y="391"/>
                  </a:lnTo>
                  <a:lnTo>
                    <a:pt x="748" y="393"/>
                  </a:lnTo>
                  <a:lnTo>
                    <a:pt x="748" y="393"/>
                  </a:lnTo>
                  <a:lnTo>
                    <a:pt x="756" y="394"/>
                  </a:lnTo>
                  <a:lnTo>
                    <a:pt x="756" y="394"/>
                  </a:lnTo>
                  <a:lnTo>
                    <a:pt x="761" y="394"/>
                  </a:lnTo>
                  <a:lnTo>
                    <a:pt x="765" y="393"/>
                  </a:lnTo>
                  <a:lnTo>
                    <a:pt x="771" y="391"/>
                  </a:lnTo>
                  <a:lnTo>
                    <a:pt x="775" y="388"/>
                  </a:lnTo>
                  <a:lnTo>
                    <a:pt x="778" y="385"/>
                  </a:lnTo>
                  <a:lnTo>
                    <a:pt x="782" y="380"/>
                  </a:lnTo>
                  <a:lnTo>
                    <a:pt x="785" y="375"/>
                  </a:lnTo>
                  <a:lnTo>
                    <a:pt x="786" y="370"/>
                  </a:lnTo>
                  <a:lnTo>
                    <a:pt x="786" y="370"/>
                  </a:lnTo>
                  <a:lnTo>
                    <a:pt x="790" y="350"/>
                  </a:lnTo>
                  <a:lnTo>
                    <a:pt x="793" y="331"/>
                  </a:lnTo>
                  <a:lnTo>
                    <a:pt x="794" y="311"/>
                  </a:lnTo>
                  <a:lnTo>
                    <a:pt x="795" y="290"/>
                  </a:lnTo>
                  <a:lnTo>
                    <a:pt x="795" y="290"/>
                  </a:lnTo>
                  <a:lnTo>
                    <a:pt x="794" y="260"/>
                  </a:lnTo>
                  <a:lnTo>
                    <a:pt x="790" y="231"/>
                  </a:lnTo>
                  <a:lnTo>
                    <a:pt x="785" y="203"/>
                  </a:lnTo>
                  <a:lnTo>
                    <a:pt x="776" y="178"/>
                  </a:lnTo>
                  <a:lnTo>
                    <a:pt x="767" y="152"/>
                  </a:lnTo>
                  <a:lnTo>
                    <a:pt x="755" y="128"/>
                  </a:lnTo>
                  <a:lnTo>
                    <a:pt x="741" y="106"/>
                  </a:lnTo>
                  <a:lnTo>
                    <a:pt x="726" y="85"/>
                  </a:lnTo>
                  <a:lnTo>
                    <a:pt x="709" y="66"/>
                  </a:lnTo>
                  <a:lnTo>
                    <a:pt x="690" y="50"/>
                  </a:lnTo>
                  <a:lnTo>
                    <a:pt x="670" y="35"/>
                  </a:lnTo>
                  <a:lnTo>
                    <a:pt x="660" y="29"/>
                  </a:lnTo>
                  <a:lnTo>
                    <a:pt x="650" y="23"/>
                  </a:lnTo>
                  <a:lnTo>
                    <a:pt x="639" y="18"/>
                  </a:lnTo>
                  <a:lnTo>
                    <a:pt x="628" y="14"/>
                  </a:lnTo>
                  <a:lnTo>
                    <a:pt x="616" y="9"/>
                  </a:lnTo>
                  <a:lnTo>
                    <a:pt x="604" y="6"/>
                  </a:lnTo>
                  <a:lnTo>
                    <a:pt x="593" y="3"/>
                  </a:lnTo>
                  <a:lnTo>
                    <a:pt x="581" y="2"/>
                  </a:lnTo>
                  <a:lnTo>
                    <a:pt x="569" y="1"/>
                  </a:lnTo>
                  <a:lnTo>
                    <a:pt x="557" y="0"/>
                  </a:lnTo>
                  <a:lnTo>
                    <a:pt x="557" y="0"/>
                  </a:lnTo>
                  <a:lnTo>
                    <a:pt x="543" y="1"/>
                  </a:lnTo>
                  <a:lnTo>
                    <a:pt x="529" y="2"/>
                  </a:lnTo>
                  <a:lnTo>
                    <a:pt x="517" y="4"/>
                  </a:lnTo>
                  <a:lnTo>
                    <a:pt x="503" y="7"/>
                  </a:lnTo>
                  <a:lnTo>
                    <a:pt x="490" y="11"/>
                  </a:lnTo>
                  <a:lnTo>
                    <a:pt x="477" y="17"/>
                  </a:lnTo>
                  <a:lnTo>
                    <a:pt x="465" y="22"/>
                  </a:lnTo>
                  <a:lnTo>
                    <a:pt x="452" y="30"/>
                  </a:lnTo>
                  <a:lnTo>
                    <a:pt x="452" y="30"/>
                  </a:lnTo>
                  <a:lnTo>
                    <a:pt x="447" y="33"/>
                  </a:lnTo>
                  <a:lnTo>
                    <a:pt x="442" y="37"/>
                  </a:lnTo>
                  <a:lnTo>
                    <a:pt x="439" y="43"/>
                  </a:lnTo>
                  <a:lnTo>
                    <a:pt x="438" y="49"/>
                  </a:lnTo>
                  <a:lnTo>
                    <a:pt x="437" y="54"/>
                  </a:lnTo>
                  <a:lnTo>
                    <a:pt x="437" y="61"/>
                  </a:lnTo>
                  <a:lnTo>
                    <a:pt x="438" y="67"/>
                  </a:lnTo>
                  <a:lnTo>
                    <a:pt x="441" y="73"/>
                  </a:lnTo>
                  <a:lnTo>
                    <a:pt x="441" y="73"/>
                  </a:lnTo>
                  <a:lnTo>
                    <a:pt x="445" y="78"/>
                  </a:lnTo>
                  <a:lnTo>
                    <a:pt x="450" y="82"/>
                  </a:lnTo>
                  <a:lnTo>
                    <a:pt x="455" y="85"/>
                  </a:lnTo>
                  <a:lnTo>
                    <a:pt x="461" y="88"/>
                  </a:lnTo>
                  <a:lnTo>
                    <a:pt x="467" y="89"/>
                  </a:lnTo>
                  <a:lnTo>
                    <a:pt x="473" y="88"/>
                  </a:lnTo>
                  <a:lnTo>
                    <a:pt x="479" y="87"/>
                  </a:lnTo>
                  <a:lnTo>
                    <a:pt x="484" y="84"/>
                  </a:lnTo>
                  <a:lnTo>
                    <a:pt x="484" y="84"/>
                  </a:lnTo>
                  <a:close/>
                  <a:moveTo>
                    <a:pt x="763" y="540"/>
                  </a:moveTo>
                  <a:lnTo>
                    <a:pt x="763" y="540"/>
                  </a:lnTo>
                  <a:lnTo>
                    <a:pt x="757" y="541"/>
                  </a:lnTo>
                  <a:lnTo>
                    <a:pt x="751" y="544"/>
                  </a:lnTo>
                  <a:lnTo>
                    <a:pt x="746" y="546"/>
                  </a:lnTo>
                  <a:lnTo>
                    <a:pt x="741" y="550"/>
                  </a:lnTo>
                  <a:lnTo>
                    <a:pt x="738" y="554"/>
                  </a:lnTo>
                  <a:lnTo>
                    <a:pt x="734" y="560"/>
                  </a:lnTo>
                  <a:lnTo>
                    <a:pt x="732" y="566"/>
                  </a:lnTo>
                  <a:lnTo>
                    <a:pt x="732" y="573"/>
                  </a:lnTo>
                  <a:lnTo>
                    <a:pt x="732" y="573"/>
                  </a:lnTo>
                  <a:lnTo>
                    <a:pt x="732" y="579"/>
                  </a:lnTo>
                  <a:lnTo>
                    <a:pt x="734" y="584"/>
                  </a:lnTo>
                  <a:lnTo>
                    <a:pt x="738" y="590"/>
                  </a:lnTo>
                  <a:lnTo>
                    <a:pt x="741" y="595"/>
                  </a:lnTo>
                  <a:lnTo>
                    <a:pt x="746" y="598"/>
                  </a:lnTo>
                  <a:lnTo>
                    <a:pt x="751" y="602"/>
                  </a:lnTo>
                  <a:lnTo>
                    <a:pt x="757" y="604"/>
                  </a:lnTo>
                  <a:lnTo>
                    <a:pt x="763" y="605"/>
                  </a:lnTo>
                  <a:lnTo>
                    <a:pt x="763" y="605"/>
                  </a:lnTo>
                  <a:lnTo>
                    <a:pt x="784" y="606"/>
                  </a:lnTo>
                  <a:lnTo>
                    <a:pt x="803" y="608"/>
                  </a:lnTo>
                  <a:lnTo>
                    <a:pt x="821" y="613"/>
                  </a:lnTo>
                  <a:lnTo>
                    <a:pt x="839" y="620"/>
                  </a:lnTo>
                  <a:lnTo>
                    <a:pt x="856" y="628"/>
                  </a:lnTo>
                  <a:lnTo>
                    <a:pt x="872" y="639"/>
                  </a:lnTo>
                  <a:lnTo>
                    <a:pt x="887" y="650"/>
                  </a:lnTo>
                  <a:lnTo>
                    <a:pt x="900" y="663"/>
                  </a:lnTo>
                  <a:lnTo>
                    <a:pt x="911" y="678"/>
                  </a:lnTo>
                  <a:lnTo>
                    <a:pt x="923" y="693"/>
                  </a:lnTo>
                  <a:lnTo>
                    <a:pt x="932" y="709"/>
                  </a:lnTo>
                  <a:lnTo>
                    <a:pt x="940" y="727"/>
                  </a:lnTo>
                  <a:lnTo>
                    <a:pt x="946" y="745"/>
                  </a:lnTo>
                  <a:lnTo>
                    <a:pt x="951" y="764"/>
                  </a:lnTo>
                  <a:lnTo>
                    <a:pt x="953" y="784"/>
                  </a:lnTo>
                  <a:lnTo>
                    <a:pt x="954" y="803"/>
                  </a:lnTo>
                  <a:lnTo>
                    <a:pt x="954" y="803"/>
                  </a:lnTo>
                  <a:lnTo>
                    <a:pt x="954" y="809"/>
                  </a:lnTo>
                  <a:lnTo>
                    <a:pt x="952" y="814"/>
                  </a:lnTo>
                  <a:lnTo>
                    <a:pt x="952" y="814"/>
                  </a:lnTo>
                  <a:lnTo>
                    <a:pt x="950" y="820"/>
                  </a:lnTo>
                  <a:lnTo>
                    <a:pt x="950" y="827"/>
                  </a:lnTo>
                  <a:lnTo>
                    <a:pt x="950" y="832"/>
                  </a:lnTo>
                  <a:lnTo>
                    <a:pt x="952" y="839"/>
                  </a:lnTo>
                  <a:lnTo>
                    <a:pt x="954" y="844"/>
                  </a:lnTo>
                  <a:lnTo>
                    <a:pt x="959" y="848"/>
                  </a:lnTo>
                  <a:lnTo>
                    <a:pt x="963" y="853"/>
                  </a:lnTo>
                  <a:lnTo>
                    <a:pt x="968" y="856"/>
                  </a:lnTo>
                  <a:lnTo>
                    <a:pt x="968" y="856"/>
                  </a:lnTo>
                  <a:lnTo>
                    <a:pt x="975" y="858"/>
                  </a:lnTo>
                  <a:lnTo>
                    <a:pt x="981" y="859"/>
                  </a:lnTo>
                  <a:lnTo>
                    <a:pt x="981" y="859"/>
                  </a:lnTo>
                  <a:lnTo>
                    <a:pt x="985" y="858"/>
                  </a:lnTo>
                  <a:lnTo>
                    <a:pt x="990" y="857"/>
                  </a:lnTo>
                  <a:lnTo>
                    <a:pt x="998" y="854"/>
                  </a:lnTo>
                  <a:lnTo>
                    <a:pt x="1003" y="851"/>
                  </a:lnTo>
                  <a:lnTo>
                    <a:pt x="1006" y="848"/>
                  </a:lnTo>
                  <a:lnTo>
                    <a:pt x="1008" y="844"/>
                  </a:lnTo>
                  <a:lnTo>
                    <a:pt x="1010" y="840"/>
                  </a:lnTo>
                  <a:lnTo>
                    <a:pt x="1010" y="840"/>
                  </a:lnTo>
                  <a:lnTo>
                    <a:pt x="1013" y="831"/>
                  </a:lnTo>
                  <a:lnTo>
                    <a:pt x="1017" y="823"/>
                  </a:lnTo>
                  <a:lnTo>
                    <a:pt x="1018" y="813"/>
                  </a:lnTo>
                  <a:lnTo>
                    <a:pt x="1018" y="803"/>
                  </a:lnTo>
                  <a:lnTo>
                    <a:pt x="1018" y="803"/>
                  </a:lnTo>
                  <a:lnTo>
                    <a:pt x="1018" y="790"/>
                  </a:lnTo>
                  <a:lnTo>
                    <a:pt x="1017" y="777"/>
                  </a:lnTo>
                  <a:lnTo>
                    <a:pt x="1013" y="751"/>
                  </a:lnTo>
                  <a:lnTo>
                    <a:pt x="1007" y="726"/>
                  </a:lnTo>
                  <a:lnTo>
                    <a:pt x="998" y="702"/>
                  </a:lnTo>
                  <a:lnTo>
                    <a:pt x="988" y="679"/>
                  </a:lnTo>
                  <a:lnTo>
                    <a:pt x="976" y="657"/>
                  </a:lnTo>
                  <a:lnTo>
                    <a:pt x="961" y="637"/>
                  </a:lnTo>
                  <a:lnTo>
                    <a:pt x="945" y="619"/>
                  </a:lnTo>
                  <a:lnTo>
                    <a:pt x="926" y="602"/>
                  </a:lnTo>
                  <a:lnTo>
                    <a:pt x="907" y="585"/>
                  </a:lnTo>
                  <a:lnTo>
                    <a:pt x="887" y="573"/>
                  </a:lnTo>
                  <a:lnTo>
                    <a:pt x="864" y="562"/>
                  </a:lnTo>
                  <a:lnTo>
                    <a:pt x="852" y="556"/>
                  </a:lnTo>
                  <a:lnTo>
                    <a:pt x="841" y="552"/>
                  </a:lnTo>
                  <a:lnTo>
                    <a:pt x="829" y="549"/>
                  </a:lnTo>
                  <a:lnTo>
                    <a:pt x="816" y="546"/>
                  </a:lnTo>
                  <a:lnTo>
                    <a:pt x="803" y="544"/>
                  </a:lnTo>
                  <a:lnTo>
                    <a:pt x="790" y="542"/>
                  </a:lnTo>
                  <a:lnTo>
                    <a:pt x="777" y="541"/>
                  </a:lnTo>
                  <a:lnTo>
                    <a:pt x="763" y="540"/>
                  </a:lnTo>
                  <a:lnTo>
                    <a:pt x="763" y="540"/>
                  </a:lnTo>
                  <a:close/>
                </a:path>
              </a:pathLst>
            </a:custGeom>
            <a:solidFill>
              <a:schemeClr val="bg1"/>
            </a:solidFill>
            <a:ln>
              <a:noFill/>
            </a:ln>
          </p:spPr>
          <p:txBody>
            <a:bodyPr vert="horz" wrap="square" lIns="91401" tIns="45700" rIns="91401" bIns="45700" numCol="1" anchor="t" anchorCtr="0" compatLnSpc="1"/>
            <a:lstStyle/>
            <a:p>
              <a:endParaRPr lang="zh-CN" altLang="en-US">
                <a:solidFill>
                  <a:schemeClr val="tx2"/>
                </a:solidFill>
              </a:endParaRPr>
            </a:p>
          </p:txBody>
        </p:sp>
      </p:grpSp>
      <p:sp>
        <p:nvSpPr>
          <p:cNvPr id="45" name="灯片编号占位符 44"/>
          <p:cNvSpPr>
            <a:spLocks noGrp="1"/>
          </p:cNvSpPr>
          <p:nvPr>
            <p:ph type="sldNum" sz="quarter" idx="12"/>
          </p:nvPr>
        </p:nvSpPr>
        <p:spPr/>
        <p:txBody>
          <a:bodyPr/>
          <a:lstStyle/>
          <a:p>
            <a:fld id="{18AF668F-848C-4CC0-8143-F2E483CC7783}" type="slidenum">
              <a:rPr lang="zh-CN" altLang="en-US" smtClean="0"/>
              <a:t>8</a:t>
            </a:fld>
            <a:endParaRPr lang="zh-CN" altLang="en-US"/>
          </a:p>
        </p:txBody>
      </p:sp>
      <p:sp>
        <p:nvSpPr>
          <p:cNvPr id="12" name="文本框 11"/>
          <p:cNvSpPr txBox="1"/>
          <p:nvPr/>
        </p:nvSpPr>
        <p:spPr>
          <a:xfrm>
            <a:off x="2205355" y="985482"/>
            <a:ext cx="5241290" cy="506730"/>
          </a:xfrm>
          <a:prstGeom prst="rect">
            <a:avLst/>
          </a:prstGeom>
          <a:noFill/>
        </p:spPr>
        <p:txBody>
          <a:bodyPr wrap="square" rtlCol="0">
            <a:spAutoFit/>
          </a:bodyPr>
          <a:lstStyle/>
          <a:p>
            <a:r>
              <a:rPr lang="zh-CN" altLang="en-US" dirty="0"/>
              <a:t>徐忠                          负责一氧化碳传感器     </a:t>
            </a:r>
          </a:p>
          <a:p>
            <a:r>
              <a:rPr lang="zh-CN" altLang="en-US" dirty="0"/>
              <a:t>张志龙                </a:t>
            </a:r>
          </a:p>
        </p:txBody>
      </p:sp>
      <p:sp>
        <p:nvSpPr>
          <p:cNvPr id="15" name="文本框 14"/>
          <p:cNvSpPr txBox="1"/>
          <p:nvPr/>
        </p:nvSpPr>
        <p:spPr>
          <a:xfrm>
            <a:off x="2205355" y="2137395"/>
            <a:ext cx="5012690" cy="506730"/>
          </a:xfrm>
          <a:prstGeom prst="rect">
            <a:avLst/>
          </a:prstGeom>
          <a:noFill/>
        </p:spPr>
        <p:txBody>
          <a:bodyPr wrap="square" rtlCol="0">
            <a:spAutoFit/>
          </a:bodyPr>
          <a:lstStyle/>
          <a:p>
            <a:r>
              <a:rPr lang="zh-CN" altLang="en-US" dirty="0"/>
              <a:t>蒋成龙                      负责温湿度传感器   火焰传感器</a:t>
            </a:r>
          </a:p>
          <a:p>
            <a:r>
              <a:rPr lang="zh-CN" altLang="en-US" dirty="0"/>
              <a:t>穆珍灿                      蓝牙模块</a:t>
            </a:r>
          </a:p>
        </p:txBody>
      </p:sp>
      <p:sp>
        <p:nvSpPr>
          <p:cNvPr id="20" name="文本框 19"/>
          <p:cNvSpPr txBox="1"/>
          <p:nvPr/>
        </p:nvSpPr>
        <p:spPr>
          <a:xfrm>
            <a:off x="2205355" y="3323743"/>
            <a:ext cx="4218940" cy="506730"/>
          </a:xfrm>
          <a:prstGeom prst="rect">
            <a:avLst/>
          </a:prstGeom>
          <a:noFill/>
        </p:spPr>
        <p:txBody>
          <a:bodyPr wrap="square" rtlCol="0">
            <a:spAutoFit/>
          </a:bodyPr>
          <a:lstStyle/>
          <a:p>
            <a:r>
              <a:rPr lang="zh-CN" altLang="en-US" dirty="0"/>
              <a:t>张歆奇                      </a:t>
            </a:r>
            <a:r>
              <a:rPr lang="zh-CN" altLang="en-US" dirty="0">
                <a:sym typeface="+mn-ea"/>
              </a:rPr>
              <a:t>负责烟雾传感器</a:t>
            </a:r>
            <a:r>
              <a:rPr lang="zh-CN" altLang="en-US" dirty="0"/>
              <a:t>    </a:t>
            </a:r>
          </a:p>
          <a:p>
            <a:r>
              <a:rPr lang="zh-CN" altLang="en-US" dirty="0"/>
              <a:t>王丹妮                    </a:t>
            </a:r>
          </a:p>
        </p:txBody>
      </p:sp>
      <p:sp>
        <p:nvSpPr>
          <p:cNvPr id="2" name="文本框 1"/>
          <p:cNvSpPr txBox="1"/>
          <p:nvPr/>
        </p:nvSpPr>
        <p:spPr>
          <a:xfrm>
            <a:off x="2136775" y="141605"/>
            <a:ext cx="4579620" cy="521970"/>
          </a:xfrm>
          <a:prstGeom prst="rect">
            <a:avLst/>
          </a:prstGeom>
          <a:noFill/>
        </p:spPr>
        <p:txBody>
          <a:bodyPr wrap="square" rtlCol="0">
            <a:spAutoFit/>
          </a:bodyPr>
          <a:lstStyle/>
          <a:p>
            <a:pPr algn="ctr"/>
            <a:r>
              <a:rPr lang="zh-CN" altLang="en-US" sz="2800" dirty="0"/>
              <a:t>程安排及成员分工</a:t>
            </a:r>
          </a:p>
        </p:txBody>
      </p:sp>
      <p:sp>
        <p:nvSpPr>
          <p:cNvPr id="13" name="任意多边形 8"/>
          <p:cNvSpPr/>
          <p:nvPr/>
        </p:nvSpPr>
        <p:spPr bwMode="auto">
          <a:xfrm>
            <a:off x="0" y="0"/>
            <a:ext cx="925195" cy="890270"/>
          </a:xfrm>
          <a:custGeom>
            <a:avLst/>
            <a:gdLst>
              <a:gd name="T0" fmla="*/ 0 w 993531"/>
              <a:gd name="T1" fmla="*/ 0 h 1011115"/>
              <a:gd name="T2" fmla="*/ 993775 w 993531"/>
              <a:gd name="T3" fmla="*/ 0 h 1011115"/>
              <a:gd name="T4" fmla="*/ 496888 w 993531"/>
              <a:gd name="T5" fmla="*/ 1011237 h 1011115"/>
              <a:gd name="T6" fmla="*/ 0 60000 65536"/>
              <a:gd name="T7" fmla="*/ 0 60000 65536"/>
              <a:gd name="T8" fmla="*/ 0 60000 65536"/>
              <a:gd name="T9" fmla="*/ 0 w 993531"/>
              <a:gd name="T10" fmla="*/ 0 h 1011115"/>
              <a:gd name="T11" fmla="*/ 993531 w 993531"/>
              <a:gd name="T12" fmla="*/ 1011115 h 1011115"/>
            </a:gdLst>
            <a:ahLst/>
            <a:cxnLst>
              <a:cxn ang="T6">
                <a:pos x="T0" y="T1"/>
              </a:cxn>
              <a:cxn ang="T7">
                <a:pos x="T2" y="T3"/>
              </a:cxn>
              <a:cxn ang="T8">
                <a:pos x="T4" y="T5"/>
              </a:cxn>
            </a:cxnLst>
            <a:rect l="T9" t="T10" r="T11" b="T12"/>
            <a:pathLst>
              <a:path w="993531" h="1011115">
                <a:moveTo>
                  <a:pt x="0" y="0"/>
                </a:moveTo>
                <a:lnTo>
                  <a:pt x="993531" y="0"/>
                </a:lnTo>
                <a:lnTo>
                  <a:pt x="496766" y="1011115"/>
                </a:lnTo>
                <a:lnTo>
                  <a:pt x="0" y="0"/>
                </a:lnTo>
                <a:close/>
              </a:path>
            </a:pathLst>
          </a:custGeom>
          <a:solidFill>
            <a:schemeClr val="bg1">
              <a:lumMod val="85000"/>
            </a:schemeClr>
          </a:solidFill>
          <a:ln w="12700" algn="ctr">
            <a:noFill/>
            <a:miter lim="800000"/>
          </a:ln>
        </p:spPr>
        <p:txBody>
          <a:bodyPr tIns="0" bIns="360000" anchor="ctr"/>
          <a:lstStyle/>
          <a:p>
            <a:pPr algn="ctr" eaLnBrk="1" hangingPunct="1">
              <a:spcBef>
                <a:spcPts val="2400"/>
              </a:spcBef>
              <a:buClr>
                <a:schemeClr val="accent1"/>
              </a:buClr>
              <a:buSzPct val="60000"/>
            </a:pPr>
            <a:r>
              <a:rPr lang="en-US" altLang="zh-CN" sz="3200" b="1" dirty="0">
                <a:solidFill>
                  <a:schemeClr val="accent2">
                    <a:lumMod val="50000"/>
                  </a:schemeClr>
                </a:solidFill>
                <a:latin typeface="微软雅黑" panose="020B0503020204020204" pitchFamily="34" charset="-122"/>
                <a:ea typeface="微软雅黑" panose="020B0503020204020204" pitchFamily="34" charset="-122"/>
                <a:cs typeface="Arial Unicode MS" panose="020B0604020202020204" pitchFamily="34" charset="-122"/>
              </a:rPr>
              <a:t>02</a:t>
            </a:r>
            <a:endParaRPr lang="zh-CN" altLang="en-US" sz="3200" b="1" dirty="0">
              <a:solidFill>
                <a:schemeClr val="accent2">
                  <a:lumMod val="50000"/>
                </a:scheme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grpSp>
        <p:nvGrpSpPr>
          <p:cNvPr id="18" name="组合 42">
            <a:extLst>
              <a:ext uri="{FF2B5EF4-FFF2-40B4-BE49-F238E27FC236}">
                <a16:creationId xmlns:a16="http://schemas.microsoft.com/office/drawing/2014/main" id="{1D853FA7-5CE3-4FBE-8209-5885EEF13623}"/>
              </a:ext>
            </a:extLst>
          </p:cNvPr>
          <p:cNvGrpSpPr/>
          <p:nvPr/>
        </p:nvGrpSpPr>
        <p:grpSpPr>
          <a:xfrm>
            <a:off x="906588" y="912740"/>
            <a:ext cx="652125" cy="652213"/>
            <a:chOff x="3846456" y="3334254"/>
            <a:chExt cx="869714" cy="869714"/>
          </a:xfrm>
        </p:grpSpPr>
        <p:sp>
          <p:nvSpPr>
            <p:cNvPr id="19" name="椭圆 18">
              <a:extLst>
                <a:ext uri="{FF2B5EF4-FFF2-40B4-BE49-F238E27FC236}">
                  <a16:creationId xmlns:a16="http://schemas.microsoft.com/office/drawing/2014/main" id="{093ECA75-62C1-43CC-8B35-7FD98FE1DC2D}"/>
                </a:ext>
              </a:extLst>
            </p:cNvPr>
            <p:cNvSpPr/>
            <p:nvPr/>
          </p:nvSpPr>
          <p:spPr>
            <a:xfrm>
              <a:off x="3846456" y="3334254"/>
              <a:ext cx="869714" cy="8697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99">
              <a:extLst>
                <a:ext uri="{FF2B5EF4-FFF2-40B4-BE49-F238E27FC236}">
                  <a16:creationId xmlns:a16="http://schemas.microsoft.com/office/drawing/2014/main" id="{124B2281-CAE4-4FB7-A1F1-3E31D1A11F83}"/>
                </a:ext>
              </a:extLst>
            </p:cNvPr>
            <p:cNvSpPr>
              <a:spLocks noEditPoints="1"/>
            </p:cNvSpPr>
            <p:nvPr/>
          </p:nvSpPr>
          <p:spPr bwMode="auto">
            <a:xfrm>
              <a:off x="4120181" y="3598744"/>
              <a:ext cx="322263" cy="323850"/>
            </a:xfrm>
            <a:custGeom>
              <a:avLst/>
              <a:gdLst>
                <a:gd name="T0" fmla="*/ 543 w 1018"/>
                <a:gd name="T1" fmla="*/ 682 h 1018"/>
                <a:gd name="T2" fmla="*/ 671 w 1018"/>
                <a:gd name="T3" fmla="*/ 548 h 1018"/>
                <a:gd name="T4" fmla="*/ 689 w 1018"/>
                <a:gd name="T5" fmla="*/ 324 h 1018"/>
                <a:gd name="T6" fmla="*/ 565 w 1018"/>
                <a:gd name="T7" fmla="*/ 148 h 1018"/>
                <a:gd name="T8" fmla="*/ 462 w 1018"/>
                <a:gd name="T9" fmla="*/ 120 h 1018"/>
                <a:gd name="T10" fmla="*/ 368 w 1018"/>
                <a:gd name="T11" fmla="*/ 142 h 1018"/>
                <a:gd name="T12" fmla="*/ 290 w 1018"/>
                <a:gd name="T13" fmla="*/ 207 h 1018"/>
                <a:gd name="T14" fmla="*/ 223 w 1018"/>
                <a:gd name="T15" fmla="*/ 409 h 1018"/>
                <a:gd name="T16" fmla="*/ 309 w 1018"/>
                <a:gd name="T17" fmla="*/ 634 h 1018"/>
                <a:gd name="T18" fmla="*/ 425 w 1018"/>
                <a:gd name="T19" fmla="*/ 696 h 1018"/>
                <a:gd name="T20" fmla="*/ 513 w 1018"/>
                <a:gd name="T21" fmla="*/ 193 h 1018"/>
                <a:gd name="T22" fmla="*/ 623 w 1018"/>
                <a:gd name="T23" fmla="*/ 321 h 1018"/>
                <a:gd name="T24" fmla="*/ 623 w 1018"/>
                <a:gd name="T25" fmla="*/ 497 h 1018"/>
                <a:gd name="T26" fmla="*/ 513 w 1018"/>
                <a:gd name="T27" fmla="*/ 626 h 1018"/>
                <a:gd name="T28" fmla="*/ 378 w 1018"/>
                <a:gd name="T29" fmla="*/ 609 h 1018"/>
                <a:gd name="T30" fmla="*/ 290 w 1018"/>
                <a:gd name="T31" fmla="*/ 456 h 1018"/>
                <a:gd name="T32" fmla="*/ 316 w 1018"/>
                <a:gd name="T33" fmla="*/ 283 h 1018"/>
                <a:gd name="T34" fmla="*/ 444 w 1018"/>
                <a:gd name="T35" fmla="*/ 184 h 1018"/>
                <a:gd name="T36" fmla="*/ 636 w 1018"/>
                <a:gd name="T37" fmla="*/ 682 h 1018"/>
                <a:gd name="T38" fmla="*/ 644 w 1018"/>
                <a:gd name="T39" fmla="*/ 726 h 1018"/>
                <a:gd name="T40" fmla="*/ 756 w 1018"/>
                <a:gd name="T41" fmla="*/ 755 h 1018"/>
                <a:gd name="T42" fmla="*/ 854 w 1018"/>
                <a:gd name="T43" fmla="*/ 889 h 1018"/>
                <a:gd name="T44" fmla="*/ 844 w 1018"/>
                <a:gd name="T45" fmla="*/ 952 h 1018"/>
                <a:gd name="T46" fmla="*/ 68 w 1018"/>
                <a:gd name="T47" fmla="*/ 943 h 1018"/>
                <a:gd name="T48" fmla="*/ 87 w 1018"/>
                <a:gd name="T49" fmla="*/ 834 h 1018"/>
                <a:gd name="T50" fmla="*/ 221 w 1018"/>
                <a:gd name="T51" fmla="*/ 736 h 1018"/>
                <a:gd name="T52" fmla="*/ 290 w 1018"/>
                <a:gd name="T53" fmla="*/ 712 h 1018"/>
                <a:gd name="T54" fmla="*/ 273 w 1018"/>
                <a:gd name="T55" fmla="*/ 670 h 1018"/>
                <a:gd name="T56" fmla="*/ 184 w 1018"/>
                <a:gd name="T57" fmla="*/ 680 h 1018"/>
                <a:gd name="T58" fmla="*/ 21 w 1018"/>
                <a:gd name="T59" fmla="*/ 827 h 1018"/>
                <a:gd name="T60" fmla="*/ 0 w 1018"/>
                <a:gd name="T61" fmla="*/ 937 h 1018"/>
                <a:gd name="T62" fmla="*/ 39 w 1018"/>
                <a:gd name="T63" fmla="*/ 1003 h 1018"/>
                <a:gd name="T64" fmla="*/ 843 w 1018"/>
                <a:gd name="T65" fmla="*/ 1018 h 1018"/>
                <a:gd name="T66" fmla="*/ 907 w 1018"/>
                <a:gd name="T67" fmla="*/ 978 h 1018"/>
                <a:gd name="T68" fmla="*/ 921 w 1018"/>
                <a:gd name="T69" fmla="*/ 902 h 1018"/>
                <a:gd name="T70" fmla="*/ 846 w 1018"/>
                <a:gd name="T71" fmla="*/ 744 h 1018"/>
                <a:gd name="T72" fmla="*/ 688 w 1018"/>
                <a:gd name="T73" fmla="*/ 669 h 1018"/>
                <a:gd name="T74" fmla="*/ 557 w 1018"/>
                <a:gd name="T75" fmla="*/ 64 h 1018"/>
                <a:gd name="T76" fmla="*/ 681 w 1018"/>
                <a:gd name="T77" fmla="*/ 130 h 1018"/>
                <a:gd name="T78" fmla="*/ 732 w 1018"/>
                <a:gd name="T79" fmla="*/ 290 h 1018"/>
                <a:gd name="T80" fmla="*/ 728 w 1018"/>
                <a:gd name="T81" fmla="*/ 379 h 1018"/>
                <a:gd name="T82" fmla="*/ 765 w 1018"/>
                <a:gd name="T83" fmla="*/ 393 h 1018"/>
                <a:gd name="T84" fmla="*/ 793 w 1018"/>
                <a:gd name="T85" fmla="*/ 331 h 1018"/>
                <a:gd name="T86" fmla="*/ 755 w 1018"/>
                <a:gd name="T87" fmla="*/ 128 h 1018"/>
                <a:gd name="T88" fmla="*/ 628 w 1018"/>
                <a:gd name="T89" fmla="*/ 14 h 1018"/>
                <a:gd name="T90" fmla="*/ 529 w 1018"/>
                <a:gd name="T91" fmla="*/ 2 h 1018"/>
                <a:gd name="T92" fmla="*/ 442 w 1018"/>
                <a:gd name="T93" fmla="*/ 37 h 1018"/>
                <a:gd name="T94" fmla="*/ 450 w 1018"/>
                <a:gd name="T95" fmla="*/ 82 h 1018"/>
                <a:gd name="T96" fmla="*/ 763 w 1018"/>
                <a:gd name="T97" fmla="*/ 540 h 1018"/>
                <a:gd name="T98" fmla="*/ 732 w 1018"/>
                <a:gd name="T99" fmla="*/ 573 h 1018"/>
                <a:gd name="T100" fmla="*/ 763 w 1018"/>
                <a:gd name="T101" fmla="*/ 605 h 1018"/>
                <a:gd name="T102" fmla="*/ 911 w 1018"/>
                <a:gd name="T103" fmla="*/ 678 h 1018"/>
                <a:gd name="T104" fmla="*/ 954 w 1018"/>
                <a:gd name="T105" fmla="*/ 809 h 1018"/>
                <a:gd name="T106" fmla="*/ 963 w 1018"/>
                <a:gd name="T107" fmla="*/ 853 h 1018"/>
                <a:gd name="T108" fmla="*/ 1003 w 1018"/>
                <a:gd name="T109" fmla="*/ 851 h 1018"/>
                <a:gd name="T110" fmla="*/ 1018 w 1018"/>
                <a:gd name="T111" fmla="*/ 803 h 1018"/>
                <a:gd name="T112" fmla="*/ 945 w 1018"/>
                <a:gd name="T113" fmla="*/ 619 h 1018"/>
                <a:gd name="T114" fmla="*/ 803 w 1018"/>
                <a:gd name="T115" fmla="*/ 544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18" h="1018">
                  <a:moveTo>
                    <a:pt x="462" y="700"/>
                  </a:moveTo>
                  <a:lnTo>
                    <a:pt x="462" y="700"/>
                  </a:lnTo>
                  <a:lnTo>
                    <a:pt x="474" y="699"/>
                  </a:lnTo>
                  <a:lnTo>
                    <a:pt x="485" y="698"/>
                  </a:lnTo>
                  <a:lnTo>
                    <a:pt x="497" y="696"/>
                  </a:lnTo>
                  <a:lnTo>
                    <a:pt x="509" y="694"/>
                  </a:lnTo>
                  <a:lnTo>
                    <a:pt x="521" y="691"/>
                  </a:lnTo>
                  <a:lnTo>
                    <a:pt x="533" y="686"/>
                  </a:lnTo>
                  <a:lnTo>
                    <a:pt x="543" y="682"/>
                  </a:lnTo>
                  <a:lnTo>
                    <a:pt x="554" y="677"/>
                  </a:lnTo>
                  <a:lnTo>
                    <a:pt x="565" y="671"/>
                  </a:lnTo>
                  <a:lnTo>
                    <a:pt x="576" y="665"/>
                  </a:lnTo>
                  <a:lnTo>
                    <a:pt x="595" y="650"/>
                  </a:lnTo>
                  <a:lnTo>
                    <a:pt x="613" y="634"/>
                  </a:lnTo>
                  <a:lnTo>
                    <a:pt x="630" y="614"/>
                  </a:lnTo>
                  <a:lnTo>
                    <a:pt x="645" y="594"/>
                  </a:lnTo>
                  <a:lnTo>
                    <a:pt x="659" y="571"/>
                  </a:lnTo>
                  <a:lnTo>
                    <a:pt x="671" y="548"/>
                  </a:lnTo>
                  <a:lnTo>
                    <a:pt x="681" y="522"/>
                  </a:lnTo>
                  <a:lnTo>
                    <a:pt x="689" y="495"/>
                  </a:lnTo>
                  <a:lnTo>
                    <a:pt x="695" y="467"/>
                  </a:lnTo>
                  <a:lnTo>
                    <a:pt x="699" y="439"/>
                  </a:lnTo>
                  <a:lnTo>
                    <a:pt x="700" y="409"/>
                  </a:lnTo>
                  <a:lnTo>
                    <a:pt x="700" y="409"/>
                  </a:lnTo>
                  <a:lnTo>
                    <a:pt x="699" y="379"/>
                  </a:lnTo>
                  <a:lnTo>
                    <a:pt x="695" y="352"/>
                  </a:lnTo>
                  <a:lnTo>
                    <a:pt x="689" y="324"/>
                  </a:lnTo>
                  <a:lnTo>
                    <a:pt x="681" y="297"/>
                  </a:lnTo>
                  <a:lnTo>
                    <a:pt x="671" y="271"/>
                  </a:lnTo>
                  <a:lnTo>
                    <a:pt x="659" y="247"/>
                  </a:lnTo>
                  <a:lnTo>
                    <a:pt x="645" y="225"/>
                  </a:lnTo>
                  <a:lnTo>
                    <a:pt x="630" y="205"/>
                  </a:lnTo>
                  <a:lnTo>
                    <a:pt x="613" y="185"/>
                  </a:lnTo>
                  <a:lnTo>
                    <a:pt x="595" y="169"/>
                  </a:lnTo>
                  <a:lnTo>
                    <a:pt x="576" y="154"/>
                  </a:lnTo>
                  <a:lnTo>
                    <a:pt x="565" y="148"/>
                  </a:lnTo>
                  <a:lnTo>
                    <a:pt x="554" y="142"/>
                  </a:lnTo>
                  <a:lnTo>
                    <a:pt x="543" y="137"/>
                  </a:lnTo>
                  <a:lnTo>
                    <a:pt x="533" y="133"/>
                  </a:lnTo>
                  <a:lnTo>
                    <a:pt x="521" y="128"/>
                  </a:lnTo>
                  <a:lnTo>
                    <a:pt x="509" y="125"/>
                  </a:lnTo>
                  <a:lnTo>
                    <a:pt x="497" y="123"/>
                  </a:lnTo>
                  <a:lnTo>
                    <a:pt x="485" y="121"/>
                  </a:lnTo>
                  <a:lnTo>
                    <a:pt x="474" y="120"/>
                  </a:lnTo>
                  <a:lnTo>
                    <a:pt x="462" y="120"/>
                  </a:lnTo>
                  <a:lnTo>
                    <a:pt x="462" y="120"/>
                  </a:lnTo>
                  <a:lnTo>
                    <a:pt x="449" y="120"/>
                  </a:lnTo>
                  <a:lnTo>
                    <a:pt x="437" y="121"/>
                  </a:lnTo>
                  <a:lnTo>
                    <a:pt x="425" y="123"/>
                  </a:lnTo>
                  <a:lnTo>
                    <a:pt x="414" y="125"/>
                  </a:lnTo>
                  <a:lnTo>
                    <a:pt x="402" y="128"/>
                  </a:lnTo>
                  <a:lnTo>
                    <a:pt x="391" y="132"/>
                  </a:lnTo>
                  <a:lnTo>
                    <a:pt x="379" y="137"/>
                  </a:lnTo>
                  <a:lnTo>
                    <a:pt x="368" y="142"/>
                  </a:lnTo>
                  <a:lnTo>
                    <a:pt x="358" y="148"/>
                  </a:lnTo>
                  <a:lnTo>
                    <a:pt x="347" y="154"/>
                  </a:lnTo>
                  <a:lnTo>
                    <a:pt x="337" y="162"/>
                  </a:lnTo>
                  <a:lnTo>
                    <a:pt x="327" y="169"/>
                  </a:lnTo>
                  <a:lnTo>
                    <a:pt x="317" y="178"/>
                  </a:lnTo>
                  <a:lnTo>
                    <a:pt x="308" y="187"/>
                  </a:lnTo>
                  <a:lnTo>
                    <a:pt x="299" y="197"/>
                  </a:lnTo>
                  <a:lnTo>
                    <a:pt x="290" y="207"/>
                  </a:lnTo>
                  <a:lnTo>
                    <a:pt x="290" y="207"/>
                  </a:lnTo>
                  <a:lnTo>
                    <a:pt x="275" y="228"/>
                  </a:lnTo>
                  <a:lnTo>
                    <a:pt x="261" y="251"/>
                  </a:lnTo>
                  <a:lnTo>
                    <a:pt x="249" y="274"/>
                  </a:lnTo>
                  <a:lnTo>
                    <a:pt x="241" y="300"/>
                  </a:lnTo>
                  <a:lnTo>
                    <a:pt x="233" y="326"/>
                  </a:lnTo>
                  <a:lnTo>
                    <a:pt x="227" y="354"/>
                  </a:lnTo>
                  <a:lnTo>
                    <a:pt x="224" y="382"/>
                  </a:lnTo>
                  <a:lnTo>
                    <a:pt x="223" y="409"/>
                  </a:lnTo>
                  <a:lnTo>
                    <a:pt x="223" y="409"/>
                  </a:lnTo>
                  <a:lnTo>
                    <a:pt x="224" y="439"/>
                  </a:lnTo>
                  <a:lnTo>
                    <a:pt x="228" y="467"/>
                  </a:lnTo>
                  <a:lnTo>
                    <a:pt x="233" y="495"/>
                  </a:lnTo>
                  <a:lnTo>
                    <a:pt x="242" y="522"/>
                  </a:lnTo>
                  <a:lnTo>
                    <a:pt x="251" y="548"/>
                  </a:lnTo>
                  <a:lnTo>
                    <a:pt x="263" y="571"/>
                  </a:lnTo>
                  <a:lnTo>
                    <a:pt x="277" y="594"/>
                  </a:lnTo>
                  <a:lnTo>
                    <a:pt x="293" y="614"/>
                  </a:lnTo>
                  <a:lnTo>
                    <a:pt x="309" y="634"/>
                  </a:lnTo>
                  <a:lnTo>
                    <a:pt x="328" y="650"/>
                  </a:lnTo>
                  <a:lnTo>
                    <a:pt x="348" y="665"/>
                  </a:lnTo>
                  <a:lnTo>
                    <a:pt x="358" y="671"/>
                  </a:lnTo>
                  <a:lnTo>
                    <a:pt x="368" y="677"/>
                  </a:lnTo>
                  <a:lnTo>
                    <a:pt x="379" y="682"/>
                  </a:lnTo>
                  <a:lnTo>
                    <a:pt x="391" y="686"/>
                  </a:lnTo>
                  <a:lnTo>
                    <a:pt x="402" y="691"/>
                  </a:lnTo>
                  <a:lnTo>
                    <a:pt x="414" y="694"/>
                  </a:lnTo>
                  <a:lnTo>
                    <a:pt x="425" y="696"/>
                  </a:lnTo>
                  <a:lnTo>
                    <a:pt x="437" y="698"/>
                  </a:lnTo>
                  <a:lnTo>
                    <a:pt x="449" y="699"/>
                  </a:lnTo>
                  <a:lnTo>
                    <a:pt x="462" y="700"/>
                  </a:lnTo>
                  <a:lnTo>
                    <a:pt x="462" y="700"/>
                  </a:lnTo>
                  <a:close/>
                  <a:moveTo>
                    <a:pt x="462" y="183"/>
                  </a:moveTo>
                  <a:lnTo>
                    <a:pt x="462" y="183"/>
                  </a:lnTo>
                  <a:lnTo>
                    <a:pt x="479" y="184"/>
                  </a:lnTo>
                  <a:lnTo>
                    <a:pt x="496" y="187"/>
                  </a:lnTo>
                  <a:lnTo>
                    <a:pt x="513" y="193"/>
                  </a:lnTo>
                  <a:lnTo>
                    <a:pt x="529" y="200"/>
                  </a:lnTo>
                  <a:lnTo>
                    <a:pt x="544" y="210"/>
                  </a:lnTo>
                  <a:lnTo>
                    <a:pt x="559" y="222"/>
                  </a:lnTo>
                  <a:lnTo>
                    <a:pt x="572" y="235"/>
                  </a:lnTo>
                  <a:lnTo>
                    <a:pt x="585" y="250"/>
                  </a:lnTo>
                  <a:lnTo>
                    <a:pt x="596" y="266"/>
                  </a:lnTo>
                  <a:lnTo>
                    <a:pt x="607" y="283"/>
                  </a:lnTo>
                  <a:lnTo>
                    <a:pt x="615" y="301"/>
                  </a:lnTo>
                  <a:lnTo>
                    <a:pt x="623" y="321"/>
                  </a:lnTo>
                  <a:lnTo>
                    <a:pt x="628" y="342"/>
                  </a:lnTo>
                  <a:lnTo>
                    <a:pt x="632" y="363"/>
                  </a:lnTo>
                  <a:lnTo>
                    <a:pt x="636" y="386"/>
                  </a:lnTo>
                  <a:lnTo>
                    <a:pt x="637" y="409"/>
                  </a:lnTo>
                  <a:lnTo>
                    <a:pt x="637" y="409"/>
                  </a:lnTo>
                  <a:lnTo>
                    <a:pt x="636" y="433"/>
                  </a:lnTo>
                  <a:lnTo>
                    <a:pt x="632" y="456"/>
                  </a:lnTo>
                  <a:lnTo>
                    <a:pt x="628" y="477"/>
                  </a:lnTo>
                  <a:lnTo>
                    <a:pt x="623" y="497"/>
                  </a:lnTo>
                  <a:lnTo>
                    <a:pt x="615" y="518"/>
                  </a:lnTo>
                  <a:lnTo>
                    <a:pt x="607" y="536"/>
                  </a:lnTo>
                  <a:lnTo>
                    <a:pt x="596" y="553"/>
                  </a:lnTo>
                  <a:lnTo>
                    <a:pt x="585" y="569"/>
                  </a:lnTo>
                  <a:lnTo>
                    <a:pt x="572" y="584"/>
                  </a:lnTo>
                  <a:lnTo>
                    <a:pt x="559" y="597"/>
                  </a:lnTo>
                  <a:lnTo>
                    <a:pt x="544" y="609"/>
                  </a:lnTo>
                  <a:lnTo>
                    <a:pt x="529" y="619"/>
                  </a:lnTo>
                  <a:lnTo>
                    <a:pt x="513" y="626"/>
                  </a:lnTo>
                  <a:lnTo>
                    <a:pt x="496" y="632"/>
                  </a:lnTo>
                  <a:lnTo>
                    <a:pt x="479" y="635"/>
                  </a:lnTo>
                  <a:lnTo>
                    <a:pt x="462" y="636"/>
                  </a:lnTo>
                  <a:lnTo>
                    <a:pt x="462" y="636"/>
                  </a:lnTo>
                  <a:lnTo>
                    <a:pt x="444" y="635"/>
                  </a:lnTo>
                  <a:lnTo>
                    <a:pt x="426" y="632"/>
                  </a:lnTo>
                  <a:lnTo>
                    <a:pt x="409" y="626"/>
                  </a:lnTo>
                  <a:lnTo>
                    <a:pt x="393" y="619"/>
                  </a:lnTo>
                  <a:lnTo>
                    <a:pt x="378" y="609"/>
                  </a:lnTo>
                  <a:lnTo>
                    <a:pt x="364" y="597"/>
                  </a:lnTo>
                  <a:lnTo>
                    <a:pt x="350" y="584"/>
                  </a:lnTo>
                  <a:lnTo>
                    <a:pt x="337" y="569"/>
                  </a:lnTo>
                  <a:lnTo>
                    <a:pt x="327" y="553"/>
                  </a:lnTo>
                  <a:lnTo>
                    <a:pt x="316" y="536"/>
                  </a:lnTo>
                  <a:lnTo>
                    <a:pt x="307" y="518"/>
                  </a:lnTo>
                  <a:lnTo>
                    <a:pt x="300" y="497"/>
                  </a:lnTo>
                  <a:lnTo>
                    <a:pt x="294" y="477"/>
                  </a:lnTo>
                  <a:lnTo>
                    <a:pt x="290" y="456"/>
                  </a:lnTo>
                  <a:lnTo>
                    <a:pt x="287" y="433"/>
                  </a:lnTo>
                  <a:lnTo>
                    <a:pt x="287" y="409"/>
                  </a:lnTo>
                  <a:lnTo>
                    <a:pt x="287" y="409"/>
                  </a:lnTo>
                  <a:lnTo>
                    <a:pt x="287" y="386"/>
                  </a:lnTo>
                  <a:lnTo>
                    <a:pt x="290" y="363"/>
                  </a:lnTo>
                  <a:lnTo>
                    <a:pt x="294" y="342"/>
                  </a:lnTo>
                  <a:lnTo>
                    <a:pt x="300" y="321"/>
                  </a:lnTo>
                  <a:lnTo>
                    <a:pt x="307" y="301"/>
                  </a:lnTo>
                  <a:lnTo>
                    <a:pt x="316" y="283"/>
                  </a:lnTo>
                  <a:lnTo>
                    <a:pt x="327" y="266"/>
                  </a:lnTo>
                  <a:lnTo>
                    <a:pt x="337" y="250"/>
                  </a:lnTo>
                  <a:lnTo>
                    <a:pt x="350" y="235"/>
                  </a:lnTo>
                  <a:lnTo>
                    <a:pt x="364" y="222"/>
                  </a:lnTo>
                  <a:lnTo>
                    <a:pt x="378" y="210"/>
                  </a:lnTo>
                  <a:lnTo>
                    <a:pt x="393" y="200"/>
                  </a:lnTo>
                  <a:lnTo>
                    <a:pt x="409" y="193"/>
                  </a:lnTo>
                  <a:lnTo>
                    <a:pt x="426" y="187"/>
                  </a:lnTo>
                  <a:lnTo>
                    <a:pt x="444" y="184"/>
                  </a:lnTo>
                  <a:lnTo>
                    <a:pt x="462" y="183"/>
                  </a:lnTo>
                  <a:lnTo>
                    <a:pt x="462" y="183"/>
                  </a:lnTo>
                  <a:close/>
                  <a:moveTo>
                    <a:pt x="661" y="668"/>
                  </a:moveTo>
                  <a:lnTo>
                    <a:pt x="661" y="668"/>
                  </a:lnTo>
                  <a:lnTo>
                    <a:pt x="655" y="668"/>
                  </a:lnTo>
                  <a:lnTo>
                    <a:pt x="650" y="670"/>
                  </a:lnTo>
                  <a:lnTo>
                    <a:pt x="644" y="673"/>
                  </a:lnTo>
                  <a:lnTo>
                    <a:pt x="639" y="678"/>
                  </a:lnTo>
                  <a:lnTo>
                    <a:pt x="636" y="682"/>
                  </a:lnTo>
                  <a:lnTo>
                    <a:pt x="632" y="687"/>
                  </a:lnTo>
                  <a:lnTo>
                    <a:pt x="630" y="694"/>
                  </a:lnTo>
                  <a:lnTo>
                    <a:pt x="630" y="700"/>
                  </a:lnTo>
                  <a:lnTo>
                    <a:pt x="630" y="700"/>
                  </a:lnTo>
                  <a:lnTo>
                    <a:pt x="630" y="706"/>
                  </a:lnTo>
                  <a:lnTo>
                    <a:pt x="632" y="712"/>
                  </a:lnTo>
                  <a:lnTo>
                    <a:pt x="636" y="717"/>
                  </a:lnTo>
                  <a:lnTo>
                    <a:pt x="639" y="722"/>
                  </a:lnTo>
                  <a:lnTo>
                    <a:pt x="644" y="726"/>
                  </a:lnTo>
                  <a:lnTo>
                    <a:pt x="650" y="729"/>
                  </a:lnTo>
                  <a:lnTo>
                    <a:pt x="655" y="731"/>
                  </a:lnTo>
                  <a:lnTo>
                    <a:pt x="661" y="731"/>
                  </a:lnTo>
                  <a:lnTo>
                    <a:pt x="661" y="731"/>
                  </a:lnTo>
                  <a:lnTo>
                    <a:pt x="682" y="732"/>
                  </a:lnTo>
                  <a:lnTo>
                    <a:pt x="701" y="736"/>
                  </a:lnTo>
                  <a:lnTo>
                    <a:pt x="720" y="740"/>
                  </a:lnTo>
                  <a:lnTo>
                    <a:pt x="739" y="747"/>
                  </a:lnTo>
                  <a:lnTo>
                    <a:pt x="756" y="755"/>
                  </a:lnTo>
                  <a:lnTo>
                    <a:pt x="772" y="766"/>
                  </a:lnTo>
                  <a:lnTo>
                    <a:pt x="787" y="776"/>
                  </a:lnTo>
                  <a:lnTo>
                    <a:pt x="801" y="789"/>
                  </a:lnTo>
                  <a:lnTo>
                    <a:pt x="814" y="803"/>
                  </a:lnTo>
                  <a:lnTo>
                    <a:pt x="826" y="818"/>
                  </a:lnTo>
                  <a:lnTo>
                    <a:pt x="835" y="834"/>
                  </a:lnTo>
                  <a:lnTo>
                    <a:pt x="844" y="851"/>
                  </a:lnTo>
                  <a:lnTo>
                    <a:pt x="850" y="870"/>
                  </a:lnTo>
                  <a:lnTo>
                    <a:pt x="854" y="889"/>
                  </a:lnTo>
                  <a:lnTo>
                    <a:pt x="858" y="908"/>
                  </a:lnTo>
                  <a:lnTo>
                    <a:pt x="859" y="929"/>
                  </a:lnTo>
                  <a:lnTo>
                    <a:pt x="859" y="929"/>
                  </a:lnTo>
                  <a:lnTo>
                    <a:pt x="859" y="934"/>
                  </a:lnTo>
                  <a:lnTo>
                    <a:pt x="857" y="938"/>
                  </a:lnTo>
                  <a:lnTo>
                    <a:pt x="854" y="943"/>
                  </a:lnTo>
                  <a:lnTo>
                    <a:pt x="851" y="947"/>
                  </a:lnTo>
                  <a:lnTo>
                    <a:pt x="848" y="950"/>
                  </a:lnTo>
                  <a:lnTo>
                    <a:pt x="844" y="952"/>
                  </a:lnTo>
                  <a:lnTo>
                    <a:pt x="838" y="953"/>
                  </a:lnTo>
                  <a:lnTo>
                    <a:pt x="833" y="954"/>
                  </a:lnTo>
                  <a:lnTo>
                    <a:pt x="89" y="954"/>
                  </a:lnTo>
                  <a:lnTo>
                    <a:pt x="89" y="954"/>
                  </a:lnTo>
                  <a:lnTo>
                    <a:pt x="84" y="953"/>
                  </a:lnTo>
                  <a:lnTo>
                    <a:pt x="80" y="952"/>
                  </a:lnTo>
                  <a:lnTo>
                    <a:pt x="76" y="950"/>
                  </a:lnTo>
                  <a:lnTo>
                    <a:pt x="71" y="947"/>
                  </a:lnTo>
                  <a:lnTo>
                    <a:pt x="68" y="943"/>
                  </a:lnTo>
                  <a:lnTo>
                    <a:pt x="66" y="938"/>
                  </a:lnTo>
                  <a:lnTo>
                    <a:pt x="65" y="934"/>
                  </a:lnTo>
                  <a:lnTo>
                    <a:pt x="64" y="929"/>
                  </a:lnTo>
                  <a:lnTo>
                    <a:pt x="64" y="929"/>
                  </a:lnTo>
                  <a:lnTo>
                    <a:pt x="65" y="908"/>
                  </a:lnTo>
                  <a:lnTo>
                    <a:pt x="68" y="889"/>
                  </a:lnTo>
                  <a:lnTo>
                    <a:pt x="72" y="870"/>
                  </a:lnTo>
                  <a:lnTo>
                    <a:pt x="80" y="851"/>
                  </a:lnTo>
                  <a:lnTo>
                    <a:pt x="87" y="834"/>
                  </a:lnTo>
                  <a:lnTo>
                    <a:pt x="98" y="818"/>
                  </a:lnTo>
                  <a:lnTo>
                    <a:pt x="109" y="803"/>
                  </a:lnTo>
                  <a:lnTo>
                    <a:pt x="122" y="789"/>
                  </a:lnTo>
                  <a:lnTo>
                    <a:pt x="136" y="776"/>
                  </a:lnTo>
                  <a:lnTo>
                    <a:pt x="151" y="766"/>
                  </a:lnTo>
                  <a:lnTo>
                    <a:pt x="167" y="755"/>
                  </a:lnTo>
                  <a:lnTo>
                    <a:pt x="184" y="747"/>
                  </a:lnTo>
                  <a:lnTo>
                    <a:pt x="202" y="740"/>
                  </a:lnTo>
                  <a:lnTo>
                    <a:pt x="221" y="736"/>
                  </a:lnTo>
                  <a:lnTo>
                    <a:pt x="241" y="732"/>
                  </a:lnTo>
                  <a:lnTo>
                    <a:pt x="261" y="731"/>
                  </a:lnTo>
                  <a:lnTo>
                    <a:pt x="261" y="731"/>
                  </a:lnTo>
                  <a:lnTo>
                    <a:pt x="268" y="731"/>
                  </a:lnTo>
                  <a:lnTo>
                    <a:pt x="273" y="729"/>
                  </a:lnTo>
                  <a:lnTo>
                    <a:pt x="278" y="726"/>
                  </a:lnTo>
                  <a:lnTo>
                    <a:pt x="284" y="722"/>
                  </a:lnTo>
                  <a:lnTo>
                    <a:pt x="287" y="717"/>
                  </a:lnTo>
                  <a:lnTo>
                    <a:pt x="290" y="712"/>
                  </a:lnTo>
                  <a:lnTo>
                    <a:pt x="292" y="706"/>
                  </a:lnTo>
                  <a:lnTo>
                    <a:pt x="293" y="700"/>
                  </a:lnTo>
                  <a:lnTo>
                    <a:pt x="293" y="700"/>
                  </a:lnTo>
                  <a:lnTo>
                    <a:pt x="292" y="694"/>
                  </a:lnTo>
                  <a:lnTo>
                    <a:pt x="290" y="687"/>
                  </a:lnTo>
                  <a:lnTo>
                    <a:pt x="287" y="682"/>
                  </a:lnTo>
                  <a:lnTo>
                    <a:pt x="284" y="678"/>
                  </a:lnTo>
                  <a:lnTo>
                    <a:pt x="278" y="673"/>
                  </a:lnTo>
                  <a:lnTo>
                    <a:pt x="273" y="670"/>
                  </a:lnTo>
                  <a:lnTo>
                    <a:pt x="268" y="668"/>
                  </a:lnTo>
                  <a:lnTo>
                    <a:pt x="261" y="668"/>
                  </a:lnTo>
                  <a:lnTo>
                    <a:pt x="261" y="668"/>
                  </a:lnTo>
                  <a:lnTo>
                    <a:pt x="247" y="668"/>
                  </a:lnTo>
                  <a:lnTo>
                    <a:pt x="234" y="669"/>
                  </a:lnTo>
                  <a:lnTo>
                    <a:pt x="221" y="671"/>
                  </a:lnTo>
                  <a:lnTo>
                    <a:pt x="209" y="673"/>
                  </a:lnTo>
                  <a:lnTo>
                    <a:pt x="196" y="677"/>
                  </a:lnTo>
                  <a:lnTo>
                    <a:pt x="184" y="680"/>
                  </a:lnTo>
                  <a:lnTo>
                    <a:pt x="159" y="688"/>
                  </a:lnTo>
                  <a:lnTo>
                    <a:pt x="137" y="699"/>
                  </a:lnTo>
                  <a:lnTo>
                    <a:pt x="115" y="712"/>
                  </a:lnTo>
                  <a:lnTo>
                    <a:pt x="95" y="727"/>
                  </a:lnTo>
                  <a:lnTo>
                    <a:pt x="77" y="744"/>
                  </a:lnTo>
                  <a:lnTo>
                    <a:pt x="59" y="762"/>
                  </a:lnTo>
                  <a:lnTo>
                    <a:pt x="44" y="783"/>
                  </a:lnTo>
                  <a:lnTo>
                    <a:pt x="32" y="804"/>
                  </a:lnTo>
                  <a:lnTo>
                    <a:pt x="21" y="827"/>
                  </a:lnTo>
                  <a:lnTo>
                    <a:pt x="12" y="851"/>
                  </a:lnTo>
                  <a:lnTo>
                    <a:pt x="8" y="863"/>
                  </a:lnTo>
                  <a:lnTo>
                    <a:pt x="6" y="876"/>
                  </a:lnTo>
                  <a:lnTo>
                    <a:pt x="4" y="889"/>
                  </a:lnTo>
                  <a:lnTo>
                    <a:pt x="1" y="902"/>
                  </a:lnTo>
                  <a:lnTo>
                    <a:pt x="0" y="915"/>
                  </a:lnTo>
                  <a:lnTo>
                    <a:pt x="0" y="929"/>
                  </a:lnTo>
                  <a:lnTo>
                    <a:pt x="0" y="929"/>
                  </a:lnTo>
                  <a:lnTo>
                    <a:pt x="0" y="937"/>
                  </a:lnTo>
                  <a:lnTo>
                    <a:pt x="3" y="947"/>
                  </a:lnTo>
                  <a:lnTo>
                    <a:pt x="5" y="956"/>
                  </a:lnTo>
                  <a:lnTo>
                    <a:pt x="7" y="963"/>
                  </a:lnTo>
                  <a:lnTo>
                    <a:pt x="11" y="971"/>
                  </a:lnTo>
                  <a:lnTo>
                    <a:pt x="15" y="978"/>
                  </a:lnTo>
                  <a:lnTo>
                    <a:pt x="21" y="986"/>
                  </a:lnTo>
                  <a:lnTo>
                    <a:pt x="26" y="992"/>
                  </a:lnTo>
                  <a:lnTo>
                    <a:pt x="33" y="997"/>
                  </a:lnTo>
                  <a:lnTo>
                    <a:pt x="39" y="1003"/>
                  </a:lnTo>
                  <a:lnTo>
                    <a:pt x="47" y="1007"/>
                  </a:lnTo>
                  <a:lnTo>
                    <a:pt x="55" y="1010"/>
                  </a:lnTo>
                  <a:lnTo>
                    <a:pt x="63" y="1014"/>
                  </a:lnTo>
                  <a:lnTo>
                    <a:pt x="71" y="1016"/>
                  </a:lnTo>
                  <a:lnTo>
                    <a:pt x="80" y="1018"/>
                  </a:lnTo>
                  <a:lnTo>
                    <a:pt x="89" y="1018"/>
                  </a:lnTo>
                  <a:lnTo>
                    <a:pt x="833" y="1018"/>
                  </a:lnTo>
                  <a:lnTo>
                    <a:pt x="833" y="1018"/>
                  </a:lnTo>
                  <a:lnTo>
                    <a:pt x="843" y="1018"/>
                  </a:lnTo>
                  <a:lnTo>
                    <a:pt x="851" y="1016"/>
                  </a:lnTo>
                  <a:lnTo>
                    <a:pt x="860" y="1014"/>
                  </a:lnTo>
                  <a:lnTo>
                    <a:pt x="868" y="1010"/>
                  </a:lnTo>
                  <a:lnTo>
                    <a:pt x="876" y="1007"/>
                  </a:lnTo>
                  <a:lnTo>
                    <a:pt x="883" y="1003"/>
                  </a:lnTo>
                  <a:lnTo>
                    <a:pt x="890" y="997"/>
                  </a:lnTo>
                  <a:lnTo>
                    <a:pt x="896" y="992"/>
                  </a:lnTo>
                  <a:lnTo>
                    <a:pt x="902" y="986"/>
                  </a:lnTo>
                  <a:lnTo>
                    <a:pt x="907" y="978"/>
                  </a:lnTo>
                  <a:lnTo>
                    <a:pt x="911" y="971"/>
                  </a:lnTo>
                  <a:lnTo>
                    <a:pt x="916" y="963"/>
                  </a:lnTo>
                  <a:lnTo>
                    <a:pt x="919" y="956"/>
                  </a:lnTo>
                  <a:lnTo>
                    <a:pt x="921" y="947"/>
                  </a:lnTo>
                  <a:lnTo>
                    <a:pt x="922" y="937"/>
                  </a:lnTo>
                  <a:lnTo>
                    <a:pt x="922" y="929"/>
                  </a:lnTo>
                  <a:lnTo>
                    <a:pt x="922" y="929"/>
                  </a:lnTo>
                  <a:lnTo>
                    <a:pt x="922" y="915"/>
                  </a:lnTo>
                  <a:lnTo>
                    <a:pt x="921" y="902"/>
                  </a:lnTo>
                  <a:lnTo>
                    <a:pt x="920" y="889"/>
                  </a:lnTo>
                  <a:lnTo>
                    <a:pt x="918" y="876"/>
                  </a:lnTo>
                  <a:lnTo>
                    <a:pt x="915" y="863"/>
                  </a:lnTo>
                  <a:lnTo>
                    <a:pt x="911" y="851"/>
                  </a:lnTo>
                  <a:lnTo>
                    <a:pt x="902" y="827"/>
                  </a:lnTo>
                  <a:lnTo>
                    <a:pt x="891" y="804"/>
                  </a:lnTo>
                  <a:lnTo>
                    <a:pt x="878" y="783"/>
                  </a:lnTo>
                  <a:lnTo>
                    <a:pt x="863" y="762"/>
                  </a:lnTo>
                  <a:lnTo>
                    <a:pt x="846" y="744"/>
                  </a:lnTo>
                  <a:lnTo>
                    <a:pt x="828" y="727"/>
                  </a:lnTo>
                  <a:lnTo>
                    <a:pt x="807" y="712"/>
                  </a:lnTo>
                  <a:lnTo>
                    <a:pt x="786" y="699"/>
                  </a:lnTo>
                  <a:lnTo>
                    <a:pt x="763" y="688"/>
                  </a:lnTo>
                  <a:lnTo>
                    <a:pt x="740" y="680"/>
                  </a:lnTo>
                  <a:lnTo>
                    <a:pt x="727" y="677"/>
                  </a:lnTo>
                  <a:lnTo>
                    <a:pt x="714" y="673"/>
                  </a:lnTo>
                  <a:lnTo>
                    <a:pt x="701" y="671"/>
                  </a:lnTo>
                  <a:lnTo>
                    <a:pt x="688" y="669"/>
                  </a:lnTo>
                  <a:lnTo>
                    <a:pt x="675" y="668"/>
                  </a:lnTo>
                  <a:lnTo>
                    <a:pt x="661" y="668"/>
                  </a:lnTo>
                  <a:lnTo>
                    <a:pt x="661" y="668"/>
                  </a:lnTo>
                  <a:close/>
                  <a:moveTo>
                    <a:pt x="484" y="84"/>
                  </a:moveTo>
                  <a:lnTo>
                    <a:pt x="484" y="84"/>
                  </a:lnTo>
                  <a:lnTo>
                    <a:pt x="501" y="75"/>
                  </a:lnTo>
                  <a:lnTo>
                    <a:pt x="520" y="68"/>
                  </a:lnTo>
                  <a:lnTo>
                    <a:pt x="538" y="65"/>
                  </a:lnTo>
                  <a:lnTo>
                    <a:pt x="557" y="64"/>
                  </a:lnTo>
                  <a:lnTo>
                    <a:pt x="557" y="64"/>
                  </a:lnTo>
                  <a:lnTo>
                    <a:pt x="574" y="65"/>
                  </a:lnTo>
                  <a:lnTo>
                    <a:pt x="592" y="68"/>
                  </a:lnTo>
                  <a:lnTo>
                    <a:pt x="609" y="74"/>
                  </a:lnTo>
                  <a:lnTo>
                    <a:pt x="625" y="81"/>
                  </a:lnTo>
                  <a:lnTo>
                    <a:pt x="640" y="91"/>
                  </a:lnTo>
                  <a:lnTo>
                    <a:pt x="655" y="103"/>
                  </a:lnTo>
                  <a:lnTo>
                    <a:pt x="668" y="115"/>
                  </a:lnTo>
                  <a:lnTo>
                    <a:pt x="681" y="130"/>
                  </a:lnTo>
                  <a:lnTo>
                    <a:pt x="691" y="147"/>
                  </a:lnTo>
                  <a:lnTo>
                    <a:pt x="702" y="164"/>
                  </a:lnTo>
                  <a:lnTo>
                    <a:pt x="711" y="182"/>
                  </a:lnTo>
                  <a:lnTo>
                    <a:pt x="718" y="202"/>
                  </a:lnTo>
                  <a:lnTo>
                    <a:pt x="724" y="223"/>
                  </a:lnTo>
                  <a:lnTo>
                    <a:pt x="728" y="244"/>
                  </a:lnTo>
                  <a:lnTo>
                    <a:pt x="731" y="267"/>
                  </a:lnTo>
                  <a:lnTo>
                    <a:pt x="732" y="290"/>
                  </a:lnTo>
                  <a:lnTo>
                    <a:pt x="732" y="290"/>
                  </a:lnTo>
                  <a:lnTo>
                    <a:pt x="731" y="306"/>
                  </a:lnTo>
                  <a:lnTo>
                    <a:pt x="730" y="324"/>
                  </a:lnTo>
                  <a:lnTo>
                    <a:pt x="728" y="340"/>
                  </a:lnTo>
                  <a:lnTo>
                    <a:pt x="725" y="356"/>
                  </a:lnTo>
                  <a:lnTo>
                    <a:pt x="725" y="356"/>
                  </a:lnTo>
                  <a:lnTo>
                    <a:pt x="724" y="362"/>
                  </a:lnTo>
                  <a:lnTo>
                    <a:pt x="724" y="369"/>
                  </a:lnTo>
                  <a:lnTo>
                    <a:pt x="726" y="374"/>
                  </a:lnTo>
                  <a:lnTo>
                    <a:pt x="728" y="379"/>
                  </a:lnTo>
                  <a:lnTo>
                    <a:pt x="732" y="385"/>
                  </a:lnTo>
                  <a:lnTo>
                    <a:pt x="736" y="389"/>
                  </a:lnTo>
                  <a:lnTo>
                    <a:pt x="742" y="391"/>
                  </a:lnTo>
                  <a:lnTo>
                    <a:pt x="748" y="393"/>
                  </a:lnTo>
                  <a:lnTo>
                    <a:pt x="748" y="393"/>
                  </a:lnTo>
                  <a:lnTo>
                    <a:pt x="756" y="394"/>
                  </a:lnTo>
                  <a:lnTo>
                    <a:pt x="756" y="394"/>
                  </a:lnTo>
                  <a:lnTo>
                    <a:pt x="761" y="394"/>
                  </a:lnTo>
                  <a:lnTo>
                    <a:pt x="765" y="393"/>
                  </a:lnTo>
                  <a:lnTo>
                    <a:pt x="771" y="391"/>
                  </a:lnTo>
                  <a:lnTo>
                    <a:pt x="775" y="388"/>
                  </a:lnTo>
                  <a:lnTo>
                    <a:pt x="778" y="385"/>
                  </a:lnTo>
                  <a:lnTo>
                    <a:pt x="782" y="380"/>
                  </a:lnTo>
                  <a:lnTo>
                    <a:pt x="785" y="375"/>
                  </a:lnTo>
                  <a:lnTo>
                    <a:pt x="786" y="370"/>
                  </a:lnTo>
                  <a:lnTo>
                    <a:pt x="786" y="370"/>
                  </a:lnTo>
                  <a:lnTo>
                    <a:pt x="790" y="350"/>
                  </a:lnTo>
                  <a:lnTo>
                    <a:pt x="793" y="331"/>
                  </a:lnTo>
                  <a:lnTo>
                    <a:pt x="794" y="311"/>
                  </a:lnTo>
                  <a:lnTo>
                    <a:pt x="795" y="290"/>
                  </a:lnTo>
                  <a:lnTo>
                    <a:pt x="795" y="290"/>
                  </a:lnTo>
                  <a:lnTo>
                    <a:pt x="794" y="260"/>
                  </a:lnTo>
                  <a:lnTo>
                    <a:pt x="790" y="231"/>
                  </a:lnTo>
                  <a:lnTo>
                    <a:pt x="785" y="203"/>
                  </a:lnTo>
                  <a:lnTo>
                    <a:pt x="776" y="178"/>
                  </a:lnTo>
                  <a:lnTo>
                    <a:pt x="767" y="152"/>
                  </a:lnTo>
                  <a:lnTo>
                    <a:pt x="755" y="128"/>
                  </a:lnTo>
                  <a:lnTo>
                    <a:pt x="741" y="106"/>
                  </a:lnTo>
                  <a:lnTo>
                    <a:pt x="726" y="85"/>
                  </a:lnTo>
                  <a:lnTo>
                    <a:pt x="709" y="66"/>
                  </a:lnTo>
                  <a:lnTo>
                    <a:pt x="690" y="50"/>
                  </a:lnTo>
                  <a:lnTo>
                    <a:pt x="670" y="35"/>
                  </a:lnTo>
                  <a:lnTo>
                    <a:pt x="660" y="29"/>
                  </a:lnTo>
                  <a:lnTo>
                    <a:pt x="650" y="23"/>
                  </a:lnTo>
                  <a:lnTo>
                    <a:pt x="639" y="18"/>
                  </a:lnTo>
                  <a:lnTo>
                    <a:pt x="628" y="14"/>
                  </a:lnTo>
                  <a:lnTo>
                    <a:pt x="616" y="9"/>
                  </a:lnTo>
                  <a:lnTo>
                    <a:pt x="604" y="6"/>
                  </a:lnTo>
                  <a:lnTo>
                    <a:pt x="593" y="3"/>
                  </a:lnTo>
                  <a:lnTo>
                    <a:pt x="581" y="2"/>
                  </a:lnTo>
                  <a:lnTo>
                    <a:pt x="569" y="1"/>
                  </a:lnTo>
                  <a:lnTo>
                    <a:pt x="557" y="0"/>
                  </a:lnTo>
                  <a:lnTo>
                    <a:pt x="557" y="0"/>
                  </a:lnTo>
                  <a:lnTo>
                    <a:pt x="543" y="1"/>
                  </a:lnTo>
                  <a:lnTo>
                    <a:pt x="529" y="2"/>
                  </a:lnTo>
                  <a:lnTo>
                    <a:pt x="517" y="4"/>
                  </a:lnTo>
                  <a:lnTo>
                    <a:pt x="503" y="7"/>
                  </a:lnTo>
                  <a:lnTo>
                    <a:pt x="490" y="11"/>
                  </a:lnTo>
                  <a:lnTo>
                    <a:pt x="477" y="17"/>
                  </a:lnTo>
                  <a:lnTo>
                    <a:pt x="465" y="22"/>
                  </a:lnTo>
                  <a:lnTo>
                    <a:pt x="452" y="30"/>
                  </a:lnTo>
                  <a:lnTo>
                    <a:pt x="452" y="30"/>
                  </a:lnTo>
                  <a:lnTo>
                    <a:pt x="447" y="33"/>
                  </a:lnTo>
                  <a:lnTo>
                    <a:pt x="442" y="37"/>
                  </a:lnTo>
                  <a:lnTo>
                    <a:pt x="439" y="43"/>
                  </a:lnTo>
                  <a:lnTo>
                    <a:pt x="438" y="49"/>
                  </a:lnTo>
                  <a:lnTo>
                    <a:pt x="437" y="54"/>
                  </a:lnTo>
                  <a:lnTo>
                    <a:pt x="437" y="61"/>
                  </a:lnTo>
                  <a:lnTo>
                    <a:pt x="438" y="67"/>
                  </a:lnTo>
                  <a:lnTo>
                    <a:pt x="441" y="73"/>
                  </a:lnTo>
                  <a:lnTo>
                    <a:pt x="441" y="73"/>
                  </a:lnTo>
                  <a:lnTo>
                    <a:pt x="445" y="78"/>
                  </a:lnTo>
                  <a:lnTo>
                    <a:pt x="450" y="82"/>
                  </a:lnTo>
                  <a:lnTo>
                    <a:pt x="455" y="85"/>
                  </a:lnTo>
                  <a:lnTo>
                    <a:pt x="461" y="88"/>
                  </a:lnTo>
                  <a:lnTo>
                    <a:pt x="467" y="89"/>
                  </a:lnTo>
                  <a:lnTo>
                    <a:pt x="473" y="88"/>
                  </a:lnTo>
                  <a:lnTo>
                    <a:pt x="479" y="87"/>
                  </a:lnTo>
                  <a:lnTo>
                    <a:pt x="484" y="84"/>
                  </a:lnTo>
                  <a:lnTo>
                    <a:pt x="484" y="84"/>
                  </a:lnTo>
                  <a:close/>
                  <a:moveTo>
                    <a:pt x="763" y="540"/>
                  </a:moveTo>
                  <a:lnTo>
                    <a:pt x="763" y="540"/>
                  </a:lnTo>
                  <a:lnTo>
                    <a:pt x="757" y="541"/>
                  </a:lnTo>
                  <a:lnTo>
                    <a:pt x="751" y="544"/>
                  </a:lnTo>
                  <a:lnTo>
                    <a:pt x="746" y="546"/>
                  </a:lnTo>
                  <a:lnTo>
                    <a:pt x="741" y="550"/>
                  </a:lnTo>
                  <a:lnTo>
                    <a:pt x="738" y="554"/>
                  </a:lnTo>
                  <a:lnTo>
                    <a:pt x="734" y="560"/>
                  </a:lnTo>
                  <a:lnTo>
                    <a:pt x="732" y="566"/>
                  </a:lnTo>
                  <a:lnTo>
                    <a:pt x="732" y="573"/>
                  </a:lnTo>
                  <a:lnTo>
                    <a:pt x="732" y="573"/>
                  </a:lnTo>
                  <a:lnTo>
                    <a:pt x="732" y="579"/>
                  </a:lnTo>
                  <a:lnTo>
                    <a:pt x="734" y="584"/>
                  </a:lnTo>
                  <a:lnTo>
                    <a:pt x="738" y="590"/>
                  </a:lnTo>
                  <a:lnTo>
                    <a:pt x="741" y="595"/>
                  </a:lnTo>
                  <a:lnTo>
                    <a:pt x="746" y="598"/>
                  </a:lnTo>
                  <a:lnTo>
                    <a:pt x="751" y="602"/>
                  </a:lnTo>
                  <a:lnTo>
                    <a:pt x="757" y="604"/>
                  </a:lnTo>
                  <a:lnTo>
                    <a:pt x="763" y="605"/>
                  </a:lnTo>
                  <a:lnTo>
                    <a:pt x="763" y="605"/>
                  </a:lnTo>
                  <a:lnTo>
                    <a:pt x="784" y="606"/>
                  </a:lnTo>
                  <a:lnTo>
                    <a:pt x="803" y="608"/>
                  </a:lnTo>
                  <a:lnTo>
                    <a:pt x="821" y="613"/>
                  </a:lnTo>
                  <a:lnTo>
                    <a:pt x="839" y="620"/>
                  </a:lnTo>
                  <a:lnTo>
                    <a:pt x="856" y="628"/>
                  </a:lnTo>
                  <a:lnTo>
                    <a:pt x="872" y="639"/>
                  </a:lnTo>
                  <a:lnTo>
                    <a:pt x="887" y="650"/>
                  </a:lnTo>
                  <a:lnTo>
                    <a:pt x="900" y="663"/>
                  </a:lnTo>
                  <a:lnTo>
                    <a:pt x="911" y="678"/>
                  </a:lnTo>
                  <a:lnTo>
                    <a:pt x="923" y="693"/>
                  </a:lnTo>
                  <a:lnTo>
                    <a:pt x="932" y="709"/>
                  </a:lnTo>
                  <a:lnTo>
                    <a:pt x="940" y="727"/>
                  </a:lnTo>
                  <a:lnTo>
                    <a:pt x="946" y="745"/>
                  </a:lnTo>
                  <a:lnTo>
                    <a:pt x="951" y="764"/>
                  </a:lnTo>
                  <a:lnTo>
                    <a:pt x="953" y="784"/>
                  </a:lnTo>
                  <a:lnTo>
                    <a:pt x="954" y="803"/>
                  </a:lnTo>
                  <a:lnTo>
                    <a:pt x="954" y="803"/>
                  </a:lnTo>
                  <a:lnTo>
                    <a:pt x="954" y="809"/>
                  </a:lnTo>
                  <a:lnTo>
                    <a:pt x="952" y="814"/>
                  </a:lnTo>
                  <a:lnTo>
                    <a:pt x="952" y="814"/>
                  </a:lnTo>
                  <a:lnTo>
                    <a:pt x="950" y="820"/>
                  </a:lnTo>
                  <a:lnTo>
                    <a:pt x="950" y="827"/>
                  </a:lnTo>
                  <a:lnTo>
                    <a:pt x="950" y="832"/>
                  </a:lnTo>
                  <a:lnTo>
                    <a:pt x="952" y="839"/>
                  </a:lnTo>
                  <a:lnTo>
                    <a:pt x="954" y="844"/>
                  </a:lnTo>
                  <a:lnTo>
                    <a:pt x="959" y="848"/>
                  </a:lnTo>
                  <a:lnTo>
                    <a:pt x="963" y="853"/>
                  </a:lnTo>
                  <a:lnTo>
                    <a:pt x="968" y="856"/>
                  </a:lnTo>
                  <a:lnTo>
                    <a:pt x="968" y="856"/>
                  </a:lnTo>
                  <a:lnTo>
                    <a:pt x="975" y="858"/>
                  </a:lnTo>
                  <a:lnTo>
                    <a:pt x="981" y="859"/>
                  </a:lnTo>
                  <a:lnTo>
                    <a:pt x="981" y="859"/>
                  </a:lnTo>
                  <a:lnTo>
                    <a:pt x="985" y="858"/>
                  </a:lnTo>
                  <a:lnTo>
                    <a:pt x="990" y="857"/>
                  </a:lnTo>
                  <a:lnTo>
                    <a:pt x="998" y="854"/>
                  </a:lnTo>
                  <a:lnTo>
                    <a:pt x="1003" y="851"/>
                  </a:lnTo>
                  <a:lnTo>
                    <a:pt x="1006" y="848"/>
                  </a:lnTo>
                  <a:lnTo>
                    <a:pt x="1008" y="844"/>
                  </a:lnTo>
                  <a:lnTo>
                    <a:pt x="1010" y="840"/>
                  </a:lnTo>
                  <a:lnTo>
                    <a:pt x="1010" y="840"/>
                  </a:lnTo>
                  <a:lnTo>
                    <a:pt x="1013" y="831"/>
                  </a:lnTo>
                  <a:lnTo>
                    <a:pt x="1017" y="823"/>
                  </a:lnTo>
                  <a:lnTo>
                    <a:pt x="1018" y="813"/>
                  </a:lnTo>
                  <a:lnTo>
                    <a:pt x="1018" y="803"/>
                  </a:lnTo>
                  <a:lnTo>
                    <a:pt x="1018" y="803"/>
                  </a:lnTo>
                  <a:lnTo>
                    <a:pt x="1018" y="790"/>
                  </a:lnTo>
                  <a:lnTo>
                    <a:pt x="1017" y="777"/>
                  </a:lnTo>
                  <a:lnTo>
                    <a:pt x="1013" y="751"/>
                  </a:lnTo>
                  <a:lnTo>
                    <a:pt x="1007" y="726"/>
                  </a:lnTo>
                  <a:lnTo>
                    <a:pt x="998" y="702"/>
                  </a:lnTo>
                  <a:lnTo>
                    <a:pt x="988" y="679"/>
                  </a:lnTo>
                  <a:lnTo>
                    <a:pt x="976" y="657"/>
                  </a:lnTo>
                  <a:lnTo>
                    <a:pt x="961" y="637"/>
                  </a:lnTo>
                  <a:lnTo>
                    <a:pt x="945" y="619"/>
                  </a:lnTo>
                  <a:lnTo>
                    <a:pt x="926" y="602"/>
                  </a:lnTo>
                  <a:lnTo>
                    <a:pt x="907" y="585"/>
                  </a:lnTo>
                  <a:lnTo>
                    <a:pt x="887" y="573"/>
                  </a:lnTo>
                  <a:lnTo>
                    <a:pt x="864" y="562"/>
                  </a:lnTo>
                  <a:lnTo>
                    <a:pt x="852" y="556"/>
                  </a:lnTo>
                  <a:lnTo>
                    <a:pt x="841" y="552"/>
                  </a:lnTo>
                  <a:lnTo>
                    <a:pt x="829" y="549"/>
                  </a:lnTo>
                  <a:lnTo>
                    <a:pt x="816" y="546"/>
                  </a:lnTo>
                  <a:lnTo>
                    <a:pt x="803" y="544"/>
                  </a:lnTo>
                  <a:lnTo>
                    <a:pt x="790" y="542"/>
                  </a:lnTo>
                  <a:lnTo>
                    <a:pt x="777" y="541"/>
                  </a:lnTo>
                  <a:lnTo>
                    <a:pt x="763" y="540"/>
                  </a:lnTo>
                  <a:lnTo>
                    <a:pt x="763" y="540"/>
                  </a:lnTo>
                  <a:close/>
                </a:path>
              </a:pathLst>
            </a:custGeom>
            <a:solidFill>
              <a:schemeClr val="bg1"/>
            </a:solidFill>
            <a:ln>
              <a:noFill/>
            </a:ln>
          </p:spPr>
          <p:txBody>
            <a:bodyPr vert="horz" wrap="square" lIns="91401" tIns="45700" rIns="91401" bIns="45700" numCol="1" anchor="t" anchorCtr="0" compatLnSpc="1"/>
            <a:lstStyle/>
            <a:p>
              <a:endParaRPr lang="zh-CN" altLang="en-US">
                <a:solidFill>
                  <a:schemeClr val="tx2"/>
                </a:solidFill>
              </a:endParaRPr>
            </a:p>
          </p:txBody>
        </p:sp>
      </p:grpSp>
      <p:grpSp>
        <p:nvGrpSpPr>
          <p:cNvPr id="22" name="组合 42">
            <a:extLst>
              <a:ext uri="{FF2B5EF4-FFF2-40B4-BE49-F238E27FC236}">
                <a16:creationId xmlns:a16="http://schemas.microsoft.com/office/drawing/2014/main" id="{202963C2-5EFB-4FB6-A15E-4B7ECC8F0052}"/>
              </a:ext>
            </a:extLst>
          </p:cNvPr>
          <p:cNvGrpSpPr/>
          <p:nvPr/>
        </p:nvGrpSpPr>
        <p:grpSpPr>
          <a:xfrm>
            <a:off x="906588" y="3251001"/>
            <a:ext cx="652125" cy="652213"/>
            <a:chOff x="3846456" y="3334254"/>
            <a:chExt cx="869714" cy="869714"/>
          </a:xfrm>
        </p:grpSpPr>
        <p:sp>
          <p:nvSpPr>
            <p:cNvPr id="23" name="椭圆 22">
              <a:extLst>
                <a:ext uri="{FF2B5EF4-FFF2-40B4-BE49-F238E27FC236}">
                  <a16:creationId xmlns:a16="http://schemas.microsoft.com/office/drawing/2014/main" id="{3871F45D-D0B1-431E-B6FE-32F66D4113FA}"/>
                </a:ext>
              </a:extLst>
            </p:cNvPr>
            <p:cNvSpPr/>
            <p:nvPr/>
          </p:nvSpPr>
          <p:spPr>
            <a:xfrm>
              <a:off x="3846456" y="3334254"/>
              <a:ext cx="869714" cy="8697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Freeform 99">
              <a:extLst>
                <a:ext uri="{FF2B5EF4-FFF2-40B4-BE49-F238E27FC236}">
                  <a16:creationId xmlns:a16="http://schemas.microsoft.com/office/drawing/2014/main" id="{E081646A-2977-4E72-90A3-F35DEE8CC622}"/>
                </a:ext>
              </a:extLst>
            </p:cNvPr>
            <p:cNvSpPr>
              <a:spLocks noEditPoints="1"/>
            </p:cNvSpPr>
            <p:nvPr/>
          </p:nvSpPr>
          <p:spPr bwMode="auto">
            <a:xfrm>
              <a:off x="4120181" y="3598744"/>
              <a:ext cx="322263" cy="323850"/>
            </a:xfrm>
            <a:custGeom>
              <a:avLst/>
              <a:gdLst>
                <a:gd name="T0" fmla="*/ 543 w 1018"/>
                <a:gd name="T1" fmla="*/ 682 h 1018"/>
                <a:gd name="T2" fmla="*/ 671 w 1018"/>
                <a:gd name="T3" fmla="*/ 548 h 1018"/>
                <a:gd name="T4" fmla="*/ 689 w 1018"/>
                <a:gd name="T5" fmla="*/ 324 h 1018"/>
                <a:gd name="T6" fmla="*/ 565 w 1018"/>
                <a:gd name="T7" fmla="*/ 148 h 1018"/>
                <a:gd name="T8" fmla="*/ 462 w 1018"/>
                <a:gd name="T9" fmla="*/ 120 h 1018"/>
                <a:gd name="T10" fmla="*/ 368 w 1018"/>
                <a:gd name="T11" fmla="*/ 142 h 1018"/>
                <a:gd name="T12" fmla="*/ 290 w 1018"/>
                <a:gd name="T13" fmla="*/ 207 h 1018"/>
                <a:gd name="T14" fmla="*/ 223 w 1018"/>
                <a:gd name="T15" fmla="*/ 409 h 1018"/>
                <a:gd name="T16" fmla="*/ 309 w 1018"/>
                <a:gd name="T17" fmla="*/ 634 h 1018"/>
                <a:gd name="T18" fmla="*/ 425 w 1018"/>
                <a:gd name="T19" fmla="*/ 696 h 1018"/>
                <a:gd name="T20" fmla="*/ 513 w 1018"/>
                <a:gd name="T21" fmla="*/ 193 h 1018"/>
                <a:gd name="T22" fmla="*/ 623 w 1018"/>
                <a:gd name="T23" fmla="*/ 321 h 1018"/>
                <a:gd name="T24" fmla="*/ 623 w 1018"/>
                <a:gd name="T25" fmla="*/ 497 h 1018"/>
                <a:gd name="T26" fmla="*/ 513 w 1018"/>
                <a:gd name="T27" fmla="*/ 626 h 1018"/>
                <a:gd name="T28" fmla="*/ 378 w 1018"/>
                <a:gd name="T29" fmla="*/ 609 h 1018"/>
                <a:gd name="T30" fmla="*/ 290 w 1018"/>
                <a:gd name="T31" fmla="*/ 456 h 1018"/>
                <a:gd name="T32" fmla="*/ 316 w 1018"/>
                <a:gd name="T33" fmla="*/ 283 h 1018"/>
                <a:gd name="T34" fmla="*/ 444 w 1018"/>
                <a:gd name="T35" fmla="*/ 184 h 1018"/>
                <a:gd name="T36" fmla="*/ 636 w 1018"/>
                <a:gd name="T37" fmla="*/ 682 h 1018"/>
                <a:gd name="T38" fmla="*/ 644 w 1018"/>
                <a:gd name="T39" fmla="*/ 726 h 1018"/>
                <a:gd name="T40" fmla="*/ 756 w 1018"/>
                <a:gd name="T41" fmla="*/ 755 h 1018"/>
                <a:gd name="T42" fmla="*/ 854 w 1018"/>
                <a:gd name="T43" fmla="*/ 889 h 1018"/>
                <a:gd name="T44" fmla="*/ 844 w 1018"/>
                <a:gd name="T45" fmla="*/ 952 h 1018"/>
                <a:gd name="T46" fmla="*/ 68 w 1018"/>
                <a:gd name="T47" fmla="*/ 943 h 1018"/>
                <a:gd name="T48" fmla="*/ 87 w 1018"/>
                <a:gd name="T49" fmla="*/ 834 h 1018"/>
                <a:gd name="T50" fmla="*/ 221 w 1018"/>
                <a:gd name="T51" fmla="*/ 736 h 1018"/>
                <a:gd name="T52" fmla="*/ 290 w 1018"/>
                <a:gd name="T53" fmla="*/ 712 h 1018"/>
                <a:gd name="T54" fmla="*/ 273 w 1018"/>
                <a:gd name="T55" fmla="*/ 670 h 1018"/>
                <a:gd name="T56" fmla="*/ 184 w 1018"/>
                <a:gd name="T57" fmla="*/ 680 h 1018"/>
                <a:gd name="T58" fmla="*/ 21 w 1018"/>
                <a:gd name="T59" fmla="*/ 827 h 1018"/>
                <a:gd name="T60" fmla="*/ 0 w 1018"/>
                <a:gd name="T61" fmla="*/ 937 h 1018"/>
                <a:gd name="T62" fmla="*/ 39 w 1018"/>
                <a:gd name="T63" fmla="*/ 1003 h 1018"/>
                <a:gd name="T64" fmla="*/ 843 w 1018"/>
                <a:gd name="T65" fmla="*/ 1018 h 1018"/>
                <a:gd name="T66" fmla="*/ 907 w 1018"/>
                <a:gd name="T67" fmla="*/ 978 h 1018"/>
                <a:gd name="T68" fmla="*/ 921 w 1018"/>
                <a:gd name="T69" fmla="*/ 902 h 1018"/>
                <a:gd name="T70" fmla="*/ 846 w 1018"/>
                <a:gd name="T71" fmla="*/ 744 h 1018"/>
                <a:gd name="T72" fmla="*/ 688 w 1018"/>
                <a:gd name="T73" fmla="*/ 669 h 1018"/>
                <a:gd name="T74" fmla="*/ 557 w 1018"/>
                <a:gd name="T75" fmla="*/ 64 h 1018"/>
                <a:gd name="T76" fmla="*/ 681 w 1018"/>
                <a:gd name="T77" fmla="*/ 130 h 1018"/>
                <a:gd name="T78" fmla="*/ 732 w 1018"/>
                <a:gd name="T79" fmla="*/ 290 h 1018"/>
                <a:gd name="T80" fmla="*/ 728 w 1018"/>
                <a:gd name="T81" fmla="*/ 379 h 1018"/>
                <a:gd name="T82" fmla="*/ 765 w 1018"/>
                <a:gd name="T83" fmla="*/ 393 h 1018"/>
                <a:gd name="T84" fmla="*/ 793 w 1018"/>
                <a:gd name="T85" fmla="*/ 331 h 1018"/>
                <a:gd name="T86" fmla="*/ 755 w 1018"/>
                <a:gd name="T87" fmla="*/ 128 h 1018"/>
                <a:gd name="T88" fmla="*/ 628 w 1018"/>
                <a:gd name="T89" fmla="*/ 14 h 1018"/>
                <a:gd name="T90" fmla="*/ 529 w 1018"/>
                <a:gd name="T91" fmla="*/ 2 h 1018"/>
                <a:gd name="T92" fmla="*/ 442 w 1018"/>
                <a:gd name="T93" fmla="*/ 37 h 1018"/>
                <a:gd name="T94" fmla="*/ 450 w 1018"/>
                <a:gd name="T95" fmla="*/ 82 h 1018"/>
                <a:gd name="T96" fmla="*/ 763 w 1018"/>
                <a:gd name="T97" fmla="*/ 540 h 1018"/>
                <a:gd name="T98" fmla="*/ 732 w 1018"/>
                <a:gd name="T99" fmla="*/ 573 h 1018"/>
                <a:gd name="T100" fmla="*/ 763 w 1018"/>
                <a:gd name="T101" fmla="*/ 605 h 1018"/>
                <a:gd name="T102" fmla="*/ 911 w 1018"/>
                <a:gd name="T103" fmla="*/ 678 h 1018"/>
                <a:gd name="T104" fmla="*/ 954 w 1018"/>
                <a:gd name="T105" fmla="*/ 809 h 1018"/>
                <a:gd name="T106" fmla="*/ 963 w 1018"/>
                <a:gd name="T107" fmla="*/ 853 h 1018"/>
                <a:gd name="T108" fmla="*/ 1003 w 1018"/>
                <a:gd name="T109" fmla="*/ 851 h 1018"/>
                <a:gd name="T110" fmla="*/ 1018 w 1018"/>
                <a:gd name="T111" fmla="*/ 803 h 1018"/>
                <a:gd name="T112" fmla="*/ 945 w 1018"/>
                <a:gd name="T113" fmla="*/ 619 h 1018"/>
                <a:gd name="T114" fmla="*/ 803 w 1018"/>
                <a:gd name="T115" fmla="*/ 544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18" h="1018">
                  <a:moveTo>
                    <a:pt x="462" y="700"/>
                  </a:moveTo>
                  <a:lnTo>
                    <a:pt x="462" y="700"/>
                  </a:lnTo>
                  <a:lnTo>
                    <a:pt x="474" y="699"/>
                  </a:lnTo>
                  <a:lnTo>
                    <a:pt x="485" y="698"/>
                  </a:lnTo>
                  <a:lnTo>
                    <a:pt x="497" y="696"/>
                  </a:lnTo>
                  <a:lnTo>
                    <a:pt x="509" y="694"/>
                  </a:lnTo>
                  <a:lnTo>
                    <a:pt x="521" y="691"/>
                  </a:lnTo>
                  <a:lnTo>
                    <a:pt x="533" y="686"/>
                  </a:lnTo>
                  <a:lnTo>
                    <a:pt x="543" y="682"/>
                  </a:lnTo>
                  <a:lnTo>
                    <a:pt x="554" y="677"/>
                  </a:lnTo>
                  <a:lnTo>
                    <a:pt x="565" y="671"/>
                  </a:lnTo>
                  <a:lnTo>
                    <a:pt x="576" y="665"/>
                  </a:lnTo>
                  <a:lnTo>
                    <a:pt x="595" y="650"/>
                  </a:lnTo>
                  <a:lnTo>
                    <a:pt x="613" y="634"/>
                  </a:lnTo>
                  <a:lnTo>
                    <a:pt x="630" y="614"/>
                  </a:lnTo>
                  <a:lnTo>
                    <a:pt x="645" y="594"/>
                  </a:lnTo>
                  <a:lnTo>
                    <a:pt x="659" y="571"/>
                  </a:lnTo>
                  <a:lnTo>
                    <a:pt x="671" y="548"/>
                  </a:lnTo>
                  <a:lnTo>
                    <a:pt x="681" y="522"/>
                  </a:lnTo>
                  <a:lnTo>
                    <a:pt x="689" y="495"/>
                  </a:lnTo>
                  <a:lnTo>
                    <a:pt x="695" y="467"/>
                  </a:lnTo>
                  <a:lnTo>
                    <a:pt x="699" y="439"/>
                  </a:lnTo>
                  <a:lnTo>
                    <a:pt x="700" y="409"/>
                  </a:lnTo>
                  <a:lnTo>
                    <a:pt x="700" y="409"/>
                  </a:lnTo>
                  <a:lnTo>
                    <a:pt x="699" y="379"/>
                  </a:lnTo>
                  <a:lnTo>
                    <a:pt x="695" y="352"/>
                  </a:lnTo>
                  <a:lnTo>
                    <a:pt x="689" y="324"/>
                  </a:lnTo>
                  <a:lnTo>
                    <a:pt x="681" y="297"/>
                  </a:lnTo>
                  <a:lnTo>
                    <a:pt x="671" y="271"/>
                  </a:lnTo>
                  <a:lnTo>
                    <a:pt x="659" y="247"/>
                  </a:lnTo>
                  <a:lnTo>
                    <a:pt x="645" y="225"/>
                  </a:lnTo>
                  <a:lnTo>
                    <a:pt x="630" y="205"/>
                  </a:lnTo>
                  <a:lnTo>
                    <a:pt x="613" y="185"/>
                  </a:lnTo>
                  <a:lnTo>
                    <a:pt x="595" y="169"/>
                  </a:lnTo>
                  <a:lnTo>
                    <a:pt x="576" y="154"/>
                  </a:lnTo>
                  <a:lnTo>
                    <a:pt x="565" y="148"/>
                  </a:lnTo>
                  <a:lnTo>
                    <a:pt x="554" y="142"/>
                  </a:lnTo>
                  <a:lnTo>
                    <a:pt x="543" y="137"/>
                  </a:lnTo>
                  <a:lnTo>
                    <a:pt x="533" y="133"/>
                  </a:lnTo>
                  <a:lnTo>
                    <a:pt x="521" y="128"/>
                  </a:lnTo>
                  <a:lnTo>
                    <a:pt x="509" y="125"/>
                  </a:lnTo>
                  <a:lnTo>
                    <a:pt x="497" y="123"/>
                  </a:lnTo>
                  <a:lnTo>
                    <a:pt x="485" y="121"/>
                  </a:lnTo>
                  <a:lnTo>
                    <a:pt x="474" y="120"/>
                  </a:lnTo>
                  <a:lnTo>
                    <a:pt x="462" y="120"/>
                  </a:lnTo>
                  <a:lnTo>
                    <a:pt x="462" y="120"/>
                  </a:lnTo>
                  <a:lnTo>
                    <a:pt x="449" y="120"/>
                  </a:lnTo>
                  <a:lnTo>
                    <a:pt x="437" y="121"/>
                  </a:lnTo>
                  <a:lnTo>
                    <a:pt x="425" y="123"/>
                  </a:lnTo>
                  <a:lnTo>
                    <a:pt x="414" y="125"/>
                  </a:lnTo>
                  <a:lnTo>
                    <a:pt x="402" y="128"/>
                  </a:lnTo>
                  <a:lnTo>
                    <a:pt x="391" y="132"/>
                  </a:lnTo>
                  <a:lnTo>
                    <a:pt x="379" y="137"/>
                  </a:lnTo>
                  <a:lnTo>
                    <a:pt x="368" y="142"/>
                  </a:lnTo>
                  <a:lnTo>
                    <a:pt x="358" y="148"/>
                  </a:lnTo>
                  <a:lnTo>
                    <a:pt x="347" y="154"/>
                  </a:lnTo>
                  <a:lnTo>
                    <a:pt x="337" y="162"/>
                  </a:lnTo>
                  <a:lnTo>
                    <a:pt x="327" y="169"/>
                  </a:lnTo>
                  <a:lnTo>
                    <a:pt x="317" y="178"/>
                  </a:lnTo>
                  <a:lnTo>
                    <a:pt x="308" y="187"/>
                  </a:lnTo>
                  <a:lnTo>
                    <a:pt x="299" y="197"/>
                  </a:lnTo>
                  <a:lnTo>
                    <a:pt x="290" y="207"/>
                  </a:lnTo>
                  <a:lnTo>
                    <a:pt x="290" y="207"/>
                  </a:lnTo>
                  <a:lnTo>
                    <a:pt x="275" y="228"/>
                  </a:lnTo>
                  <a:lnTo>
                    <a:pt x="261" y="251"/>
                  </a:lnTo>
                  <a:lnTo>
                    <a:pt x="249" y="274"/>
                  </a:lnTo>
                  <a:lnTo>
                    <a:pt x="241" y="300"/>
                  </a:lnTo>
                  <a:lnTo>
                    <a:pt x="233" y="326"/>
                  </a:lnTo>
                  <a:lnTo>
                    <a:pt x="227" y="354"/>
                  </a:lnTo>
                  <a:lnTo>
                    <a:pt x="224" y="382"/>
                  </a:lnTo>
                  <a:lnTo>
                    <a:pt x="223" y="409"/>
                  </a:lnTo>
                  <a:lnTo>
                    <a:pt x="223" y="409"/>
                  </a:lnTo>
                  <a:lnTo>
                    <a:pt x="224" y="439"/>
                  </a:lnTo>
                  <a:lnTo>
                    <a:pt x="228" y="467"/>
                  </a:lnTo>
                  <a:lnTo>
                    <a:pt x="233" y="495"/>
                  </a:lnTo>
                  <a:lnTo>
                    <a:pt x="242" y="522"/>
                  </a:lnTo>
                  <a:lnTo>
                    <a:pt x="251" y="548"/>
                  </a:lnTo>
                  <a:lnTo>
                    <a:pt x="263" y="571"/>
                  </a:lnTo>
                  <a:lnTo>
                    <a:pt x="277" y="594"/>
                  </a:lnTo>
                  <a:lnTo>
                    <a:pt x="293" y="614"/>
                  </a:lnTo>
                  <a:lnTo>
                    <a:pt x="309" y="634"/>
                  </a:lnTo>
                  <a:lnTo>
                    <a:pt x="328" y="650"/>
                  </a:lnTo>
                  <a:lnTo>
                    <a:pt x="348" y="665"/>
                  </a:lnTo>
                  <a:lnTo>
                    <a:pt x="358" y="671"/>
                  </a:lnTo>
                  <a:lnTo>
                    <a:pt x="368" y="677"/>
                  </a:lnTo>
                  <a:lnTo>
                    <a:pt x="379" y="682"/>
                  </a:lnTo>
                  <a:lnTo>
                    <a:pt x="391" y="686"/>
                  </a:lnTo>
                  <a:lnTo>
                    <a:pt x="402" y="691"/>
                  </a:lnTo>
                  <a:lnTo>
                    <a:pt x="414" y="694"/>
                  </a:lnTo>
                  <a:lnTo>
                    <a:pt x="425" y="696"/>
                  </a:lnTo>
                  <a:lnTo>
                    <a:pt x="437" y="698"/>
                  </a:lnTo>
                  <a:lnTo>
                    <a:pt x="449" y="699"/>
                  </a:lnTo>
                  <a:lnTo>
                    <a:pt x="462" y="700"/>
                  </a:lnTo>
                  <a:lnTo>
                    <a:pt x="462" y="700"/>
                  </a:lnTo>
                  <a:close/>
                  <a:moveTo>
                    <a:pt x="462" y="183"/>
                  </a:moveTo>
                  <a:lnTo>
                    <a:pt x="462" y="183"/>
                  </a:lnTo>
                  <a:lnTo>
                    <a:pt x="479" y="184"/>
                  </a:lnTo>
                  <a:lnTo>
                    <a:pt x="496" y="187"/>
                  </a:lnTo>
                  <a:lnTo>
                    <a:pt x="513" y="193"/>
                  </a:lnTo>
                  <a:lnTo>
                    <a:pt x="529" y="200"/>
                  </a:lnTo>
                  <a:lnTo>
                    <a:pt x="544" y="210"/>
                  </a:lnTo>
                  <a:lnTo>
                    <a:pt x="559" y="222"/>
                  </a:lnTo>
                  <a:lnTo>
                    <a:pt x="572" y="235"/>
                  </a:lnTo>
                  <a:lnTo>
                    <a:pt x="585" y="250"/>
                  </a:lnTo>
                  <a:lnTo>
                    <a:pt x="596" y="266"/>
                  </a:lnTo>
                  <a:lnTo>
                    <a:pt x="607" y="283"/>
                  </a:lnTo>
                  <a:lnTo>
                    <a:pt x="615" y="301"/>
                  </a:lnTo>
                  <a:lnTo>
                    <a:pt x="623" y="321"/>
                  </a:lnTo>
                  <a:lnTo>
                    <a:pt x="628" y="342"/>
                  </a:lnTo>
                  <a:lnTo>
                    <a:pt x="632" y="363"/>
                  </a:lnTo>
                  <a:lnTo>
                    <a:pt x="636" y="386"/>
                  </a:lnTo>
                  <a:lnTo>
                    <a:pt x="637" y="409"/>
                  </a:lnTo>
                  <a:lnTo>
                    <a:pt x="637" y="409"/>
                  </a:lnTo>
                  <a:lnTo>
                    <a:pt x="636" y="433"/>
                  </a:lnTo>
                  <a:lnTo>
                    <a:pt x="632" y="456"/>
                  </a:lnTo>
                  <a:lnTo>
                    <a:pt x="628" y="477"/>
                  </a:lnTo>
                  <a:lnTo>
                    <a:pt x="623" y="497"/>
                  </a:lnTo>
                  <a:lnTo>
                    <a:pt x="615" y="518"/>
                  </a:lnTo>
                  <a:lnTo>
                    <a:pt x="607" y="536"/>
                  </a:lnTo>
                  <a:lnTo>
                    <a:pt x="596" y="553"/>
                  </a:lnTo>
                  <a:lnTo>
                    <a:pt x="585" y="569"/>
                  </a:lnTo>
                  <a:lnTo>
                    <a:pt x="572" y="584"/>
                  </a:lnTo>
                  <a:lnTo>
                    <a:pt x="559" y="597"/>
                  </a:lnTo>
                  <a:lnTo>
                    <a:pt x="544" y="609"/>
                  </a:lnTo>
                  <a:lnTo>
                    <a:pt x="529" y="619"/>
                  </a:lnTo>
                  <a:lnTo>
                    <a:pt x="513" y="626"/>
                  </a:lnTo>
                  <a:lnTo>
                    <a:pt x="496" y="632"/>
                  </a:lnTo>
                  <a:lnTo>
                    <a:pt x="479" y="635"/>
                  </a:lnTo>
                  <a:lnTo>
                    <a:pt x="462" y="636"/>
                  </a:lnTo>
                  <a:lnTo>
                    <a:pt x="462" y="636"/>
                  </a:lnTo>
                  <a:lnTo>
                    <a:pt x="444" y="635"/>
                  </a:lnTo>
                  <a:lnTo>
                    <a:pt x="426" y="632"/>
                  </a:lnTo>
                  <a:lnTo>
                    <a:pt x="409" y="626"/>
                  </a:lnTo>
                  <a:lnTo>
                    <a:pt x="393" y="619"/>
                  </a:lnTo>
                  <a:lnTo>
                    <a:pt x="378" y="609"/>
                  </a:lnTo>
                  <a:lnTo>
                    <a:pt x="364" y="597"/>
                  </a:lnTo>
                  <a:lnTo>
                    <a:pt x="350" y="584"/>
                  </a:lnTo>
                  <a:lnTo>
                    <a:pt x="337" y="569"/>
                  </a:lnTo>
                  <a:lnTo>
                    <a:pt x="327" y="553"/>
                  </a:lnTo>
                  <a:lnTo>
                    <a:pt x="316" y="536"/>
                  </a:lnTo>
                  <a:lnTo>
                    <a:pt x="307" y="518"/>
                  </a:lnTo>
                  <a:lnTo>
                    <a:pt x="300" y="497"/>
                  </a:lnTo>
                  <a:lnTo>
                    <a:pt x="294" y="477"/>
                  </a:lnTo>
                  <a:lnTo>
                    <a:pt x="290" y="456"/>
                  </a:lnTo>
                  <a:lnTo>
                    <a:pt x="287" y="433"/>
                  </a:lnTo>
                  <a:lnTo>
                    <a:pt x="287" y="409"/>
                  </a:lnTo>
                  <a:lnTo>
                    <a:pt x="287" y="409"/>
                  </a:lnTo>
                  <a:lnTo>
                    <a:pt x="287" y="386"/>
                  </a:lnTo>
                  <a:lnTo>
                    <a:pt x="290" y="363"/>
                  </a:lnTo>
                  <a:lnTo>
                    <a:pt x="294" y="342"/>
                  </a:lnTo>
                  <a:lnTo>
                    <a:pt x="300" y="321"/>
                  </a:lnTo>
                  <a:lnTo>
                    <a:pt x="307" y="301"/>
                  </a:lnTo>
                  <a:lnTo>
                    <a:pt x="316" y="283"/>
                  </a:lnTo>
                  <a:lnTo>
                    <a:pt x="327" y="266"/>
                  </a:lnTo>
                  <a:lnTo>
                    <a:pt x="337" y="250"/>
                  </a:lnTo>
                  <a:lnTo>
                    <a:pt x="350" y="235"/>
                  </a:lnTo>
                  <a:lnTo>
                    <a:pt x="364" y="222"/>
                  </a:lnTo>
                  <a:lnTo>
                    <a:pt x="378" y="210"/>
                  </a:lnTo>
                  <a:lnTo>
                    <a:pt x="393" y="200"/>
                  </a:lnTo>
                  <a:lnTo>
                    <a:pt x="409" y="193"/>
                  </a:lnTo>
                  <a:lnTo>
                    <a:pt x="426" y="187"/>
                  </a:lnTo>
                  <a:lnTo>
                    <a:pt x="444" y="184"/>
                  </a:lnTo>
                  <a:lnTo>
                    <a:pt x="462" y="183"/>
                  </a:lnTo>
                  <a:lnTo>
                    <a:pt x="462" y="183"/>
                  </a:lnTo>
                  <a:close/>
                  <a:moveTo>
                    <a:pt x="661" y="668"/>
                  </a:moveTo>
                  <a:lnTo>
                    <a:pt x="661" y="668"/>
                  </a:lnTo>
                  <a:lnTo>
                    <a:pt x="655" y="668"/>
                  </a:lnTo>
                  <a:lnTo>
                    <a:pt x="650" y="670"/>
                  </a:lnTo>
                  <a:lnTo>
                    <a:pt x="644" y="673"/>
                  </a:lnTo>
                  <a:lnTo>
                    <a:pt x="639" y="678"/>
                  </a:lnTo>
                  <a:lnTo>
                    <a:pt x="636" y="682"/>
                  </a:lnTo>
                  <a:lnTo>
                    <a:pt x="632" y="687"/>
                  </a:lnTo>
                  <a:lnTo>
                    <a:pt x="630" y="694"/>
                  </a:lnTo>
                  <a:lnTo>
                    <a:pt x="630" y="700"/>
                  </a:lnTo>
                  <a:lnTo>
                    <a:pt x="630" y="700"/>
                  </a:lnTo>
                  <a:lnTo>
                    <a:pt x="630" y="706"/>
                  </a:lnTo>
                  <a:lnTo>
                    <a:pt x="632" y="712"/>
                  </a:lnTo>
                  <a:lnTo>
                    <a:pt x="636" y="717"/>
                  </a:lnTo>
                  <a:lnTo>
                    <a:pt x="639" y="722"/>
                  </a:lnTo>
                  <a:lnTo>
                    <a:pt x="644" y="726"/>
                  </a:lnTo>
                  <a:lnTo>
                    <a:pt x="650" y="729"/>
                  </a:lnTo>
                  <a:lnTo>
                    <a:pt x="655" y="731"/>
                  </a:lnTo>
                  <a:lnTo>
                    <a:pt x="661" y="731"/>
                  </a:lnTo>
                  <a:lnTo>
                    <a:pt x="661" y="731"/>
                  </a:lnTo>
                  <a:lnTo>
                    <a:pt x="682" y="732"/>
                  </a:lnTo>
                  <a:lnTo>
                    <a:pt x="701" y="736"/>
                  </a:lnTo>
                  <a:lnTo>
                    <a:pt x="720" y="740"/>
                  </a:lnTo>
                  <a:lnTo>
                    <a:pt x="739" y="747"/>
                  </a:lnTo>
                  <a:lnTo>
                    <a:pt x="756" y="755"/>
                  </a:lnTo>
                  <a:lnTo>
                    <a:pt x="772" y="766"/>
                  </a:lnTo>
                  <a:lnTo>
                    <a:pt x="787" y="776"/>
                  </a:lnTo>
                  <a:lnTo>
                    <a:pt x="801" y="789"/>
                  </a:lnTo>
                  <a:lnTo>
                    <a:pt x="814" y="803"/>
                  </a:lnTo>
                  <a:lnTo>
                    <a:pt x="826" y="818"/>
                  </a:lnTo>
                  <a:lnTo>
                    <a:pt x="835" y="834"/>
                  </a:lnTo>
                  <a:lnTo>
                    <a:pt x="844" y="851"/>
                  </a:lnTo>
                  <a:lnTo>
                    <a:pt x="850" y="870"/>
                  </a:lnTo>
                  <a:lnTo>
                    <a:pt x="854" y="889"/>
                  </a:lnTo>
                  <a:lnTo>
                    <a:pt x="858" y="908"/>
                  </a:lnTo>
                  <a:lnTo>
                    <a:pt x="859" y="929"/>
                  </a:lnTo>
                  <a:lnTo>
                    <a:pt x="859" y="929"/>
                  </a:lnTo>
                  <a:lnTo>
                    <a:pt x="859" y="934"/>
                  </a:lnTo>
                  <a:lnTo>
                    <a:pt x="857" y="938"/>
                  </a:lnTo>
                  <a:lnTo>
                    <a:pt x="854" y="943"/>
                  </a:lnTo>
                  <a:lnTo>
                    <a:pt x="851" y="947"/>
                  </a:lnTo>
                  <a:lnTo>
                    <a:pt x="848" y="950"/>
                  </a:lnTo>
                  <a:lnTo>
                    <a:pt x="844" y="952"/>
                  </a:lnTo>
                  <a:lnTo>
                    <a:pt x="838" y="953"/>
                  </a:lnTo>
                  <a:lnTo>
                    <a:pt x="833" y="954"/>
                  </a:lnTo>
                  <a:lnTo>
                    <a:pt x="89" y="954"/>
                  </a:lnTo>
                  <a:lnTo>
                    <a:pt x="89" y="954"/>
                  </a:lnTo>
                  <a:lnTo>
                    <a:pt x="84" y="953"/>
                  </a:lnTo>
                  <a:lnTo>
                    <a:pt x="80" y="952"/>
                  </a:lnTo>
                  <a:lnTo>
                    <a:pt x="76" y="950"/>
                  </a:lnTo>
                  <a:lnTo>
                    <a:pt x="71" y="947"/>
                  </a:lnTo>
                  <a:lnTo>
                    <a:pt x="68" y="943"/>
                  </a:lnTo>
                  <a:lnTo>
                    <a:pt x="66" y="938"/>
                  </a:lnTo>
                  <a:lnTo>
                    <a:pt x="65" y="934"/>
                  </a:lnTo>
                  <a:lnTo>
                    <a:pt x="64" y="929"/>
                  </a:lnTo>
                  <a:lnTo>
                    <a:pt x="64" y="929"/>
                  </a:lnTo>
                  <a:lnTo>
                    <a:pt x="65" y="908"/>
                  </a:lnTo>
                  <a:lnTo>
                    <a:pt x="68" y="889"/>
                  </a:lnTo>
                  <a:lnTo>
                    <a:pt x="72" y="870"/>
                  </a:lnTo>
                  <a:lnTo>
                    <a:pt x="80" y="851"/>
                  </a:lnTo>
                  <a:lnTo>
                    <a:pt x="87" y="834"/>
                  </a:lnTo>
                  <a:lnTo>
                    <a:pt x="98" y="818"/>
                  </a:lnTo>
                  <a:lnTo>
                    <a:pt x="109" y="803"/>
                  </a:lnTo>
                  <a:lnTo>
                    <a:pt x="122" y="789"/>
                  </a:lnTo>
                  <a:lnTo>
                    <a:pt x="136" y="776"/>
                  </a:lnTo>
                  <a:lnTo>
                    <a:pt x="151" y="766"/>
                  </a:lnTo>
                  <a:lnTo>
                    <a:pt x="167" y="755"/>
                  </a:lnTo>
                  <a:lnTo>
                    <a:pt x="184" y="747"/>
                  </a:lnTo>
                  <a:lnTo>
                    <a:pt x="202" y="740"/>
                  </a:lnTo>
                  <a:lnTo>
                    <a:pt x="221" y="736"/>
                  </a:lnTo>
                  <a:lnTo>
                    <a:pt x="241" y="732"/>
                  </a:lnTo>
                  <a:lnTo>
                    <a:pt x="261" y="731"/>
                  </a:lnTo>
                  <a:lnTo>
                    <a:pt x="261" y="731"/>
                  </a:lnTo>
                  <a:lnTo>
                    <a:pt x="268" y="731"/>
                  </a:lnTo>
                  <a:lnTo>
                    <a:pt x="273" y="729"/>
                  </a:lnTo>
                  <a:lnTo>
                    <a:pt x="278" y="726"/>
                  </a:lnTo>
                  <a:lnTo>
                    <a:pt x="284" y="722"/>
                  </a:lnTo>
                  <a:lnTo>
                    <a:pt x="287" y="717"/>
                  </a:lnTo>
                  <a:lnTo>
                    <a:pt x="290" y="712"/>
                  </a:lnTo>
                  <a:lnTo>
                    <a:pt x="292" y="706"/>
                  </a:lnTo>
                  <a:lnTo>
                    <a:pt x="293" y="700"/>
                  </a:lnTo>
                  <a:lnTo>
                    <a:pt x="293" y="700"/>
                  </a:lnTo>
                  <a:lnTo>
                    <a:pt x="292" y="694"/>
                  </a:lnTo>
                  <a:lnTo>
                    <a:pt x="290" y="687"/>
                  </a:lnTo>
                  <a:lnTo>
                    <a:pt x="287" y="682"/>
                  </a:lnTo>
                  <a:lnTo>
                    <a:pt x="284" y="678"/>
                  </a:lnTo>
                  <a:lnTo>
                    <a:pt x="278" y="673"/>
                  </a:lnTo>
                  <a:lnTo>
                    <a:pt x="273" y="670"/>
                  </a:lnTo>
                  <a:lnTo>
                    <a:pt x="268" y="668"/>
                  </a:lnTo>
                  <a:lnTo>
                    <a:pt x="261" y="668"/>
                  </a:lnTo>
                  <a:lnTo>
                    <a:pt x="261" y="668"/>
                  </a:lnTo>
                  <a:lnTo>
                    <a:pt x="247" y="668"/>
                  </a:lnTo>
                  <a:lnTo>
                    <a:pt x="234" y="669"/>
                  </a:lnTo>
                  <a:lnTo>
                    <a:pt x="221" y="671"/>
                  </a:lnTo>
                  <a:lnTo>
                    <a:pt x="209" y="673"/>
                  </a:lnTo>
                  <a:lnTo>
                    <a:pt x="196" y="677"/>
                  </a:lnTo>
                  <a:lnTo>
                    <a:pt x="184" y="680"/>
                  </a:lnTo>
                  <a:lnTo>
                    <a:pt x="159" y="688"/>
                  </a:lnTo>
                  <a:lnTo>
                    <a:pt x="137" y="699"/>
                  </a:lnTo>
                  <a:lnTo>
                    <a:pt x="115" y="712"/>
                  </a:lnTo>
                  <a:lnTo>
                    <a:pt x="95" y="727"/>
                  </a:lnTo>
                  <a:lnTo>
                    <a:pt x="77" y="744"/>
                  </a:lnTo>
                  <a:lnTo>
                    <a:pt x="59" y="762"/>
                  </a:lnTo>
                  <a:lnTo>
                    <a:pt x="44" y="783"/>
                  </a:lnTo>
                  <a:lnTo>
                    <a:pt x="32" y="804"/>
                  </a:lnTo>
                  <a:lnTo>
                    <a:pt x="21" y="827"/>
                  </a:lnTo>
                  <a:lnTo>
                    <a:pt x="12" y="851"/>
                  </a:lnTo>
                  <a:lnTo>
                    <a:pt x="8" y="863"/>
                  </a:lnTo>
                  <a:lnTo>
                    <a:pt x="6" y="876"/>
                  </a:lnTo>
                  <a:lnTo>
                    <a:pt x="4" y="889"/>
                  </a:lnTo>
                  <a:lnTo>
                    <a:pt x="1" y="902"/>
                  </a:lnTo>
                  <a:lnTo>
                    <a:pt x="0" y="915"/>
                  </a:lnTo>
                  <a:lnTo>
                    <a:pt x="0" y="929"/>
                  </a:lnTo>
                  <a:lnTo>
                    <a:pt x="0" y="929"/>
                  </a:lnTo>
                  <a:lnTo>
                    <a:pt x="0" y="937"/>
                  </a:lnTo>
                  <a:lnTo>
                    <a:pt x="3" y="947"/>
                  </a:lnTo>
                  <a:lnTo>
                    <a:pt x="5" y="956"/>
                  </a:lnTo>
                  <a:lnTo>
                    <a:pt x="7" y="963"/>
                  </a:lnTo>
                  <a:lnTo>
                    <a:pt x="11" y="971"/>
                  </a:lnTo>
                  <a:lnTo>
                    <a:pt x="15" y="978"/>
                  </a:lnTo>
                  <a:lnTo>
                    <a:pt x="21" y="986"/>
                  </a:lnTo>
                  <a:lnTo>
                    <a:pt x="26" y="992"/>
                  </a:lnTo>
                  <a:lnTo>
                    <a:pt x="33" y="997"/>
                  </a:lnTo>
                  <a:lnTo>
                    <a:pt x="39" y="1003"/>
                  </a:lnTo>
                  <a:lnTo>
                    <a:pt x="47" y="1007"/>
                  </a:lnTo>
                  <a:lnTo>
                    <a:pt x="55" y="1010"/>
                  </a:lnTo>
                  <a:lnTo>
                    <a:pt x="63" y="1014"/>
                  </a:lnTo>
                  <a:lnTo>
                    <a:pt x="71" y="1016"/>
                  </a:lnTo>
                  <a:lnTo>
                    <a:pt x="80" y="1018"/>
                  </a:lnTo>
                  <a:lnTo>
                    <a:pt x="89" y="1018"/>
                  </a:lnTo>
                  <a:lnTo>
                    <a:pt x="833" y="1018"/>
                  </a:lnTo>
                  <a:lnTo>
                    <a:pt x="833" y="1018"/>
                  </a:lnTo>
                  <a:lnTo>
                    <a:pt x="843" y="1018"/>
                  </a:lnTo>
                  <a:lnTo>
                    <a:pt x="851" y="1016"/>
                  </a:lnTo>
                  <a:lnTo>
                    <a:pt x="860" y="1014"/>
                  </a:lnTo>
                  <a:lnTo>
                    <a:pt x="868" y="1010"/>
                  </a:lnTo>
                  <a:lnTo>
                    <a:pt x="876" y="1007"/>
                  </a:lnTo>
                  <a:lnTo>
                    <a:pt x="883" y="1003"/>
                  </a:lnTo>
                  <a:lnTo>
                    <a:pt x="890" y="997"/>
                  </a:lnTo>
                  <a:lnTo>
                    <a:pt x="896" y="992"/>
                  </a:lnTo>
                  <a:lnTo>
                    <a:pt x="902" y="986"/>
                  </a:lnTo>
                  <a:lnTo>
                    <a:pt x="907" y="978"/>
                  </a:lnTo>
                  <a:lnTo>
                    <a:pt x="911" y="971"/>
                  </a:lnTo>
                  <a:lnTo>
                    <a:pt x="916" y="963"/>
                  </a:lnTo>
                  <a:lnTo>
                    <a:pt x="919" y="956"/>
                  </a:lnTo>
                  <a:lnTo>
                    <a:pt x="921" y="947"/>
                  </a:lnTo>
                  <a:lnTo>
                    <a:pt x="922" y="937"/>
                  </a:lnTo>
                  <a:lnTo>
                    <a:pt x="922" y="929"/>
                  </a:lnTo>
                  <a:lnTo>
                    <a:pt x="922" y="929"/>
                  </a:lnTo>
                  <a:lnTo>
                    <a:pt x="922" y="915"/>
                  </a:lnTo>
                  <a:lnTo>
                    <a:pt x="921" y="902"/>
                  </a:lnTo>
                  <a:lnTo>
                    <a:pt x="920" y="889"/>
                  </a:lnTo>
                  <a:lnTo>
                    <a:pt x="918" y="876"/>
                  </a:lnTo>
                  <a:lnTo>
                    <a:pt x="915" y="863"/>
                  </a:lnTo>
                  <a:lnTo>
                    <a:pt x="911" y="851"/>
                  </a:lnTo>
                  <a:lnTo>
                    <a:pt x="902" y="827"/>
                  </a:lnTo>
                  <a:lnTo>
                    <a:pt x="891" y="804"/>
                  </a:lnTo>
                  <a:lnTo>
                    <a:pt x="878" y="783"/>
                  </a:lnTo>
                  <a:lnTo>
                    <a:pt x="863" y="762"/>
                  </a:lnTo>
                  <a:lnTo>
                    <a:pt x="846" y="744"/>
                  </a:lnTo>
                  <a:lnTo>
                    <a:pt x="828" y="727"/>
                  </a:lnTo>
                  <a:lnTo>
                    <a:pt x="807" y="712"/>
                  </a:lnTo>
                  <a:lnTo>
                    <a:pt x="786" y="699"/>
                  </a:lnTo>
                  <a:lnTo>
                    <a:pt x="763" y="688"/>
                  </a:lnTo>
                  <a:lnTo>
                    <a:pt x="740" y="680"/>
                  </a:lnTo>
                  <a:lnTo>
                    <a:pt x="727" y="677"/>
                  </a:lnTo>
                  <a:lnTo>
                    <a:pt x="714" y="673"/>
                  </a:lnTo>
                  <a:lnTo>
                    <a:pt x="701" y="671"/>
                  </a:lnTo>
                  <a:lnTo>
                    <a:pt x="688" y="669"/>
                  </a:lnTo>
                  <a:lnTo>
                    <a:pt x="675" y="668"/>
                  </a:lnTo>
                  <a:lnTo>
                    <a:pt x="661" y="668"/>
                  </a:lnTo>
                  <a:lnTo>
                    <a:pt x="661" y="668"/>
                  </a:lnTo>
                  <a:close/>
                  <a:moveTo>
                    <a:pt x="484" y="84"/>
                  </a:moveTo>
                  <a:lnTo>
                    <a:pt x="484" y="84"/>
                  </a:lnTo>
                  <a:lnTo>
                    <a:pt x="501" y="75"/>
                  </a:lnTo>
                  <a:lnTo>
                    <a:pt x="520" y="68"/>
                  </a:lnTo>
                  <a:lnTo>
                    <a:pt x="538" y="65"/>
                  </a:lnTo>
                  <a:lnTo>
                    <a:pt x="557" y="64"/>
                  </a:lnTo>
                  <a:lnTo>
                    <a:pt x="557" y="64"/>
                  </a:lnTo>
                  <a:lnTo>
                    <a:pt x="574" y="65"/>
                  </a:lnTo>
                  <a:lnTo>
                    <a:pt x="592" y="68"/>
                  </a:lnTo>
                  <a:lnTo>
                    <a:pt x="609" y="74"/>
                  </a:lnTo>
                  <a:lnTo>
                    <a:pt x="625" y="81"/>
                  </a:lnTo>
                  <a:lnTo>
                    <a:pt x="640" y="91"/>
                  </a:lnTo>
                  <a:lnTo>
                    <a:pt x="655" y="103"/>
                  </a:lnTo>
                  <a:lnTo>
                    <a:pt x="668" y="115"/>
                  </a:lnTo>
                  <a:lnTo>
                    <a:pt x="681" y="130"/>
                  </a:lnTo>
                  <a:lnTo>
                    <a:pt x="691" y="147"/>
                  </a:lnTo>
                  <a:lnTo>
                    <a:pt x="702" y="164"/>
                  </a:lnTo>
                  <a:lnTo>
                    <a:pt x="711" y="182"/>
                  </a:lnTo>
                  <a:lnTo>
                    <a:pt x="718" y="202"/>
                  </a:lnTo>
                  <a:lnTo>
                    <a:pt x="724" y="223"/>
                  </a:lnTo>
                  <a:lnTo>
                    <a:pt x="728" y="244"/>
                  </a:lnTo>
                  <a:lnTo>
                    <a:pt x="731" y="267"/>
                  </a:lnTo>
                  <a:lnTo>
                    <a:pt x="732" y="290"/>
                  </a:lnTo>
                  <a:lnTo>
                    <a:pt x="732" y="290"/>
                  </a:lnTo>
                  <a:lnTo>
                    <a:pt x="731" y="306"/>
                  </a:lnTo>
                  <a:lnTo>
                    <a:pt x="730" y="324"/>
                  </a:lnTo>
                  <a:lnTo>
                    <a:pt x="728" y="340"/>
                  </a:lnTo>
                  <a:lnTo>
                    <a:pt x="725" y="356"/>
                  </a:lnTo>
                  <a:lnTo>
                    <a:pt x="725" y="356"/>
                  </a:lnTo>
                  <a:lnTo>
                    <a:pt x="724" y="362"/>
                  </a:lnTo>
                  <a:lnTo>
                    <a:pt x="724" y="369"/>
                  </a:lnTo>
                  <a:lnTo>
                    <a:pt x="726" y="374"/>
                  </a:lnTo>
                  <a:lnTo>
                    <a:pt x="728" y="379"/>
                  </a:lnTo>
                  <a:lnTo>
                    <a:pt x="732" y="385"/>
                  </a:lnTo>
                  <a:lnTo>
                    <a:pt x="736" y="389"/>
                  </a:lnTo>
                  <a:lnTo>
                    <a:pt x="742" y="391"/>
                  </a:lnTo>
                  <a:lnTo>
                    <a:pt x="748" y="393"/>
                  </a:lnTo>
                  <a:lnTo>
                    <a:pt x="748" y="393"/>
                  </a:lnTo>
                  <a:lnTo>
                    <a:pt x="756" y="394"/>
                  </a:lnTo>
                  <a:lnTo>
                    <a:pt x="756" y="394"/>
                  </a:lnTo>
                  <a:lnTo>
                    <a:pt x="761" y="394"/>
                  </a:lnTo>
                  <a:lnTo>
                    <a:pt x="765" y="393"/>
                  </a:lnTo>
                  <a:lnTo>
                    <a:pt x="771" y="391"/>
                  </a:lnTo>
                  <a:lnTo>
                    <a:pt x="775" y="388"/>
                  </a:lnTo>
                  <a:lnTo>
                    <a:pt x="778" y="385"/>
                  </a:lnTo>
                  <a:lnTo>
                    <a:pt x="782" y="380"/>
                  </a:lnTo>
                  <a:lnTo>
                    <a:pt x="785" y="375"/>
                  </a:lnTo>
                  <a:lnTo>
                    <a:pt x="786" y="370"/>
                  </a:lnTo>
                  <a:lnTo>
                    <a:pt x="786" y="370"/>
                  </a:lnTo>
                  <a:lnTo>
                    <a:pt x="790" y="350"/>
                  </a:lnTo>
                  <a:lnTo>
                    <a:pt x="793" y="331"/>
                  </a:lnTo>
                  <a:lnTo>
                    <a:pt x="794" y="311"/>
                  </a:lnTo>
                  <a:lnTo>
                    <a:pt x="795" y="290"/>
                  </a:lnTo>
                  <a:lnTo>
                    <a:pt x="795" y="290"/>
                  </a:lnTo>
                  <a:lnTo>
                    <a:pt x="794" y="260"/>
                  </a:lnTo>
                  <a:lnTo>
                    <a:pt x="790" y="231"/>
                  </a:lnTo>
                  <a:lnTo>
                    <a:pt x="785" y="203"/>
                  </a:lnTo>
                  <a:lnTo>
                    <a:pt x="776" y="178"/>
                  </a:lnTo>
                  <a:lnTo>
                    <a:pt x="767" y="152"/>
                  </a:lnTo>
                  <a:lnTo>
                    <a:pt x="755" y="128"/>
                  </a:lnTo>
                  <a:lnTo>
                    <a:pt x="741" y="106"/>
                  </a:lnTo>
                  <a:lnTo>
                    <a:pt x="726" y="85"/>
                  </a:lnTo>
                  <a:lnTo>
                    <a:pt x="709" y="66"/>
                  </a:lnTo>
                  <a:lnTo>
                    <a:pt x="690" y="50"/>
                  </a:lnTo>
                  <a:lnTo>
                    <a:pt x="670" y="35"/>
                  </a:lnTo>
                  <a:lnTo>
                    <a:pt x="660" y="29"/>
                  </a:lnTo>
                  <a:lnTo>
                    <a:pt x="650" y="23"/>
                  </a:lnTo>
                  <a:lnTo>
                    <a:pt x="639" y="18"/>
                  </a:lnTo>
                  <a:lnTo>
                    <a:pt x="628" y="14"/>
                  </a:lnTo>
                  <a:lnTo>
                    <a:pt x="616" y="9"/>
                  </a:lnTo>
                  <a:lnTo>
                    <a:pt x="604" y="6"/>
                  </a:lnTo>
                  <a:lnTo>
                    <a:pt x="593" y="3"/>
                  </a:lnTo>
                  <a:lnTo>
                    <a:pt x="581" y="2"/>
                  </a:lnTo>
                  <a:lnTo>
                    <a:pt x="569" y="1"/>
                  </a:lnTo>
                  <a:lnTo>
                    <a:pt x="557" y="0"/>
                  </a:lnTo>
                  <a:lnTo>
                    <a:pt x="557" y="0"/>
                  </a:lnTo>
                  <a:lnTo>
                    <a:pt x="543" y="1"/>
                  </a:lnTo>
                  <a:lnTo>
                    <a:pt x="529" y="2"/>
                  </a:lnTo>
                  <a:lnTo>
                    <a:pt x="517" y="4"/>
                  </a:lnTo>
                  <a:lnTo>
                    <a:pt x="503" y="7"/>
                  </a:lnTo>
                  <a:lnTo>
                    <a:pt x="490" y="11"/>
                  </a:lnTo>
                  <a:lnTo>
                    <a:pt x="477" y="17"/>
                  </a:lnTo>
                  <a:lnTo>
                    <a:pt x="465" y="22"/>
                  </a:lnTo>
                  <a:lnTo>
                    <a:pt x="452" y="30"/>
                  </a:lnTo>
                  <a:lnTo>
                    <a:pt x="452" y="30"/>
                  </a:lnTo>
                  <a:lnTo>
                    <a:pt x="447" y="33"/>
                  </a:lnTo>
                  <a:lnTo>
                    <a:pt x="442" y="37"/>
                  </a:lnTo>
                  <a:lnTo>
                    <a:pt x="439" y="43"/>
                  </a:lnTo>
                  <a:lnTo>
                    <a:pt x="438" y="49"/>
                  </a:lnTo>
                  <a:lnTo>
                    <a:pt x="437" y="54"/>
                  </a:lnTo>
                  <a:lnTo>
                    <a:pt x="437" y="61"/>
                  </a:lnTo>
                  <a:lnTo>
                    <a:pt x="438" y="67"/>
                  </a:lnTo>
                  <a:lnTo>
                    <a:pt x="441" y="73"/>
                  </a:lnTo>
                  <a:lnTo>
                    <a:pt x="441" y="73"/>
                  </a:lnTo>
                  <a:lnTo>
                    <a:pt x="445" y="78"/>
                  </a:lnTo>
                  <a:lnTo>
                    <a:pt x="450" y="82"/>
                  </a:lnTo>
                  <a:lnTo>
                    <a:pt x="455" y="85"/>
                  </a:lnTo>
                  <a:lnTo>
                    <a:pt x="461" y="88"/>
                  </a:lnTo>
                  <a:lnTo>
                    <a:pt x="467" y="89"/>
                  </a:lnTo>
                  <a:lnTo>
                    <a:pt x="473" y="88"/>
                  </a:lnTo>
                  <a:lnTo>
                    <a:pt x="479" y="87"/>
                  </a:lnTo>
                  <a:lnTo>
                    <a:pt x="484" y="84"/>
                  </a:lnTo>
                  <a:lnTo>
                    <a:pt x="484" y="84"/>
                  </a:lnTo>
                  <a:close/>
                  <a:moveTo>
                    <a:pt x="763" y="540"/>
                  </a:moveTo>
                  <a:lnTo>
                    <a:pt x="763" y="540"/>
                  </a:lnTo>
                  <a:lnTo>
                    <a:pt x="757" y="541"/>
                  </a:lnTo>
                  <a:lnTo>
                    <a:pt x="751" y="544"/>
                  </a:lnTo>
                  <a:lnTo>
                    <a:pt x="746" y="546"/>
                  </a:lnTo>
                  <a:lnTo>
                    <a:pt x="741" y="550"/>
                  </a:lnTo>
                  <a:lnTo>
                    <a:pt x="738" y="554"/>
                  </a:lnTo>
                  <a:lnTo>
                    <a:pt x="734" y="560"/>
                  </a:lnTo>
                  <a:lnTo>
                    <a:pt x="732" y="566"/>
                  </a:lnTo>
                  <a:lnTo>
                    <a:pt x="732" y="573"/>
                  </a:lnTo>
                  <a:lnTo>
                    <a:pt x="732" y="573"/>
                  </a:lnTo>
                  <a:lnTo>
                    <a:pt x="732" y="579"/>
                  </a:lnTo>
                  <a:lnTo>
                    <a:pt x="734" y="584"/>
                  </a:lnTo>
                  <a:lnTo>
                    <a:pt x="738" y="590"/>
                  </a:lnTo>
                  <a:lnTo>
                    <a:pt x="741" y="595"/>
                  </a:lnTo>
                  <a:lnTo>
                    <a:pt x="746" y="598"/>
                  </a:lnTo>
                  <a:lnTo>
                    <a:pt x="751" y="602"/>
                  </a:lnTo>
                  <a:lnTo>
                    <a:pt x="757" y="604"/>
                  </a:lnTo>
                  <a:lnTo>
                    <a:pt x="763" y="605"/>
                  </a:lnTo>
                  <a:lnTo>
                    <a:pt x="763" y="605"/>
                  </a:lnTo>
                  <a:lnTo>
                    <a:pt x="784" y="606"/>
                  </a:lnTo>
                  <a:lnTo>
                    <a:pt x="803" y="608"/>
                  </a:lnTo>
                  <a:lnTo>
                    <a:pt x="821" y="613"/>
                  </a:lnTo>
                  <a:lnTo>
                    <a:pt x="839" y="620"/>
                  </a:lnTo>
                  <a:lnTo>
                    <a:pt x="856" y="628"/>
                  </a:lnTo>
                  <a:lnTo>
                    <a:pt x="872" y="639"/>
                  </a:lnTo>
                  <a:lnTo>
                    <a:pt x="887" y="650"/>
                  </a:lnTo>
                  <a:lnTo>
                    <a:pt x="900" y="663"/>
                  </a:lnTo>
                  <a:lnTo>
                    <a:pt x="911" y="678"/>
                  </a:lnTo>
                  <a:lnTo>
                    <a:pt x="923" y="693"/>
                  </a:lnTo>
                  <a:lnTo>
                    <a:pt x="932" y="709"/>
                  </a:lnTo>
                  <a:lnTo>
                    <a:pt x="940" y="727"/>
                  </a:lnTo>
                  <a:lnTo>
                    <a:pt x="946" y="745"/>
                  </a:lnTo>
                  <a:lnTo>
                    <a:pt x="951" y="764"/>
                  </a:lnTo>
                  <a:lnTo>
                    <a:pt x="953" y="784"/>
                  </a:lnTo>
                  <a:lnTo>
                    <a:pt x="954" y="803"/>
                  </a:lnTo>
                  <a:lnTo>
                    <a:pt x="954" y="803"/>
                  </a:lnTo>
                  <a:lnTo>
                    <a:pt x="954" y="809"/>
                  </a:lnTo>
                  <a:lnTo>
                    <a:pt x="952" y="814"/>
                  </a:lnTo>
                  <a:lnTo>
                    <a:pt x="952" y="814"/>
                  </a:lnTo>
                  <a:lnTo>
                    <a:pt x="950" y="820"/>
                  </a:lnTo>
                  <a:lnTo>
                    <a:pt x="950" y="827"/>
                  </a:lnTo>
                  <a:lnTo>
                    <a:pt x="950" y="832"/>
                  </a:lnTo>
                  <a:lnTo>
                    <a:pt x="952" y="839"/>
                  </a:lnTo>
                  <a:lnTo>
                    <a:pt x="954" y="844"/>
                  </a:lnTo>
                  <a:lnTo>
                    <a:pt x="959" y="848"/>
                  </a:lnTo>
                  <a:lnTo>
                    <a:pt x="963" y="853"/>
                  </a:lnTo>
                  <a:lnTo>
                    <a:pt x="968" y="856"/>
                  </a:lnTo>
                  <a:lnTo>
                    <a:pt x="968" y="856"/>
                  </a:lnTo>
                  <a:lnTo>
                    <a:pt x="975" y="858"/>
                  </a:lnTo>
                  <a:lnTo>
                    <a:pt x="981" y="859"/>
                  </a:lnTo>
                  <a:lnTo>
                    <a:pt x="981" y="859"/>
                  </a:lnTo>
                  <a:lnTo>
                    <a:pt x="985" y="858"/>
                  </a:lnTo>
                  <a:lnTo>
                    <a:pt x="990" y="857"/>
                  </a:lnTo>
                  <a:lnTo>
                    <a:pt x="998" y="854"/>
                  </a:lnTo>
                  <a:lnTo>
                    <a:pt x="1003" y="851"/>
                  </a:lnTo>
                  <a:lnTo>
                    <a:pt x="1006" y="848"/>
                  </a:lnTo>
                  <a:lnTo>
                    <a:pt x="1008" y="844"/>
                  </a:lnTo>
                  <a:lnTo>
                    <a:pt x="1010" y="840"/>
                  </a:lnTo>
                  <a:lnTo>
                    <a:pt x="1010" y="840"/>
                  </a:lnTo>
                  <a:lnTo>
                    <a:pt x="1013" y="831"/>
                  </a:lnTo>
                  <a:lnTo>
                    <a:pt x="1017" y="823"/>
                  </a:lnTo>
                  <a:lnTo>
                    <a:pt x="1018" y="813"/>
                  </a:lnTo>
                  <a:lnTo>
                    <a:pt x="1018" y="803"/>
                  </a:lnTo>
                  <a:lnTo>
                    <a:pt x="1018" y="803"/>
                  </a:lnTo>
                  <a:lnTo>
                    <a:pt x="1018" y="790"/>
                  </a:lnTo>
                  <a:lnTo>
                    <a:pt x="1017" y="777"/>
                  </a:lnTo>
                  <a:lnTo>
                    <a:pt x="1013" y="751"/>
                  </a:lnTo>
                  <a:lnTo>
                    <a:pt x="1007" y="726"/>
                  </a:lnTo>
                  <a:lnTo>
                    <a:pt x="998" y="702"/>
                  </a:lnTo>
                  <a:lnTo>
                    <a:pt x="988" y="679"/>
                  </a:lnTo>
                  <a:lnTo>
                    <a:pt x="976" y="657"/>
                  </a:lnTo>
                  <a:lnTo>
                    <a:pt x="961" y="637"/>
                  </a:lnTo>
                  <a:lnTo>
                    <a:pt x="945" y="619"/>
                  </a:lnTo>
                  <a:lnTo>
                    <a:pt x="926" y="602"/>
                  </a:lnTo>
                  <a:lnTo>
                    <a:pt x="907" y="585"/>
                  </a:lnTo>
                  <a:lnTo>
                    <a:pt x="887" y="573"/>
                  </a:lnTo>
                  <a:lnTo>
                    <a:pt x="864" y="562"/>
                  </a:lnTo>
                  <a:lnTo>
                    <a:pt x="852" y="556"/>
                  </a:lnTo>
                  <a:lnTo>
                    <a:pt x="841" y="552"/>
                  </a:lnTo>
                  <a:lnTo>
                    <a:pt x="829" y="549"/>
                  </a:lnTo>
                  <a:lnTo>
                    <a:pt x="816" y="546"/>
                  </a:lnTo>
                  <a:lnTo>
                    <a:pt x="803" y="544"/>
                  </a:lnTo>
                  <a:lnTo>
                    <a:pt x="790" y="542"/>
                  </a:lnTo>
                  <a:lnTo>
                    <a:pt x="777" y="541"/>
                  </a:lnTo>
                  <a:lnTo>
                    <a:pt x="763" y="540"/>
                  </a:lnTo>
                  <a:lnTo>
                    <a:pt x="763" y="540"/>
                  </a:lnTo>
                  <a:close/>
                </a:path>
              </a:pathLst>
            </a:custGeom>
            <a:solidFill>
              <a:schemeClr val="bg1"/>
            </a:solidFill>
            <a:ln>
              <a:noFill/>
            </a:ln>
          </p:spPr>
          <p:txBody>
            <a:bodyPr vert="horz" wrap="square" lIns="91401" tIns="45700" rIns="91401" bIns="45700" numCol="1" anchor="t" anchorCtr="0" compatLnSpc="1"/>
            <a:lstStyle/>
            <a:p>
              <a:endParaRPr lang="zh-CN" altLang="en-US">
                <a:solidFill>
                  <a:schemeClr val="tx2"/>
                </a:solidFill>
              </a:endParaRPr>
            </a:p>
          </p:txBody>
        </p:sp>
      </p:grpSp>
    </p:spTree>
    <p:custDataLst>
      <p:tags r:id="rId1"/>
    </p:custDataLst>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100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360"/>
                                          </p:val>
                                        </p:tav>
                                        <p:tav tm="100000">
                                          <p:val>
                                            <p:fltVal val="0"/>
                                          </p:val>
                                        </p:tav>
                                      </p:tavLst>
                                    </p:anim>
                                    <p:animEffect transition="in" filter="fade">
                                      <p:cBhvr>
                                        <p:cTn id="10" dur="500"/>
                                        <p:tgtEl>
                                          <p:spTgt spid="7"/>
                                        </p:tgtEl>
                                      </p:cBhvr>
                                    </p:animEffect>
                                  </p:childTnLst>
                                </p:cTn>
                              </p:par>
                            </p:childTnLst>
                          </p:cTn>
                        </p:par>
                        <p:par>
                          <p:cTn id="11" fill="hold">
                            <p:stCondLst>
                              <p:cond delay="1500"/>
                            </p:stCondLst>
                            <p:childTnLst>
                              <p:par>
                                <p:cTn id="12" presetID="22" presetClass="entr" presetSubtype="1"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up)">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circle(in)">
                                      <p:cBhvr>
                                        <p:cTn id="19" dur="20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1000"/>
                                        <p:tgtEl>
                                          <p:spTgt spid="20"/>
                                        </p:tgtEl>
                                      </p:cBhvr>
                                    </p:animEffect>
                                    <p:anim calcmode="lin" valueType="num">
                                      <p:cBhvr>
                                        <p:cTn id="30" dur="1000" fill="hold"/>
                                        <p:tgtEl>
                                          <p:spTgt spid="20"/>
                                        </p:tgtEl>
                                        <p:attrNameLst>
                                          <p:attrName>ppt_x</p:attrName>
                                        </p:attrNameLst>
                                      </p:cBhvr>
                                      <p:tavLst>
                                        <p:tav tm="0">
                                          <p:val>
                                            <p:strVal val="#ppt_x"/>
                                          </p:val>
                                        </p:tav>
                                        <p:tav tm="100000">
                                          <p:val>
                                            <p:strVal val="#ppt_x"/>
                                          </p:val>
                                        </p:tav>
                                      </p:tavLst>
                                    </p:anim>
                                    <p:anim calcmode="lin" valueType="num">
                                      <p:cBhvr>
                                        <p:cTn id="31" dur="1000" fill="hold"/>
                                        <p:tgtEl>
                                          <p:spTgt spid="20"/>
                                        </p:tgtEl>
                                        <p:attrNameLst>
                                          <p:attrName>ppt_y</p:attrName>
                                        </p:attrNameLst>
                                      </p:cBhvr>
                                      <p:tavLst>
                                        <p:tav tm="0">
                                          <p:val>
                                            <p:strVal val="#ppt_y+.1"/>
                                          </p:val>
                                        </p:tav>
                                        <p:tav tm="100000">
                                          <p:val>
                                            <p:strVal val="#ppt_y"/>
                                          </p:val>
                                        </p:tav>
                                      </p:tavLst>
                                    </p:anim>
                                  </p:childTnLst>
                                </p:cTn>
                              </p:par>
                              <p:par>
                                <p:cTn id="32" presetID="49" presetClass="entr" presetSubtype="0" decel="100000" fill="hold" nodeType="withEffect">
                                  <p:stCondLst>
                                    <p:cond delay="1000"/>
                                  </p:stCondLst>
                                  <p:childTnLst>
                                    <p:set>
                                      <p:cBhvr>
                                        <p:cTn id="33" dur="1" fill="hold">
                                          <p:stCondLst>
                                            <p:cond delay="0"/>
                                          </p:stCondLst>
                                        </p:cTn>
                                        <p:tgtEl>
                                          <p:spTgt spid="18"/>
                                        </p:tgtEl>
                                        <p:attrNameLst>
                                          <p:attrName>style.visibility</p:attrName>
                                        </p:attrNameLst>
                                      </p:cBhvr>
                                      <p:to>
                                        <p:strVal val="visible"/>
                                      </p:to>
                                    </p:set>
                                    <p:anim calcmode="lin" valueType="num">
                                      <p:cBhvr>
                                        <p:cTn id="34" dur="500" fill="hold"/>
                                        <p:tgtEl>
                                          <p:spTgt spid="18"/>
                                        </p:tgtEl>
                                        <p:attrNameLst>
                                          <p:attrName>ppt_w</p:attrName>
                                        </p:attrNameLst>
                                      </p:cBhvr>
                                      <p:tavLst>
                                        <p:tav tm="0">
                                          <p:val>
                                            <p:fltVal val="0"/>
                                          </p:val>
                                        </p:tav>
                                        <p:tav tm="100000">
                                          <p:val>
                                            <p:strVal val="#ppt_w"/>
                                          </p:val>
                                        </p:tav>
                                      </p:tavLst>
                                    </p:anim>
                                    <p:anim calcmode="lin" valueType="num">
                                      <p:cBhvr>
                                        <p:cTn id="35" dur="500" fill="hold"/>
                                        <p:tgtEl>
                                          <p:spTgt spid="18"/>
                                        </p:tgtEl>
                                        <p:attrNameLst>
                                          <p:attrName>ppt_h</p:attrName>
                                        </p:attrNameLst>
                                      </p:cBhvr>
                                      <p:tavLst>
                                        <p:tav tm="0">
                                          <p:val>
                                            <p:fltVal val="0"/>
                                          </p:val>
                                        </p:tav>
                                        <p:tav tm="100000">
                                          <p:val>
                                            <p:strVal val="#ppt_h"/>
                                          </p:val>
                                        </p:tav>
                                      </p:tavLst>
                                    </p:anim>
                                    <p:anim calcmode="lin" valueType="num">
                                      <p:cBhvr>
                                        <p:cTn id="36" dur="500" fill="hold"/>
                                        <p:tgtEl>
                                          <p:spTgt spid="18"/>
                                        </p:tgtEl>
                                        <p:attrNameLst>
                                          <p:attrName>style.rotation</p:attrName>
                                        </p:attrNameLst>
                                      </p:cBhvr>
                                      <p:tavLst>
                                        <p:tav tm="0">
                                          <p:val>
                                            <p:fltVal val="360"/>
                                          </p:val>
                                        </p:tav>
                                        <p:tav tm="100000">
                                          <p:val>
                                            <p:fltVal val="0"/>
                                          </p:val>
                                        </p:tav>
                                      </p:tavLst>
                                    </p:anim>
                                    <p:animEffect transition="in" filter="fade">
                                      <p:cBhvr>
                                        <p:cTn id="37" dur="500"/>
                                        <p:tgtEl>
                                          <p:spTgt spid="18"/>
                                        </p:tgtEl>
                                      </p:cBhvr>
                                    </p:animEffect>
                                  </p:childTnLst>
                                </p:cTn>
                              </p:par>
                              <p:par>
                                <p:cTn id="38" presetID="49" presetClass="entr" presetSubtype="0" decel="100000" fill="hold" nodeType="withEffect">
                                  <p:stCondLst>
                                    <p:cond delay="1000"/>
                                  </p:stCondLst>
                                  <p:childTnLst>
                                    <p:set>
                                      <p:cBhvr>
                                        <p:cTn id="39" dur="1" fill="hold">
                                          <p:stCondLst>
                                            <p:cond delay="0"/>
                                          </p:stCondLst>
                                        </p:cTn>
                                        <p:tgtEl>
                                          <p:spTgt spid="22"/>
                                        </p:tgtEl>
                                        <p:attrNameLst>
                                          <p:attrName>style.visibility</p:attrName>
                                        </p:attrNameLst>
                                      </p:cBhvr>
                                      <p:to>
                                        <p:strVal val="visible"/>
                                      </p:to>
                                    </p:set>
                                    <p:anim calcmode="lin" valueType="num">
                                      <p:cBhvr>
                                        <p:cTn id="40" dur="500" fill="hold"/>
                                        <p:tgtEl>
                                          <p:spTgt spid="22"/>
                                        </p:tgtEl>
                                        <p:attrNameLst>
                                          <p:attrName>ppt_w</p:attrName>
                                        </p:attrNameLst>
                                      </p:cBhvr>
                                      <p:tavLst>
                                        <p:tav tm="0">
                                          <p:val>
                                            <p:fltVal val="0"/>
                                          </p:val>
                                        </p:tav>
                                        <p:tav tm="100000">
                                          <p:val>
                                            <p:strVal val="#ppt_w"/>
                                          </p:val>
                                        </p:tav>
                                      </p:tavLst>
                                    </p:anim>
                                    <p:anim calcmode="lin" valueType="num">
                                      <p:cBhvr>
                                        <p:cTn id="41" dur="500" fill="hold"/>
                                        <p:tgtEl>
                                          <p:spTgt spid="22"/>
                                        </p:tgtEl>
                                        <p:attrNameLst>
                                          <p:attrName>ppt_h</p:attrName>
                                        </p:attrNameLst>
                                      </p:cBhvr>
                                      <p:tavLst>
                                        <p:tav tm="0">
                                          <p:val>
                                            <p:fltVal val="0"/>
                                          </p:val>
                                        </p:tav>
                                        <p:tav tm="100000">
                                          <p:val>
                                            <p:strVal val="#ppt_h"/>
                                          </p:val>
                                        </p:tav>
                                      </p:tavLst>
                                    </p:anim>
                                    <p:anim calcmode="lin" valueType="num">
                                      <p:cBhvr>
                                        <p:cTn id="42" dur="500" fill="hold"/>
                                        <p:tgtEl>
                                          <p:spTgt spid="22"/>
                                        </p:tgtEl>
                                        <p:attrNameLst>
                                          <p:attrName>style.rotation</p:attrName>
                                        </p:attrNameLst>
                                      </p:cBhvr>
                                      <p:tavLst>
                                        <p:tav tm="0">
                                          <p:val>
                                            <p:fltVal val="360"/>
                                          </p:val>
                                        </p:tav>
                                        <p:tav tm="100000">
                                          <p:val>
                                            <p:fltVal val="0"/>
                                          </p:val>
                                        </p:tav>
                                      </p:tavLst>
                                    </p:anim>
                                    <p:animEffect transition="in" filter="fade">
                                      <p:cBhvr>
                                        <p:cTn id="4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20" grpId="0"/>
      <p:bldP spid="13"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25"/>
          <p:cNvSpPr/>
          <p:nvPr/>
        </p:nvSpPr>
        <p:spPr bwMode="auto">
          <a:xfrm>
            <a:off x="589975" y="3922859"/>
            <a:ext cx="7917890" cy="96350"/>
          </a:xfrm>
          <a:custGeom>
            <a:avLst/>
            <a:gdLst>
              <a:gd name="T0" fmla="*/ 0 w 2301"/>
              <a:gd name="T1" fmla="*/ 0 h 28"/>
              <a:gd name="T2" fmla="*/ 2301 w 2301"/>
              <a:gd name="T3" fmla="*/ 0 h 28"/>
              <a:gd name="T4" fmla="*/ 2301 w 2301"/>
              <a:gd name="T5" fmla="*/ 28 h 28"/>
              <a:gd name="T6" fmla="*/ 0 w 2301"/>
              <a:gd name="T7" fmla="*/ 28 h 28"/>
              <a:gd name="T8" fmla="*/ 0 w 2301"/>
              <a:gd name="T9" fmla="*/ 0 h 28"/>
              <a:gd name="T10" fmla="*/ 0 w 2301"/>
              <a:gd name="T11" fmla="*/ 0 h 28"/>
            </a:gdLst>
            <a:ahLst/>
            <a:cxnLst>
              <a:cxn ang="0">
                <a:pos x="T0" y="T1"/>
              </a:cxn>
              <a:cxn ang="0">
                <a:pos x="T2" y="T3"/>
              </a:cxn>
              <a:cxn ang="0">
                <a:pos x="T4" y="T5"/>
              </a:cxn>
              <a:cxn ang="0">
                <a:pos x="T6" y="T7"/>
              </a:cxn>
              <a:cxn ang="0">
                <a:pos x="T8" y="T9"/>
              </a:cxn>
              <a:cxn ang="0">
                <a:pos x="T10" y="T11"/>
              </a:cxn>
            </a:cxnLst>
            <a:rect l="0" t="0" r="r" b="b"/>
            <a:pathLst>
              <a:path w="2301" h="28">
                <a:moveTo>
                  <a:pt x="0" y="0"/>
                </a:moveTo>
                <a:lnTo>
                  <a:pt x="2301" y="0"/>
                </a:lnTo>
                <a:lnTo>
                  <a:pt x="2301" y="28"/>
                </a:lnTo>
                <a:lnTo>
                  <a:pt x="0" y="28"/>
                </a:lnTo>
                <a:lnTo>
                  <a:pt x="0" y="0"/>
                </a:lnTo>
                <a:lnTo>
                  <a:pt x="0" y="0"/>
                </a:lnTo>
                <a:close/>
              </a:path>
            </a:pathLst>
          </a:custGeom>
          <a:solidFill>
            <a:srgbClr val="1B4171"/>
          </a:solidFill>
          <a:ln>
            <a:noFill/>
          </a:ln>
        </p:spPr>
        <p:txBody>
          <a:bodyPr vert="horz" wrap="square" lIns="68580" tIns="34290" rIns="68580" bIns="34290" numCol="1" anchor="t" anchorCtr="0" compatLnSpc="1"/>
          <a:lstStyle/>
          <a:p>
            <a:endParaRPr lang="zh-CN" altLang="en-US" sz="1350"/>
          </a:p>
        </p:txBody>
      </p:sp>
      <p:sp>
        <p:nvSpPr>
          <p:cNvPr id="4" name="Oval 226"/>
          <p:cNvSpPr>
            <a:spLocks noChangeArrowheads="1"/>
          </p:cNvSpPr>
          <p:nvPr/>
        </p:nvSpPr>
        <p:spPr bwMode="auto">
          <a:xfrm>
            <a:off x="386953" y="3768013"/>
            <a:ext cx="406046" cy="406046"/>
          </a:xfrm>
          <a:prstGeom prst="ellipse">
            <a:avLst/>
          </a:prstGeom>
          <a:solidFill>
            <a:srgbClr val="1B4171"/>
          </a:solidFill>
          <a:ln>
            <a:noFill/>
          </a:ln>
        </p:spPr>
        <p:txBody>
          <a:bodyPr vert="horz" wrap="square" lIns="68580" tIns="34290" rIns="68580" bIns="34290" numCol="1" anchor="t" anchorCtr="0" compatLnSpc="1"/>
          <a:lstStyle/>
          <a:p>
            <a:endParaRPr lang="zh-CN" altLang="en-US" sz="1350"/>
          </a:p>
        </p:txBody>
      </p:sp>
      <p:sp>
        <p:nvSpPr>
          <p:cNvPr id="5" name="Oval 227"/>
          <p:cNvSpPr>
            <a:spLocks noChangeArrowheads="1"/>
          </p:cNvSpPr>
          <p:nvPr/>
        </p:nvSpPr>
        <p:spPr bwMode="auto">
          <a:xfrm>
            <a:off x="476422" y="3847157"/>
            <a:ext cx="237434" cy="237434"/>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 name="Oval 228"/>
          <p:cNvSpPr>
            <a:spLocks noChangeArrowheads="1"/>
          </p:cNvSpPr>
          <p:nvPr/>
        </p:nvSpPr>
        <p:spPr bwMode="auto">
          <a:xfrm>
            <a:off x="507390" y="3888449"/>
            <a:ext cx="165171" cy="165171"/>
          </a:xfrm>
          <a:prstGeom prst="ellipse">
            <a:avLst/>
          </a:prstGeom>
          <a:solidFill>
            <a:srgbClr val="1B4171"/>
          </a:solidFill>
          <a:ln>
            <a:noFill/>
          </a:ln>
        </p:spPr>
        <p:txBody>
          <a:bodyPr vert="horz" wrap="square" lIns="68580" tIns="34290" rIns="68580" bIns="34290" numCol="1" anchor="t" anchorCtr="0" compatLnSpc="1"/>
          <a:lstStyle/>
          <a:p>
            <a:endParaRPr lang="zh-CN" altLang="en-US" sz="1350"/>
          </a:p>
        </p:txBody>
      </p:sp>
      <p:sp>
        <p:nvSpPr>
          <p:cNvPr id="7" name="Oval 229"/>
          <p:cNvSpPr>
            <a:spLocks noChangeArrowheads="1"/>
          </p:cNvSpPr>
          <p:nvPr/>
        </p:nvSpPr>
        <p:spPr bwMode="auto">
          <a:xfrm>
            <a:off x="1704880" y="3768013"/>
            <a:ext cx="406046" cy="406046"/>
          </a:xfrm>
          <a:prstGeom prst="ellipse">
            <a:avLst/>
          </a:prstGeom>
          <a:solidFill>
            <a:srgbClr val="1B4171"/>
          </a:solidFill>
          <a:ln>
            <a:noFill/>
          </a:ln>
        </p:spPr>
        <p:txBody>
          <a:bodyPr vert="horz" wrap="square" lIns="68580" tIns="34290" rIns="68580" bIns="34290" numCol="1" anchor="t" anchorCtr="0" compatLnSpc="1"/>
          <a:lstStyle/>
          <a:p>
            <a:endParaRPr lang="zh-CN" altLang="en-US" sz="1350"/>
          </a:p>
        </p:txBody>
      </p:sp>
      <p:sp>
        <p:nvSpPr>
          <p:cNvPr id="8" name="Oval 230"/>
          <p:cNvSpPr>
            <a:spLocks noChangeArrowheads="1"/>
          </p:cNvSpPr>
          <p:nvPr/>
        </p:nvSpPr>
        <p:spPr bwMode="auto">
          <a:xfrm>
            <a:off x="1787465" y="3847157"/>
            <a:ext cx="244317" cy="237434"/>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 name="Oval 231"/>
          <p:cNvSpPr>
            <a:spLocks noChangeArrowheads="1"/>
          </p:cNvSpPr>
          <p:nvPr/>
        </p:nvSpPr>
        <p:spPr bwMode="auto">
          <a:xfrm>
            <a:off x="1828758" y="3888449"/>
            <a:ext cx="161731" cy="165171"/>
          </a:xfrm>
          <a:prstGeom prst="ellipse">
            <a:avLst/>
          </a:prstGeom>
          <a:solidFill>
            <a:srgbClr val="1B4171"/>
          </a:solidFill>
          <a:ln>
            <a:noFill/>
          </a:ln>
        </p:spPr>
        <p:txBody>
          <a:bodyPr vert="horz" wrap="square" lIns="68580" tIns="34290" rIns="68580" bIns="34290" numCol="1" anchor="t" anchorCtr="0" compatLnSpc="1"/>
          <a:lstStyle/>
          <a:p>
            <a:endParaRPr lang="zh-CN" altLang="en-US" sz="1350"/>
          </a:p>
        </p:txBody>
      </p:sp>
      <p:sp>
        <p:nvSpPr>
          <p:cNvPr id="10" name="Oval 232"/>
          <p:cNvSpPr>
            <a:spLocks noChangeArrowheads="1"/>
          </p:cNvSpPr>
          <p:nvPr/>
        </p:nvSpPr>
        <p:spPr bwMode="auto">
          <a:xfrm>
            <a:off x="3022808" y="3768013"/>
            <a:ext cx="406046" cy="406046"/>
          </a:xfrm>
          <a:prstGeom prst="ellipse">
            <a:avLst/>
          </a:prstGeom>
          <a:solidFill>
            <a:srgbClr val="1B4171"/>
          </a:solidFill>
          <a:ln>
            <a:noFill/>
          </a:ln>
        </p:spPr>
        <p:txBody>
          <a:bodyPr vert="horz" wrap="square" lIns="68580" tIns="34290" rIns="68580" bIns="34290" numCol="1" anchor="t" anchorCtr="0" compatLnSpc="1"/>
          <a:lstStyle/>
          <a:p>
            <a:endParaRPr lang="zh-CN" altLang="en-US" sz="1350"/>
          </a:p>
        </p:txBody>
      </p:sp>
      <p:sp>
        <p:nvSpPr>
          <p:cNvPr id="11" name="Oval 233"/>
          <p:cNvSpPr>
            <a:spLocks noChangeArrowheads="1"/>
          </p:cNvSpPr>
          <p:nvPr/>
        </p:nvSpPr>
        <p:spPr bwMode="auto">
          <a:xfrm>
            <a:off x="3105394" y="3847157"/>
            <a:ext cx="233993" cy="237434"/>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2" name="Oval 234"/>
          <p:cNvSpPr>
            <a:spLocks noChangeArrowheads="1"/>
          </p:cNvSpPr>
          <p:nvPr/>
        </p:nvSpPr>
        <p:spPr bwMode="auto">
          <a:xfrm>
            <a:off x="3146687" y="3888449"/>
            <a:ext cx="154849" cy="165171"/>
          </a:xfrm>
          <a:prstGeom prst="ellipse">
            <a:avLst/>
          </a:prstGeom>
          <a:solidFill>
            <a:srgbClr val="1B4171"/>
          </a:solidFill>
          <a:ln>
            <a:noFill/>
          </a:ln>
        </p:spPr>
        <p:txBody>
          <a:bodyPr vert="horz" wrap="square" lIns="68580" tIns="34290" rIns="68580" bIns="34290" numCol="1" anchor="t" anchorCtr="0" compatLnSpc="1"/>
          <a:lstStyle/>
          <a:p>
            <a:endParaRPr lang="zh-CN" altLang="en-US" sz="1350"/>
          </a:p>
        </p:txBody>
      </p:sp>
      <p:sp>
        <p:nvSpPr>
          <p:cNvPr id="13" name="Oval 235"/>
          <p:cNvSpPr>
            <a:spLocks noChangeArrowheads="1"/>
          </p:cNvSpPr>
          <p:nvPr/>
        </p:nvSpPr>
        <p:spPr bwMode="auto">
          <a:xfrm>
            <a:off x="4333853" y="3768013"/>
            <a:ext cx="406046" cy="406046"/>
          </a:xfrm>
          <a:prstGeom prst="ellipse">
            <a:avLst/>
          </a:prstGeom>
          <a:solidFill>
            <a:srgbClr val="1B4171"/>
          </a:solidFill>
          <a:ln>
            <a:noFill/>
          </a:ln>
        </p:spPr>
        <p:txBody>
          <a:bodyPr vert="horz" wrap="square" lIns="68580" tIns="34290" rIns="68580" bIns="34290" numCol="1" anchor="t" anchorCtr="0" compatLnSpc="1"/>
          <a:lstStyle/>
          <a:p>
            <a:endParaRPr lang="zh-CN" altLang="en-US" sz="1350"/>
          </a:p>
        </p:txBody>
      </p:sp>
      <p:sp>
        <p:nvSpPr>
          <p:cNvPr id="14" name="Oval 236"/>
          <p:cNvSpPr>
            <a:spLocks noChangeArrowheads="1"/>
          </p:cNvSpPr>
          <p:nvPr/>
        </p:nvSpPr>
        <p:spPr bwMode="auto">
          <a:xfrm>
            <a:off x="4423321" y="3847157"/>
            <a:ext cx="237434" cy="237434"/>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5" name="Oval 237"/>
          <p:cNvSpPr>
            <a:spLocks noChangeArrowheads="1"/>
          </p:cNvSpPr>
          <p:nvPr/>
        </p:nvSpPr>
        <p:spPr bwMode="auto">
          <a:xfrm>
            <a:off x="4454291" y="3888449"/>
            <a:ext cx="165171" cy="165171"/>
          </a:xfrm>
          <a:prstGeom prst="ellipse">
            <a:avLst/>
          </a:prstGeom>
          <a:solidFill>
            <a:srgbClr val="1B4171"/>
          </a:solidFill>
          <a:ln>
            <a:noFill/>
          </a:ln>
        </p:spPr>
        <p:txBody>
          <a:bodyPr vert="horz" wrap="square" lIns="68580" tIns="34290" rIns="68580" bIns="34290" numCol="1" anchor="t" anchorCtr="0" compatLnSpc="1"/>
          <a:lstStyle/>
          <a:p>
            <a:endParaRPr lang="zh-CN" altLang="en-US" sz="1350"/>
          </a:p>
        </p:txBody>
      </p:sp>
      <p:sp>
        <p:nvSpPr>
          <p:cNvPr id="16" name="Oval 238"/>
          <p:cNvSpPr>
            <a:spLocks noChangeArrowheads="1"/>
          </p:cNvSpPr>
          <p:nvPr/>
        </p:nvSpPr>
        <p:spPr bwMode="auto">
          <a:xfrm>
            <a:off x="5651782" y="3768013"/>
            <a:ext cx="406046" cy="406046"/>
          </a:xfrm>
          <a:prstGeom prst="ellipse">
            <a:avLst/>
          </a:prstGeom>
          <a:solidFill>
            <a:srgbClr val="1B4171"/>
          </a:solidFill>
          <a:ln>
            <a:noFill/>
          </a:ln>
        </p:spPr>
        <p:txBody>
          <a:bodyPr vert="horz" wrap="square" lIns="68580" tIns="34290" rIns="68580" bIns="34290" numCol="1" anchor="t" anchorCtr="0" compatLnSpc="1"/>
          <a:lstStyle/>
          <a:p>
            <a:endParaRPr lang="zh-CN" altLang="en-US" sz="1350"/>
          </a:p>
        </p:txBody>
      </p:sp>
      <p:sp>
        <p:nvSpPr>
          <p:cNvPr id="17" name="Oval 239"/>
          <p:cNvSpPr>
            <a:spLocks noChangeArrowheads="1"/>
          </p:cNvSpPr>
          <p:nvPr/>
        </p:nvSpPr>
        <p:spPr bwMode="auto">
          <a:xfrm>
            <a:off x="5734367" y="3847157"/>
            <a:ext cx="233993" cy="237434"/>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8" name="Oval 240"/>
          <p:cNvSpPr>
            <a:spLocks noChangeArrowheads="1"/>
          </p:cNvSpPr>
          <p:nvPr/>
        </p:nvSpPr>
        <p:spPr bwMode="auto">
          <a:xfrm>
            <a:off x="5775660" y="3888449"/>
            <a:ext cx="161731" cy="165171"/>
          </a:xfrm>
          <a:prstGeom prst="ellipse">
            <a:avLst/>
          </a:prstGeom>
          <a:solidFill>
            <a:srgbClr val="1B4171"/>
          </a:solidFill>
          <a:ln>
            <a:noFill/>
          </a:ln>
        </p:spPr>
        <p:txBody>
          <a:bodyPr vert="horz" wrap="square" lIns="68580" tIns="34290" rIns="68580" bIns="34290" numCol="1" anchor="t" anchorCtr="0" compatLnSpc="1"/>
          <a:lstStyle/>
          <a:p>
            <a:endParaRPr lang="zh-CN" altLang="en-US" sz="1350"/>
          </a:p>
        </p:txBody>
      </p:sp>
      <p:sp>
        <p:nvSpPr>
          <p:cNvPr id="19" name="Oval 241"/>
          <p:cNvSpPr>
            <a:spLocks noChangeArrowheads="1"/>
          </p:cNvSpPr>
          <p:nvPr/>
        </p:nvSpPr>
        <p:spPr bwMode="auto">
          <a:xfrm>
            <a:off x="6962826" y="3768013"/>
            <a:ext cx="406046" cy="406046"/>
          </a:xfrm>
          <a:prstGeom prst="ellipse">
            <a:avLst/>
          </a:prstGeom>
          <a:solidFill>
            <a:srgbClr val="1B4171"/>
          </a:solidFill>
          <a:ln>
            <a:noFill/>
          </a:ln>
        </p:spPr>
        <p:txBody>
          <a:bodyPr vert="horz" wrap="square" lIns="68580" tIns="34290" rIns="68580" bIns="34290" numCol="1" anchor="t" anchorCtr="0" compatLnSpc="1"/>
          <a:lstStyle/>
          <a:p>
            <a:endParaRPr lang="zh-CN" altLang="en-US" sz="1350"/>
          </a:p>
        </p:txBody>
      </p:sp>
      <p:sp>
        <p:nvSpPr>
          <p:cNvPr id="20" name="Oval 242"/>
          <p:cNvSpPr>
            <a:spLocks noChangeArrowheads="1"/>
          </p:cNvSpPr>
          <p:nvPr/>
        </p:nvSpPr>
        <p:spPr bwMode="auto">
          <a:xfrm>
            <a:off x="7046579" y="3852237"/>
            <a:ext cx="237434" cy="237434"/>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1" name="Oval 243"/>
          <p:cNvSpPr>
            <a:spLocks noChangeArrowheads="1"/>
          </p:cNvSpPr>
          <p:nvPr/>
        </p:nvSpPr>
        <p:spPr bwMode="auto">
          <a:xfrm>
            <a:off x="7083264" y="3888449"/>
            <a:ext cx="165171" cy="165171"/>
          </a:xfrm>
          <a:prstGeom prst="ellipse">
            <a:avLst/>
          </a:prstGeom>
          <a:solidFill>
            <a:srgbClr val="1B4171"/>
          </a:solidFill>
          <a:ln>
            <a:noFill/>
          </a:ln>
        </p:spPr>
        <p:txBody>
          <a:bodyPr vert="horz" wrap="square" lIns="68580" tIns="34290" rIns="68580" bIns="34290" numCol="1" anchor="t" anchorCtr="0" compatLnSpc="1"/>
          <a:lstStyle/>
          <a:p>
            <a:endParaRPr lang="zh-CN" altLang="en-US" sz="1350"/>
          </a:p>
        </p:txBody>
      </p:sp>
      <p:sp>
        <p:nvSpPr>
          <p:cNvPr id="22" name="Oval 244"/>
          <p:cNvSpPr>
            <a:spLocks noChangeArrowheads="1"/>
          </p:cNvSpPr>
          <p:nvPr/>
        </p:nvSpPr>
        <p:spPr bwMode="auto">
          <a:xfrm>
            <a:off x="8280754" y="3768013"/>
            <a:ext cx="406046" cy="406046"/>
          </a:xfrm>
          <a:prstGeom prst="ellipse">
            <a:avLst/>
          </a:prstGeom>
          <a:solidFill>
            <a:srgbClr val="1B4171"/>
          </a:solidFill>
          <a:ln>
            <a:noFill/>
          </a:ln>
        </p:spPr>
        <p:txBody>
          <a:bodyPr vert="horz" wrap="square" lIns="68580" tIns="34290" rIns="68580" bIns="34290" numCol="1" anchor="t" anchorCtr="0" compatLnSpc="1"/>
          <a:lstStyle/>
          <a:p>
            <a:endParaRPr lang="zh-CN" altLang="en-US" sz="1350"/>
          </a:p>
        </p:txBody>
      </p:sp>
      <p:sp>
        <p:nvSpPr>
          <p:cNvPr id="23" name="Oval 245"/>
          <p:cNvSpPr>
            <a:spLocks noChangeArrowheads="1"/>
          </p:cNvSpPr>
          <p:nvPr/>
        </p:nvSpPr>
        <p:spPr bwMode="auto">
          <a:xfrm>
            <a:off x="8363340" y="3847157"/>
            <a:ext cx="233993" cy="237434"/>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4" name="Oval 246"/>
          <p:cNvSpPr>
            <a:spLocks noChangeArrowheads="1"/>
          </p:cNvSpPr>
          <p:nvPr/>
        </p:nvSpPr>
        <p:spPr bwMode="auto">
          <a:xfrm>
            <a:off x="8404633" y="3888449"/>
            <a:ext cx="161731" cy="165171"/>
          </a:xfrm>
          <a:prstGeom prst="ellipse">
            <a:avLst/>
          </a:prstGeom>
          <a:solidFill>
            <a:srgbClr val="1B4171"/>
          </a:solidFill>
          <a:ln>
            <a:noFill/>
          </a:ln>
        </p:spPr>
        <p:txBody>
          <a:bodyPr vert="horz" wrap="square" lIns="68580" tIns="34290" rIns="68580" bIns="34290" numCol="1" anchor="t" anchorCtr="0" compatLnSpc="1"/>
          <a:lstStyle/>
          <a:p>
            <a:endParaRPr lang="zh-CN" altLang="en-US" sz="1350"/>
          </a:p>
        </p:txBody>
      </p:sp>
      <p:sp>
        <p:nvSpPr>
          <p:cNvPr id="32" name="Freeform 254"/>
          <p:cNvSpPr/>
          <p:nvPr/>
        </p:nvSpPr>
        <p:spPr bwMode="auto">
          <a:xfrm>
            <a:off x="792303" y="2485397"/>
            <a:ext cx="2247016" cy="856826"/>
          </a:xfrm>
          <a:custGeom>
            <a:avLst/>
            <a:gdLst>
              <a:gd name="T0" fmla="*/ 0 w 653"/>
              <a:gd name="T1" fmla="*/ 249 h 249"/>
              <a:gd name="T2" fmla="*/ 653 w 653"/>
              <a:gd name="T3" fmla="*/ 249 h 249"/>
              <a:gd name="T4" fmla="*/ 653 w 653"/>
              <a:gd name="T5" fmla="*/ 0 h 249"/>
              <a:gd name="T6" fmla="*/ 0 w 653"/>
              <a:gd name="T7" fmla="*/ 0 h 249"/>
              <a:gd name="T8" fmla="*/ 0 w 653"/>
              <a:gd name="T9" fmla="*/ 249 h 249"/>
              <a:gd name="T10" fmla="*/ 0 w 653"/>
              <a:gd name="T11" fmla="*/ 249 h 249"/>
            </a:gdLst>
            <a:ahLst/>
            <a:cxnLst>
              <a:cxn ang="0">
                <a:pos x="T0" y="T1"/>
              </a:cxn>
              <a:cxn ang="0">
                <a:pos x="T2" y="T3"/>
              </a:cxn>
              <a:cxn ang="0">
                <a:pos x="T4" y="T5"/>
              </a:cxn>
              <a:cxn ang="0">
                <a:pos x="T6" y="T7"/>
              </a:cxn>
              <a:cxn ang="0">
                <a:pos x="T8" y="T9"/>
              </a:cxn>
              <a:cxn ang="0">
                <a:pos x="T10" y="T11"/>
              </a:cxn>
            </a:cxnLst>
            <a:rect l="0" t="0" r="r" b="b"/>
            <a:pathLst>
              <a:path w="653" h="249">
                <a:moveTo>
                  <a:pt x="0" y="249"/>
                </a:moveTo>
                <a:lnTo>
                  <a:pt x="653" y="249"/>
                </a:lnTo>
                <a:lnTo>
                  <a:pt x="653" y="0"/>
                </a:lnTo>
                <a:lnTo>
                  <a:pt x="0" y="0"/>
                </a:lnTo>
                <a:lnTo>
                  <a:pt x="0" y="249"/>
                </a:lnTo>
                <a:lnTo>
                  <a:pt x="0" y="249"/>
                </a:lnTo>
                <a:close/>
              </a:path>
            </a:pathLst>
          </a:custGeom>
          <a:solidFill>
            <a:srgbClr val="BFBFBF"/>
          </a:solidFill>
          <a:ln>
            <a:noFill/>
          </a:ln>
        </p:spPr>
        <p:txBody>
          <a:bodyPr vert="horz" wrap="square" lIns="68580" tIns="34290" rIns="68580" bIns="34290" numCol="1" anchor="t" anchorCtr="0" compatLnSpc="1"/>
          <a:lstStyle/>
          <a:p>
            <a:endParaRPr lang="zh-CN" altLang="en-US" sz="1350">
              <a:solidFill>
                <a:schemeClr val="bg2"/>
              </a:solidFill>
            </a:endParaRPr>
          </a:p>
        </p:txBody>
      </p:sp>
      <p:sp>
        <p:nvSpPr>
          <p:cNvPr id="33" name="Freeform 255"/>
          <p:cNvSpPr/>
          <p:nvPr/>
        </p:nvSpPr>
        <p:spPr bwMode="auto">
          <a:xfrm>
            <a:off x="7141845" y="3344545"/>
            <a:ext cx="76200" cy="626745"/>
          </a:xfrm>
          <a:custGeom>
            <a:avLst/>
            <a:gdLst>
              <a:gd name="T0" fmla="*/ 14 w 14"/>
              <a:gd name="T1" fmla="*/ 319 h 319"/>
              <a:gd name="T2" fmla="*/ 0 w 14"/>
              <a:gd name="T3" fmla="*/ 319 h 319"/>
              <a:gd name="T4" fmla="*/ 0 w 14"/>
              <a:gd name="T5" fmla="*/ 0 h 319"/>
              <a:gd name="T6" fmla="*/ 14 w 14"/>
              <a:gd name="T7" fmla="*/ 0 h 319"/>
              <a:gd name="T8" fmla="*/ 14 w 14"/>
              <a:gd name="T9" fmla="*/ 319 h 319"/>
              <a:gd name="T10" fmla="*/ 14 w 14"/>
              <a:gd name="T11" fmla="*/ 319 h 319"/>
            </a:gdLst>
            <a:ahLst/>
            <a:cxnLst>
              <a:cxn ang="0">
                <a:pos x="T0" y="T1"/>
              </a:cxn>
              <a:cxn ang="0">
                <a:pos x="T2" y="T3"/>
              </a:cxn>
              <a:cxn ang="0">
                <a:pos x="T4" y="T5"/>
              </a:cxn>
              <a:cxn ang="0">
                <a:pos x="T6" y="T7"/>
              </a:cxn>
              <a:cxn ang="0">
                <a:pos x="T8" y="T9"/>
              </a:cxn>
              <a:cxn ang="0">
                <a:pos x="T10" y="T11"/>
              </a:cxn>
            </a:cxnLst>
            <a:rect l="0" t="0" r="r" b="b"/>
            <a:pathLst>
              <a:path w="14" h="319">
                <a:moveTo>
                  <a:pt x="14" y="319"/>
                </a:moveTo>
                <a:lnTo>
                  <a:pt x="0" y="319"/>
                </a:lnTo>
                <a:lnTo>
                  <a:pt x="0" y="0"/>
                </a:lnTo>
                <a:lnTo>
                  <a:pt x="14" y="0"/>
                </a:lnTo>
                <a:lnTo>
                  <a:pt x="14" y="319"/>
                </a:lnTo>
                <a:lnTo>
                  <a:pt x="14" y="319"/>
                </a:lnTo>
                <a:close/>
              </a:path>
            </a:pathLst>
          </a:custGeom>
          <a:solidFill>
            <a:srgbClr val="1B4171"/>
          </a:solidFill>
          <a:ln>
            <a:noFill/>
          </a:ln>
        </p:spPr>
        <p:txBody>
          <a:bodyPr vert="horz" wrap="square" lIns="68580" tIns="34290" rIns="68580" bIns="34290" numCol="1" anchor="t" anchorCtr="0" compatLnSpc="1"/>
          <a:lstStyle/>
          <a:p>
            <a:endParaRPr lang="zh-CN" altLang="en-US" sz="1350"/>
          </a:p>
        </p:txBody>
      </p:sp>
      <p:sp>
        <p:nvSpPr>
          <p:cNvPr id="34" name="Freeform 256"/>
          <p:cNvSpPr/>
          <p:nvPr/>
        </p:nvSpPr>
        <p:spPr bwMode="auto">
          <a:xfrm>
            <a:off x="6026857" y="2487937"/>
            <a:ext cx="2253898" cy="856826"/>
          </a:xfrm>
          <a:custGeom>
            <a:avLst/>
            <a:gdLst>
              <a:gd name="T0" fmla="*/ 0 w 655"/>
              <a:gd name="T1" fmla="*/ 249 h 249"/>
              <a:gd name="T2" fmla="*/ 655 w 655"/>
              <a:gd name="T3" fmla="*/ 249 h 249"/>
              <a:gd name="T4" fmla="*/ 655 w 655"/>
              <a:gd name="T5" fmla="*/ 0 h 249"/>
              <a:gd name="T6" fmla="*/ 0 w 655"/>
              <a:gd name="T7" fmla="*/ 0 h 249"/>
              <a:gd name="T8" fmla="*/ 0 w 655"/>
              <a:gd name="T9" fmla="*/ 249 h 249"/>
              <a:gd name="T10" fmla="*/ 0 w 655"/>
              <a:gd name="T11" fmla="*/ 249 h 249"/>
            </a:gdLst>
            <a:ahLst/>
            <a:cxnLst>
              <a:cxn ang="0">
                <a:pos x="T0" y="T1"/>
              </a:cxn>
              <a:cxn ang="0">
                <a:pos x="T2" y="T3"/>
              </a:cxn>
              <a:cxn ang="0">
                <a:pos x="T4" y="T5"/>
              </a:cxn>
              <a:cxn ang="0">
                <a:pos x="T6" y="T7"/>
              </a:cxn>
              <a:cxn ang="0">
                <a:pos x="T8" y="T9"/>
              </a:cxn>
              <a:cxn ang="0">
                <a:pos x="T10" y="T11"/>
              </a:cxn>
            </a:cxnLst>
            <a:rect l="0" t="0" r="r" b="b"/>
            <a:pathLst>
              <a:path w="655" h="249">
                <a:moveTo>
                  <a:pt x="0" y="249"/>
                </a:moveTo>
                <a:lnTo>
                  <a:pt x="655" y="249"/>
                </a:lnTo>
                <a:lnTo>
                  <a:pt x="655" y="0"/>
                </a:lnTo>
                <a:lnTo>
                  <a:pt x="0" y="0"/>
                </a:lnTo>
                <a:lnTo>
                  <a:pt x="0" y="249"/>
                </a:lnTo>
                <a:lnTo>
                  <a:pt x="0" y="249"/>
                </a:lnTo>
                <a:close/>
              </a:path>
            </a:pathLst>
          </a:custGeom>
          <a:solidFill>
            <a:srgbClr val="BFBFBF"/>
          </a:solidFill>
          <a:ln>
            <a:noFill/>
          </a:ln>
        </p:spPr>
        <p:txBody>
          <a:bodyPr vert="horz" wrap="square" lIns="68580" tIns="34290" rIns="68580" bIns="34290" numCol="1" anchor="t" anchorCtr="0" compatLnSpc="1"/>
          <a:lstStyle/>
          <a:p>
            <a:endParaRPr lang="zh-CN" altLang="en-US" sz="1350">
              <a:solidFill>
                <a:schemeClr val="bg2"/>
              </a:solidFill>
            </a:endParaRPr>
          </a:p>
        </p:txBody>
      </p:sp>
      <p:sp>
        <p:nvSpPr>
          <p:cNvPr id="35" name="Freeform 257"/>
          <p:cNvSpPr/>
          <p:nvPr/>
        </p:nvSpPr>
        <p:spPr bwMode="auto">
          <a:xfrm>
            <a:off x="3415090" y="2487937"/>
            <a:ext cx="2243574" cy="856826"/>
          </a:xfrm>
          <a:custGeom>
            <a:avLst/>
            <a:gdLst>
              <a:gd name="T0" fmla="*/ 0 w 652"/>
              <a:gd name="T1" fmla="*/ 249 h 249"/>
              <a:gd name="T2" fmla="*/ 652 w 652"/>
              <a:gd name="T3" fmla="*/ 249 h 249"/>
              <a:gd name="T4" fmla="*/ 652 w 652"/>
              <a:gd name="T5" fmla="*/ 0 h 249"/>
              <a:gd name="T6" fmla="*/ 0 w 652"/>
              <a:gd name="T7" fmla="*/ 0 h 249"/>
              <a:gd name="T8" fmla="*/ 0 w 652"/>
              <a:gd name="T9" fmla="*/ 249 h 249"/>
              <a:gd name="T10" fmla="*/ 0 w 652"/>
              <a:gd name="T11" fmla="*/ 249 h 249"/>
            </a:gdLst>
            <a:ahLst/>
            <a:cxnLst>
              <a:cxn ang="0">
                <a:pos x="T0" y="T1"/>
              </a:cxn>
              <a:cxn ang="0">
                <a:pos x="T2" y="T3"/>
              </a:cxn>
              <a:cxn ang="0">
                <a:pos x="T4" y="T5"/>
              </a:cxn>
              <a:cxn ang="0">
                <a:pos x="T6" y="T7"/>
              </a:cxn>
              <a:cxn ang="0">
                <a:pos x="T8" y="T9"/>
              </a:cxn>
              <a:cxn ang="0">
                <a:pos x="T10" y="T11"/>
              </a:cxn>
            </a:cxnLst>
            <a:rect l="0" t="0" r="r" b="b"/>
            <a:pathLst>
              <a:path w="652" h="249">
                <a:moveTo>
                  <a:pt x="0" y="249"/>
                </a:moveTo>
                <a:lnTo>
                  <a:pt x="652" y="249"/>
                </a:lnTo>
                <a:lnTo>
                  <a:pt x="652" y="0"/>
                </a:lnTo>
                <a:lnTo>
                  <a:pt x="0" y="0"/>
                </a:lnTo>
                <a:lnTo>
                  <a:pt x="0" y="249"/>
                </a:lnTo>
                <a:lnTo>
                  <a:pt x="0" y="249"/>
                </a:lnTo>
                <a:close/>
              </a:path>
            </a:pathLst>
          </a:custGeom>
          <a:solidFill>
            <a:srgbClr val="BFBFBF"/>
          </a:solidFill>
          <a:ln>
            <a:noFill/>
          </a:ln>
        </p:spPr>
        <p:txBody>
          <a:bodyPr vert="horz" wrap="square" lIns="68580" tIns="34290" rIns="68580" bIns="34290" numCol="1" anchor="t" anchorCtr="0" compatLnSpc="1"/>
          <a:lstStyle/>
          <a:p>
            <a:endParaRPr lang="zh-CN" altLang="en-US" sz="1350">
              <a:solidFill>
                <a:schemeClr val="bg2"/>
              </a:solidFill>
            </a:endParaRPr>
          </a:p>
        </p:txBody>
      </p:sp>
      <p:sp>
        <p:nvSpPr>
          <p:cNvPr id="36" name="Freeform 258"/>
          <p:cNvSpPr/>
          <p:nvPr/>
        </p:nvSpPr>
        <p:spPr bwMode="auto">
          <a:xfrm>
            <a:off x="393939" y="1283564"/>
            <a:ext cx="2253898" cy="863708"/>
          </a:xfrm>
          <a:custGeom>
            <a:avLst/>
            <a:gdLst>
              <a:gd name="T0" fmla="*/ 0 w 655"/>
              <a:gd name="T1" fmla="*/ 251 h 251"/>
              <a:gd name="T2" fmla="*/ 655 w 655"/>
              <a:gd name="T3" fmla="*/ 251 h 251"/>
              <a:gd name="T4" fmla="*/ 655 w 655"/>
              <a:gd name="T5" fmla="*/ 0 h 251"/>
              <a:gd name="T6" fmla="*/ 0 w 655"/>
              <a:gd name="T7" fmla="*/ 0 h 251"/>
              <a:gd name="T8" fmla="*/ 0 w 655"/>
              <a:gd name="T9" fmla="*/ 251 h 251"/>
              <a:gd name="T10" fmla="*/ 0 w 655"/>
              <a:gd name="T11" fmla="*/ 251 h 251"/>
            </a:gdLst>
            <a:ahLst/>
            <a:cxnLst>
              <a:cxn ang="0">
                <a:pos x="T0" y="T1"/>
              </a:cxn>
              <a:cxn ang="0">
                <a:pos x="T2" y="T3"/>
              </a:cxn>
              <a:cxn ang="0">
                <a:pos x="T4" y="T5"/>
              </a:cxn>
              <a:cxn ang="0">
                <a:pos x="T6" y="T7"/>
              </a:cxn>
              <a:cxn ang="0">
                <a:pos x="T8" y="T9"/>
              </a:cxn>
              <a:cxn ang="0">
                <a:pos x="T10" y="T11"/>
              </a:cxn>
            </a:cxnLst>
            <a:rect l="0" t="0" r="r" b="b"/>
            <a:pathLst>
              <a:path w="655" h="251">
                <a:moveTo>
                  <a:pt x="0" y="251"/>
                </a:moveTo>
                <a:lnTo>
                  <a:pt x="655" y="251"/>
                </a:lnTo>
                <a:lnTo>
                  <a:pt x="655" y="0"/>
                </a:lnTo>
                <a:lnTo>
                  <a:pt x="0" y="0"/>
                </a:lnTo>
                <a:lnTo>
                  <a:pt x="0" y="251"/>
                </a:lnTo>
                <a:lnTo>
                  <a:pt x="0" y="251"/>
                </a:lnTo>
                <a:close/>
              </a:path>
            </a:pathLst>
          </a:custGeom>
          <a:solidFill>
            <a:srgbClr val="BFBFBF"/>
          </a:solidFill>
          <a:ln>
            <a:noFill/>
          </a:ln>
        </p:spPr>
        <p:txBody>
          <a:bodyPr vert="horz" wrap="square" lIns="68580" tIns="34290" rIns="68580" bIns="34290" numCol="1" anchor="t" anchorCtr="0" compatLnSpc="1"/>
          <a:lstStyle/>
          <a:p>
            <a:endParaRPr lang="zh-CN" altLang="en-US" sz="1350">
              <a:solidFill>
                <a:schemeClr val="bg2"/>
              </a:solidFill>
            </a:endParaRPr>
          </a:p>
        </p:txBody>
      </p:sp>
      <p:sp>
        <p:nvSpPr>
          <p:cNvPr id="37" name="Freeform 259"/>
          <p:cNvSpPr/>
          <p:nvPr/>
        </p:nvSpPr>
        <p:spPr bwMode="auto">
          <a:xfrm>
            <a:off x="5675868" y="1283564"/>
            <a:ext cx="2253898" cy="863708"/>
          </a:xfrm>
          <a:custGeom>
            <a:avLst/>
            <a:gdLst>
              <a:gd name="T0" fmla="*/ 0 w 655"/>
              <a:gd name="T1" fmla="*/ 251 h 251"/>
              <a:gd name="T2" fmla="*/ 655 w 655"/>
              <a:gd name="T3" fmla="*/ 251 h 251"/>
              <a:gd name="T4" fmla="*/ 655 w 655"/>
              <a:gd name="T5" fmla="*/ 0 h 251"/>
              <a:gd name="T6" fmla="*/ 0 w 655"/>
              <a:gd name="T7" fmla="*/ 0 h 251"/>
              <a:gd name="T8" fmla="*/ 0 w 655"/>
              <a:gd name="T9" fmla="*/ 251 h 251"/>
              <a:gd name="T10" fmla="*/ 0 w 655"/>
              <a:gd name="T11" fmla="*/ 251 h 251"/>
            </a:gdLst>
            <a:ahLst/>
            <a:cxnLst>
              <a:cxn ang="0">
                <a:pos x="T0" y="T1"/>
              </a:cxn>
              <a:cxn ang="0">
                <a:pos x="T2" y="T3"/>
              </a:cxn>
              <a:cxn ang="0">
                <a:pos x="T4" y="T5"/>
              </a:cxn>
              <a:cxn ang="0">
                <a:pos x="T6" y="T7"/>
              </a:cxn>
              <a:cxn ang="0">
                <a:pos x="T8" y="T9"/>
              </a:cxn>
              <a:cxn ang="0">
                <a:pos x="T10" y="T11"/>
              </a:cxn>
            </a:cxnLst>
            <a:rect l="0" t="0" r="r" b="b"/>
            <a:pathLst>
              <a:path w="655" h="251">
                <a:moveTo>
                  <a:pt x="0" y="251"/>
                </a:moveTo>
                <a:lnTo>
                  <a:pt x="655" y="251"/>
                </a:lnTo>
                <a:lnTo>
                  <a:pt x="655" y="0"/>
                </a:lnTo>
                <a:lnTo>
                  <a:pt x="0" y="0"/>
                </a:lnTo>
                <a:lnTo>
                  <a:pt x="0" y="251"/>
                </a:lnTo>
                <a:lnTo>
                  <a:pt x="0" y="251"/>
                </a:lnTo>
                <a:close/>
              </a:path>
            </a:pathLst>
          </a:custGeom>
          <a:solidFill>
            <a:srgbClr val="BFBFBF"/>
          </a:solidFill>
          <a:ln>
            <a:solidFill>
              <a:srgbClr val="BFBFBF"/>
            </a:solidFill>
          </a:ln>
        </p:spPr>
        <p:txBody>
          <a:bodyPr vert="horz" wrap="square" lIns="68580" tIns="34290" rIns="68580" bIns="34290" numCol="1" anchor="t" anchorCtr="0" compatLnSpc="1"/>
          <a:lstStyle/>
          <a:p>
            <a:endParaRPr lang="zh-CN" altLang="en-US" sz="1350">
              <a:solidFill>
                <a:schemeClr val="bg2"/>
              </a:solidFill>
            </a:endParaRPr>
          </a:p>
        </p:txBody>
      </p:sp>
      <p:sp>
        <p:nvSpPr>
          <p:cNvPr id="38" name="Freeform 260"/>
          <p:cNvSpPr/>
          <p:nvPr/>
        </p:nvSpPr>
        <p:spPr bwMode="auto">
          <a:xfrm>
            <a:off x="3040013" y="1283564"/>
            <a:ext cx="2253898" cy="863708"/>
          </a:xfrm>
          <a:custGeom>
            <a:avLst/>
            <a:gdLst>
              <a:gd name="T0" fmla="*/ 0 w 655"/>
              <a:gd name="T1" fmla="*/ 251 h 251"/>
              <a:gd name="T2" fmla="*/ 655 w 655"/>
              <a:gd name="T3" fmla="*/ 251 h 251"/>
              <a:gd name="T4" fmla="*/ 655 w 655"/>
              <a:gd name="T5" fmla="*/ 0 h 251"/>
              <a:gd name="T6" fmla="*/ 0 w 655"/>
              <a:gd name="T7" fmla="*/ 0 h 251"/>
              <a:gd name="T8" fmla="*/ 0 w 655"/>
              <a:gd name="T9" fmla="*/ 251 h 251"/>
              <a:gd name="T10" fmla="*/ 0 w 655"/>
              <a:gd name="T11" fmla="*/ 251 h 251"/>
            </a:gdLst>
            <a:ahLst/>
            <a:cxnLst>
              <a:cxn ang="0">
                <a:pos x="T0" y="T1"/>
              </a:cxn>
              <a:cxn ang="0">
                <a:pos x="T2" y="T3"/>
              </a:cxn>
              <a:cxn ang="0">
                <a:pos x="T4" y="T5"/>
              </a:cxn>
              <a:cxn ang="0">
                <a:pos x="T6" y="T7"/>
              </a:cxn>
              <a:cxn ang="0">
                <a:pos x="T8" y="T9"/>
              </a:cxn>
              <a:cxn ang="0">
                <a:pos x="T10" y="T11"/>
              </a:cxn>
            </a:cxnLst>
            <a:rect l="0" t="0" r="r" b="b"/>
            <a:pathLst>
              <a:path w="655" h="251">
                <a:moveTo>
                  <a:pt x="0" y="251"/>
                </a:moveTo>
                <a:lnTo>
                  <a:pt x="655" y="251"/>
                </a:lnTo>
                <a:lnTo>
                  <a:pt x="655" y="0"/>
                </a:lnTo>
                <a:lnTo>
                  <a:pt x="0" y="0"/>
                </a:lnTo>
                <a:lnTo>
                  <a:pt x="0" y="251"/>
                </a:lnTo>
                <a:lnTo>
                  <a:pt x="0" y="251"/>
                </a:lnTo>
                <a:close/>
              </a:path>
            </a:pathLst>
          </a:custGeom>
          <a:solidFill>
            <a:srgbClr val="BFBFBF"/>
          </a:solidFill>
          <a:ln>
            <a:noFill/>
          </a:ln>
        </p:spPr>
        <p:txBody>
          <a:bodyPr vert="horz" wrap="square" lIns="68580" tIns="34290" rIns="68580" bIns="34290" numCol="1" anchor="t" anchorCtr="0" compatLnSpc="1"/>
          <a:lstStyle/>
          <a:p>
            <a:endParaRPr lang="zh-CN" altLang="en-US" sz="1350">
              <a:solidFill>
                <a:schemeClr val="bg2"/>
              </a:solidFill>
            </a:endParaRPr>
          </a:p>
        </p:txBody>
      </p:sp>
      <p:sp>
        <p:nvSpPr>
          <p:cNvPr id="39" name="Freeform 261"/>
          <p:cNvSpPr/>
          <p:nvPr/>
        </p:nvSpPr>
        <p:spPr bwMode="auto">
          <a:xfrm flipH="1">
            <a:off x="5791200" y="2147570"/>
            <a:ext cx="76200" cy="1823720"/>
          </a:xfrm>
          <a:custGeom>
            <a:avLst/>
            <a:gdLst>
              <a:gd name="T0" fmla="*/ 14 w 14"/>
              <a:gd name="T1" fmla="*/ 603 h 603"/>
              <a:gd name="T2" fmla="*/ 0 w 14"/>
              <a:gd name="T3" fmla="*/ 603 h 603"/>
              <a:gd name="T4" fmla="*/ 0 w 14"/>
              <a:gd name="T5" fmla="*/ 0 h 603"/>
              <a:gd name="T6" fmla="*/ 14 w 14"/>
              <a:gd name="T7" fmla="*/ 0 h 603"/>
              <a:gd name="T8" fmla="*/ 14 w 14"/>
              <a:gd name="T9" fmla="*/ 603 h 603"/>
              <a:gd name="T10" fmla="*/ 14 w 14"/>
              <a:gd name="T11" fmla="*/ 603 h 603"/>
            </a:gdLst>
            <a:ahLst/>
            <a:cxnLst>
              <a:cxn ang="0">
                <a:pos x="T0" y="T1"/>
              </a:cxn>
              <a:cxn ang="0">
                <a:pos x="T2" y="T3"/>
              </a:cxn>
              <a:cxn ang="0">
                <a:pos x="T4" y="T5"/>
              </a:cxn>
              <a:cxn ang="0">
                <a:pos x="T6" y="T7"/>
              </a:cxn>
              <a:cxn ang="0">
                <a:pos x="T8" y="T9"/>
              </a:cxn>
              <a:cxn ang="0">
                <a:pos x="T10" y="T11"/>
              </a:cxn>
            </a:cxnLst>
            <a:rect l="0" t="0" r="r" b="b"/>
            <a:pathLst>
              <a:path w="14" h="603">
                <a:moveTo>
                  <a:pt x="14" y="603"/>
                </a:moveTo>
                <a:lnTo>
                  <a:pt x="0" y="603"/>
                </a:lnTo>
                <a:lnTo>
                  <a:pt x="0" y="0"/>
                </a:lnTo>
                <a:lnTo>
                  <a:pt x="14" y="0"/>
                </a:lnTo>
                <a:lnTo>
                  <a:pt x="14" y="603"/>
                </a:lnTo>
                <a:lnTo>
                  <a:pt x="14" y="603"/>
                </a:lnTo>
                <a:close/>
              </a:path>
            </a:pathLst>
          </a:custGeom>
          <a:solidFill>
            <a:srgbClr val="1B4171"/>
          </a:solidFill>
          <a:ln>
            <a:noFill/>
          </a:ln>
        </p:spPr>
        <p:txBody>
          <a:bodyPr vert="horz" wrap="square" lIns="68580" tIns="34290" rIns="68580" bIns="34290" numCol="1" anchor="t" anchorCtr="0" compatLnSpc="1"/>
          <a:lstStyle/>
          <a:p>
            <a:endParaRPr lang="zh-CN" altLang="en-US" sz="1350"/>
          </a:p>
        </p:txBody>
      </p:sp>
      <p:sp>
        <p:nvSpPr>
          <p:cNvPr id="40" name="Freeform 262"/>
          <p:cNvSpPr/>
          <p:nvPr/>
        </p:nvSpPr>
        <p:spPr bwMode="auto">
          <a:xfrm>
            <a:off x="4512945" y="3344545"/>
            <a:ext cx="76200" cy="626745"/>
          </a:xfrm>
          <a:custGeom>
            <a:avLst/>
            <a:gdLst>
              <a:gd name="T0" fmla="*/ 14 w 14"/>
              <a:gd name="T1" fmla="*/ 319 h 319"/>
              <a:gd name="T2" fmla="*/ 0 w 14"/>
              <a:gd name="T3" fmla="*/ 319 h 319"/>
              <a:gd name="T4" fmla="*/ 0 w 14"/>
              <a:gd name="T5" fmla="*/ 0 h 319"/>
              <a:gd name="T6" fmla="*/ 14 w 14"/>
              <a:gd name="T7" fmla="*/ 0 h 319"/>
              <a:gd name="T8" fmla="*/ 14 w 14"/>
              <a:gd name="T9" fmla="*/ 319 h 319"/>
              <a:gd name="T10" fmla="*/ 14 w 14"/>
              <a:gd name="T11" fmla="*/ 319 h 319"/>
            </a:gdLst>
            <a:ahLst/>
            <a:cxnLst>
              <a:cxn ang="0">
                <a:pos x="T0" y="T1"/>
              </a:cxn>
              <a:cxn ang="0">
                <a:pos x="T2" y="T3"/>
              </a:cxn>
              <a:cxn ang="0">
                <a:pos x="T4" y="T5"/>
              </a:cxn>
              <a:cxn ang="0">
                <a:pos x="T6" y="T7"/>
              </a:cxn>
              <a:cxn ang="0">
                <a:pos x="T8" y="T9"/>
              </a:cxn>
              <a:cxn ang="0">
                <a:pos x="T10" y="T11"/>
              </a:cxn>
            </a:cxnLst>
            <a:rect l="0" t="0" r="r" b="b"/>
            <a:pathLst>
              <a:path w="14" h="319">
                <a:moveTo>
                  <a:pt x="14" y="319"/>
                </a:moveTo>
                <a:lnTo>
                  <a:pt x="0" y="319"/>
                </a:lnTo>
                <a:lnTo>
                  <a:pt x="0" y="0"/>
                </a:lnTo>
                <a:lnTo>
                  <a:pt x="14" y="0"/>
                </a:lnTo>
                <a:lnTo>
                  <a:pt x="14" y="319"/>
                </a:lnTo>
                <a:lnTo>
                  <a:pt x="14" y="319"/>
                </a:lnTo>
                <a:close/>
              </a:path>
            </a:pathLst>
          </a:custGeom>
          <a:solidFill>
            <a:srgbClr val="1B4171"/>
          </a:solidFill>
          <a:ln>
            <a:noFill/>
          </a:ln>
        </p:spPr>
        <p:txBody>
          <a:bodyPr vert="horz" wrap="square" lIns="68580" tIns="34290" rIns="68580" bIns="34290" numCol="1" anchor="t" anchorCtr="0" compatLnSpc="1"/>
          <a:lstStyle/>
          <a:p>
            <a:endParaRPr lang="zh-CN" altLang="en-US" sz="1350"/>
          </a:p>
        </p:txBody>
      </p:sp>
      <p:sp>
        <p:nvSpPr>
          <p:cNvPr id="41" name="Freeform 263"/>
          <p:cNvSpPr/>
          <p:nvPr/>
        </p:nvSpPr>
        <p:spPr bwMode="auto">
          <a:xfrm>
            <a:off x="3194685" y="2146300"/>
            <a:ext cx="76200" cy="1824990"/>
          </a:xfrm>
          <a:custGeom>
            <a:avLst/>
            <a:gdLst>
              <a:gd name="T0" fmla="*/ 16 w 16"/>
              <a:gd name="T1" fmla="*/ 646 h 646"/>
              <a:gd name="T2" fmla="*/ 0 w 16"/>
              <a:gd name="T3" fmla="*/ 646 h 646"/>
              <a:gd name="T4" fmla="*/ 0 w 16"/>
              <a:gd name="T5" fmla="*/ 0 h 646"/>
              <a:gd name="T6" fmla="*/ 16 w 16"/>
              <a:gd name="T7" fmla="*/ 0 h 646"/>
              <a:gd name="T8" fmla="*/ 16 w 16"/>
              <a:gd name="T9" fmla="*/ 646 h 646"/>
              <a:gd name="T10" fmla="*/ 16 w 16"/>
              <a:gd name="T11" fmla="*/ 646 h 646"/>
            </a:gdLst>
            <a:ahLst/>
            <a:cxnLst>
              <a:cxn ang="0">
                <a:pos x="T0" y="T1"/>
              </a:cxn>
              <a:cxn ang="0">
                <a:pos x="T2" y="T3"/>
              </a:cxn>
              <a:cxn ang="0">
                <a:pos x="T4" y="T5"/>
              </a:cxn>
              <a:cxn ang="0">
                <a:pos x="T6" y="T7"/>
              </a:cxn>
              <a:cxn ang="0">
                <a:pos x="T8" y="T9"/>
              </a:cxn>
              <a:cxn ang="0">
                <a:pos x="T10" y="T11"/>
              </a:cxn>
            </a:cxnLst>
            <a:rect l="0" t="0" r="r" b="b"/>
            <a:pathLst>
              <a:path w="16" h="646">
                <a:moveTo>
                  <a:pt x="16" y="646"/>
                </a:moveTo>
                <a:lnTo>
                  <a:pt x="0" y="646"/>
                </a:lnTo>
                <a:lnTo>
                  <a:pt x="0" y="0"/>
                </a:lnTo>
                <a:lnTo>
                  <a:pt x="16" y="0"/>
                </a:lnTo>
                <a:lnTo>
                  <a:pt x="16" y="646"/>
                </a:lnTo>
                <a:lnTo>
                  <a:pt x="16" y="646"/>
                </a:lnTo>
                <a:close/>
              </a:path>
            </a:pathLst>
          </a:custGeom>
          <a:solidFill>
            <a:srgbClr val="1B4171"/>
          </a:solidFill>
          <a:ln>
            <a:noFill/>
          </a:ln>
        </p:spPr>
        <p:txBody>
          <a:bodyPr vert="horz" wrap="square" lIns="68580" tIns="34290" rIns="68580" bIns="34290" numCol="1" anchor="t" anchorCtr="0" compatLnSpc="1"/>
          <a:lstStyle/>
          <a:p>
            <a:endParaRPr lang="zh-CN" altLang="en-US" sz="1350"/>
          </a:p>
        </p:txBody>
      </p:sp>
      <p:sp>
        <p:nvSpPr>
          <p:cNvPr id="42" name="Freeform 264"/>
          <p:cNvSpPr/>
          <p:nvPr/>
        </p:nvSpPr>
        <p:spPr bwMode="auto">
          <a:xfrm>
            <a:off x="1884045" y="3344545"/>
            <a:ext cx="76200" cy="626110"/>
          </a:xfrm>
          <a:custGeom>
            <a:avLst/>
            <a:gdLst>
              <a:gd name="T0" fmla="*/ 14 w 14"/>
              <a:gd name="T1" fmla="*/ 405 h 405"/>
              <a:gd name="T2" fmla="*/ 0 w 14"/>
              <a:gd name="T3" fmla="*/ 405 h 405"/>
              <a:gd name="T4" fmla="*/ 0 w 14"/>
              <a:gd name="T5" fmla="*/ 0 h 405"/>
              <a:gd name="T6" fmla="*/ 14 w 14"/>
              <a:gd name="T7" fmla="*/ 0 h 405"/>
              <a:gd name="T8" fmla="*/ 14 w 14"/>
              <a:gd name="T9" fmla="*/ 405 h 405"/>
              <a:gd name="T10" fmla="*/ 14 w 14"/>
              <a:gd name="T11" fmla="*/ 405 h 405"/>
            </a:gdLst>
            <a:ahLst/>
            <a:cxnLst>
              <a:cxn ang="0">
                <a:pos x="T0" y="T1"/>
              </a:cxn>
              <a:cxn ang="0">
                <a:pos x="T2" y="T3"/>
              </a:cxn>
              <a:cxn ang="0">
                <a:pos x="T4" y="T5"/>
              </a:cxn>
              <a:cxn ang="0">
                <a:pos x="T6" y="T7"/>
              </a:cxn>
              <a:cxn ang="0">
                <a:pos x="T8" y="T9"/>
              </a:cxn>
              <a:cxn ang="0">
                <a:pos x="T10" y="T11"/>
              </a:cxn>
            </a:cxnLst>
            <a:rect l="0" t="0" r="r" b="b"/>
            <a:pathLst>
              <a:path w="14" h="405">
                <a:moveTo>
                  <a:pt x="14" y="405"/>
                </a:moveTo>
                <a:lnTo>
                  <a:pt x="0" y="405"/>
                </a:lnTo>
                <a:lnTo>
                  <a:pt x="0" y="0"/>
                </a:lnTo>
                <a:lnTo>
                  <a:pt x="14" y="0"/>
                </a:lnTo>
                <a:lnTo>
                  <a:pt x="14" y="405"/>
                </a:lnTo>
                <a:lnTo>
                  <a:pt x="14" y="405"/>
                </a:lnTo>
                <a:close/>
              </a:path>
            </a:pathLst>
          </a:custGeom>
          <a:solidFill>
            <a:srgbClr val="1B4171"/>
          </a:solidFill>
          <a:ln>
            <a:noFill/>
          </a:ln>
        </p:spPr>
        <p:txBody>
          <a:bodyPr vert="horz" wrap="square" lIns="68580" tIns="34290" rIns="68580" bIns="34290" numCol="1" anchor="t" anchorCtr="0" compatLnSpc="1"/>
          <a:lstStyle/>
          <a:p>
            <a:endParaRPr lang="zh-CN" altLang="en-US" sz="1350"/>
          </a:p>
        </p:txBody>
      </p:sp>
      <p:sp>
        <p:nvSpPr>
          <p:cNvPr id="43" name="Freeform 265"/>
          <p:cNvSpPr/>
          <p:nvPr/>
        </p:nvSpPr>
        <p:spPr bwMode="auto">
          <a:xfrm flipH="1">
            <a:off x="506730" y="2146300"/>
            <a:ext cx="76200" cy="1824355"/>
          </a:xfrm>
          <a:custGeom>
            <a:avLst/>
            <a:gdLst>
              <a:gd name="T0" fmla="*/ 14 w 14"/>
              <a:gd name="T1" fmla="*/ 731 h 731"/>
              <a:gd name="T2" fmla="*/ 0 w 14"/>
              <a:gd name="T3" fmla="*/ 731 h 731"/>
              <a:gd name="T4" fmla="*/ 0 w 14"/>
              <a:gd name="T5" fmla="*/ 0 h 731"/>
              <a:gd name="T6" fmla="*/ 14 w 14"/>
              <a:gd name="T7" fmla="*/ 0 h 731"/>
              <a:gd name="T8" fmla="*/ 14 w 14"/>
              <a:gd name="T9" fmla="*/ 731 h 731"/>
              <a:gd name="T10" fmla="*/ 14 w 14"/>
              <a:gd name="T11" fmla="*/ 731 h 731"/>
            </a:gdLst>
            <a:ahLst/>
            <a:cxnLst>
              <a:cxn ang="0">
                <a:pos x="T0" y="T1"/>
              </a:cxn>
              <a:cxn ang="0">
                <a:pos x="T2" y="T3"/>
              </a:cxn>
              <a:cxn ang="0">
                <a:pos x="T4" y="T5"/>
              </a:cxn>
              <a:cxn ang="0">
                <a:pos x="T6" y="T7"/>
              </a:cxn>
              <a:cxn ang="0">
                <a:pos x="T8" y="T9"/>
              </a:cxn>
              <a:cxn ang="0">
                <a:pos x="T10" y="T11"/>
              </a:cxn>
            </a:cxnLst>
            <a:rect l="0" t="0" r="r" b="b"/>
            <a:pathLst>
              <a:path w="14" h="731">
                <a:moveTo>
                  <a:pt x="14" y="731"/>
                </a:moveTo>
                <a:lnTo>
                  <a:pt x="0" y="731"/>
                </a:lnTo>
                <a:lnTo>
                  <a:pt x="0" y="0"/>
                </a:lnTo>
                <a:lnTo>
                  <a:pt x="14" y="0"/>
                </a:lnTo>
                <a:lnTo>
                  <a:pt x="14" y="731"/>
                </a:lnTo>
                <a:lnTo>
                  <a:pt x="14" y="731"/>
                </a:lnTo>
                <a:close/>
              </a:path>
            </a:pathLst>
          </a:custGeom>
          <a:solidFill>
            <a:srgbClr val="1B4171"/>
          </a:solidFill>
          <a:ln>
            <a:noFill/>
          </a:ln>
        </p:spPr>
        <p:txBody>
          <a:bodyPr vert="horz" wrap="square" lIns="68580" tIns="34290" rIns="68580" bIns="34290" numCol="1" anchor="t" anchorCtr="0" compatLnSpc="1"/>
          <a:lstStyle/>
          <a:p>
            <a:endParaRPr lang="zh-CN" altLang="en-US" sz="1350"/>
          </a:p>
        </p:txBody>
      </p:sp>
      <p:sp>
        <p:nvSpPr>
          <p:cNvPr id="69" name="文本框 68"/>
          <p:cNvSpPr txBox="1"/>
          <p:nvPr/>
        </p:nvSpPr>
        <p:spPr>
          <a:xfrm>
            <a:off x="430530" y="1261110"/>
            <a:ext cx="2216785" cy="815608"/>
          </a:xfrm>
          <a:prstGeom prst="rect">
            <a:avLst/>
          </a:prstGeom>
          <a:noFill/>
        </p:spPr>
        <p:txBody>
          <a:bodyPr wrap="square" rtlCol="0">
            <a:spAutoFit/>
          </a:bodyPr>
          <a:lstStyle/>
          <a:p>
            <a:endParaRPr lang="zh-CN" altLang="en-US" sz="1100" dirty="0">
              <a:sym typeface="+mn-ea"/>
            </a:endParaRPr>
          </a:p>
          <a:p>
            <a:r>
              <a:rPr lang="zh-CN" altLang="en-US" sz="1200" dirty="0">
                <a:sym typeface="+mn-ea"/>
              </a:rPr>
              <a:t>明确假期任务，初步学习</a:t>
            </a:r>
            <a:r>
              <a:rPr lang="en-US" altLang="zh-CN" sz="1200" dirty="0">
                <a:sym typeface="+mn-ea"/>
              </a:rPr>
              <a:t>Arduino</a:t>
            </a:r>
            <a:r>
              <a:rPr lang="zh-CN" altLang="en-US" sz="1200" dirty="0">
                <a:sym typeface="+mn-ea"/>
              </a:rPr>
              <a:t>基础知识。</a:t>
            </a:r>
            <a:endParaRPr lang="zh-CN" altLang="en-US" sz="1200" dirty="0"/>
          </a:p>
          <a:p>
            <a:endParaRPr lang="zh-CN" altLang="en-US" sz="1200" b="1" dirty="0">
              <a:solidFill>
                <a:schemeClr val="bg2"/>
              </a:solidFill>
              <a:latin typeface="微软雅黑" panose="020B0503020204020204" pitchFamily="34" charset="-122"/>
              <a:ea typeface="微软雅黑" panose="020B0503020204020204" pitchFamily="34" charset="-122"/>
            </a:endParaRPr>
          </a:p>
        </p:txBody>
      </p:sp>
      <p:sp>
        <p:nvSpPr>
          <p:cNvPr id="71" name="文本框 70"/>
          <p:cNvSpPr txBox="1"/>
          <p:nvPr/>
        </p:nvSpPr>
        <p:spPr>
          <a:xfrm>
            <a:off x="3040183" y="1261152"/>
            <a:ext cx="1700213" cy="646331"/>
          </a:xfrm>
          <a:prstGeom prst="rect">
            <a:avLst/>
          </a:prstGeom>
          <a:noFill/>
        </p:spPr>
        <p:txBody>
          <a:bodyPr wrap="square" rtlCol="0">
            <a:spAutoFit/>
          </a:bodyPr>
          <a:lstStyle/>
          <a:p>
            <a:r>
              <a:rPr lang="zh-CN" altLang="en-US" sz="1200" dirty="0"/>
              <a:t>各小组购买传感器分组组装测试代码可行性。</a:t>
            </a:r>
          </a:p>
        </p:txBody>
      </p:sp>
      <p:sp>
        <p:nvSpPr>
          <p:cNvPr id="73" name="文本框 72"/>
          <p:cNvSpPr txBox="1"/>
          <p:nvPr/>
        </p:nvSpPr>
        <p:spPr>
          <a:xfrm>
            <a:off x="5687867" y="1261152"/>
            <a:ext cx="1700213" cy="461665"/>
          </a:xfrm>
          <a:prstGeom prst="rect">
            <a:avLst/>
          </a:prstGeom>
          <a:noFill/>
        </p:spPr>
        <p:txBody>
          <a:bodyPr wrap="square" rtlCol="0">
            <a:spAutoFit/>
          </a:bodyPr>
          <a:lstStyle/>
          <a:p>
            <a:r>
              <a:rPr lang="zh-CN" altLang="en-US" sz="1200" dirty="0"/>
              <a:t>小组汇总产品及</a:t>
            </a:r>
            <a:r>
              <a:rPr lang="en-US" altLang="zh-CN" sz="1200" dirty="0"/>
              <a:t>PPT</a:t>
            </a:r>
            <a:r>
              <a:rPr lang="zh-CN" altLang="en-US" sz="1200" dirty="0"/>
              <a:t>展示、补充。</a:t>
            </a:r>
          </a:p>
        </p:txBody>
      </p:sp>
      <p:sp>
        <p:nvSpPr>
          <p:cNvPr id="75" name="文本框 74"/>
          <p:cNvSpPr txBox="1"/>
          <p:nvPr/>
        </p:nvSpPr>
        <p:spPr>
          <a:xfrm>
            <a:off x="792480" y="2474595"/>
            <a:ext cx="1997075" cy="830997"/>
          </a:xfrm>
          <a:prstGeom prst="rect">
            <a:avLst/>
          </a:prstGeom>
          <a:solidFill>
            <a:srgbClr val="BFBFBF"/>
          </a:solidFill>
        </p:spPr>
        <p:txBody>
          <a:bodyPr wrap="square" rtlCol="0">
            <a:spAutoFit/>
          </a:bodyPr>
          <a:lstStyle/>
          <a:p>
            <a:r>
              <a:rPr lang="zh-CN" altLang="en-US" sz="1200" dirty="0">
                <a:solidFill>
                  <a:schemeClr val="tx1"/>
                </a:solidFill>
                <a:latin typeface="微软雅黑" panose="020B0503020204020204" pitchFamily="34" charset="-122"/>
                <a:ea typeface="微软雅黑" panose="020B0503020204020204" pitchFamily="34" charset="-122"/>
              </a:rPr>
              <a:t>分组学习了解所需要的传感器。</a:t>
            </a:r>
            <a:endParaRPr lang="en-US" altLang="zh-CN" sz="1200" dirty="0">
              <a:solidFill>
                <a:schemeClr val="tx1"/>
              </a:solidFill>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77" name="文本框 76"/>
          <p:cNvSpPr txBox="1"/>
          <p:nvPr/>
        </p:nvSpPr>
        <p:spPr>
          <a:xfrm>
            <a:off x="3423652" y="2498312"/>
            <a:ext cx="1700213" cy="461665"/>
          </a:xfrm>
          <a:prstGeom prst="rect">
            <a:avLst/>
          </a:prstGeom>
          <a:noFill/>
        </p:spPr>
        <p:txBody>
          <a:bodyPr wrap="square" rtlCol="0">
            <a:spAutoFit/>
          </a:bodyPr>
          <a:lstStyle/>
          <a:p>
            <a:r>
              <a:rPr lang="zh-CN" altLang="en-US" sz="1200" dirty="0"/>
              <a:t>合作共享完成产品展示。</a:t>
            </a:r>
          </a:p>
        </p:txBody>
      </p:sp>
      <p:sp>
        <p:nvSpPr>
          <p:cNvPr id="79" name="文本框 78"/>
          <p:cNvSpPr txBox="1"/>
          <p:nvPr/>
        </p:nvSpPr>
        <p:spPr>
          <a:xfrm>
            <a:off x="6063286" y="2487937"/>
            <a:ext cx="1700213" cy="276999"/>
          </a:xfrm>
          <a:prstGeom prst="rect">
            <a:avLst/>
          </a:prstGeom>
          <a:solidFill>
            <a:srgbClr val="BFBFBF"/>
          </a:solidFill>
        </p:spPr>
        <p:txBody>
          <a:bodyPr wrap="square" rtlCol="0">
            <a:spAutoFit/>
          </a:bodyPr>
          <a:lstStyle/>
          <a:p>
            <a:r>
              <a:rPr lang="zh-CN" altLang="en-US" sz="1200" dirty="0"/>
              <a:t>完善产品及</a:t>
            </a:r>
            <a:r>
              <a:rPr lang="en-US" altLang="zh-CN" sz="1200" dirty="0"/>
              <a:t>PPT</a:t>
            </a:r>
          </a:p>
        </p:txBody>
      </p:sp>
      <p:sp>
        <p:nvSpPr>
          <p:cNvPr id="56" name="文本框 55"/>
          <p:cNvSpPr txBox="1"/>
          <p:nvPr/>
        </p:nvSpPr>
        <p:spPr>
          <a:xfrm>
            <a:off x="1049020" y="86995"/>
            <a:ext cx="2620010" cy="337185"/>
          </a:xfrm>
          <a:prstGeom prst="rect">
            <a:avLst/>
          </a:prstGeom>
          <a:noFill/>
        </p:spPr>
        <p:txBody>
          <a:bodyPr wrap="square" rtlCol="0">
            <a:spAutoFit/>
          </a:bodyPr>
          <a:lstStyle/>
          <a:p>
            <a:r>
              <a:rPr lang="en-US" altLang="zh-CN" sz="1600" b="1" dirty="0">
                <a:solidFill>
                  <a:schemeClr val="tx2"/>
                </a:solidFill>
                <a:latin typeface="微软雅黑" panose="020B0503020204020204" pitchFamily="34" charset="-122"/>
                <a:ea typeface="微软雅黑" panose="020B0503020204020204" pitchFamily="34" charset="-122"/>
              </a:rPr>
              <a:t>    </a:t>
            </a:r>
            <a:r>
              <a:rPr lang="zh-CN" altLang="en-US" sz="1600" b="1" dirty="0">
                <a:solidFill>
                  <a:schemeClr val="tx2"/>
                </a:solidFill>
                <a:latin typeface="微软雅黑" panose="020B0503020204020204" pitchFamily="34" charset="-122"/>
                <a:ea typeface="微软雅黑" panose="020B0503020204020204" pitchFamily="34" charset="-122"/>
              </a:rPr>
              <a:t>日程安排及人员分布</a:t>
            </a:r>
          </a:p>
        </p:txBody>
      </p:sp>
      <p:sp>
        <p:nvSpPr>
          <p:cNvPr id="2" name="任意多边形 8"/>
          <p:cNvSpPr/>
          <p:nvPr/>
        </p:nvSpPr>
        <p:spPr bwMode="auto">
          <a:xfrm>
            <a:off x="0" y="0"/>
            <a:ext cx="978535" cy="769620"/>
          </a:xfrm>
          <a:custGeom>
            <a:avLst/>
            <a:gdLst>
              <a:gd name="T0" fmla="*/ 0 w 993531"/>
              <a:gd name="T1" fmla="*/ 0 h 1011115"/>
              <a:gd name="T2" fmla="*/ 993775 w 993531"/>
              <a:gd name="T3" fmla="*/ 0 h 1011115"/>
              <a:gd name="T4" fmla="*/ 496888 w 993531"/>
              <a:gd name="T5" fmla="*/ 1011237 h 1011115"/>
              <a:gd name="T6" fmla="*/ 0 60000 65536"/>
              <a:gd name="T7" fmla="*/ 0 60000 65536"/>
              <a:gd name="T8" fmla="*/ 0 60000 65536"/>
              <a:gd name="T9" fmla="*/ 0 w 993531"/>
              <a:gd name="T10" fmla="*/ 0 h 1011115"/>
              <a:gd name="T11" fmla="*/ 993531 w 993531"/>
              <a:gd name="T12" fmla="*/ 1011115 h 1011115"/>
            </a:gdLst>
            <a:ahLst/>
            <a:cxnLst>
              <a:cxn ang="T6">
                <a:pos x="T0" y="T1"/>
              </a:cxn>
              <a:cxn ang="T7">
                <a:pos x="T2" y="T3"/>
              </a:cxn>
              <a:cxn ang="T8">
                <a:pos x="T4" y="T5"/>
              </a:cxn>
            </a:cxnLst>
            <a:rect l="T9" t="T10" r="T11" b="T12"/>
            <a:pathLst>
              <a:path w="993531" h="1011115">
                <a:moveTo>
                  <a:pt x="0" y="0"/>
                </a:moveTo>
                <a:lnTo>
                  <a:pt x="993531" y="0"/>
                </a:lnTo>
                <a:lnTo>
                  <a:pt x="496766" y="1011115"/>
                </a:lnTo>
                <a:lnTo>
                  <a:pt x="0" y="0"/>
                </a:lnTo>
                <a:close/>
              </a:path>
            </a:pathLst>
          </a:custGeom>
          <a:solidFill>
            <a:schemeClr val="bg1">
              <a:lumMod val="85000"/>
            </a:schemeClr>
          </a:solidFill>
          <a:ln w="12700" algn="ctr">
            <a:noFill/>
            <a:miter lim="800000"/>
          </a:ln>
        </p:spPr>
        <p:txBody>
          <a:bodyPr tIns="0" bIns="360000" anchor="ctr"/>
          <a:lstStyle/>
          <a:p>
            <a:pPr algn="ctr" eaLnBrk="1" hangingPunct="1">
              <a:spcBef>
                <a:spcPts val="2400"/>
              </a:spcBef>
              <a:buClr>
                <a:schemeClr val="accent1"/>
              </a:buClr>
              <a:buSzPct val="60000"/>
            </a:pPr>
            <a:r>
              <a:rPr lang="en-US" altLang="zh-CN" sz="3200" b="1" dirty="0">
                <a:solidFill>
                  <a:schemeClr val="accent2">
                    <a:lumMod val="50000"/>
                  </a:schemeClr>
                </a:solidFill>
                <a:latin typeface="微软雅黑" panose="020B0503020204020204" pitchFamily="34" charset="-122"/>
                <a:ea typeface="微软雅黑" panose="020B0503020204020204" pitchFamily="34" charset="-122"/>
                <a:cs typeface="Arial Unicode MS" panose="020B0604020202020204" pitchFamily="34" charset="-122"/>
              </a:rPr>
              <a:t>02</a:t>
            </a:r>
            <a:endParaRPr lang="zh-CN" altLang="en-US" sz="3200" b="1" dirty="0">
              <a:solidFill>
                <a:schemeClr val="accent2">
                  <a:lumMod val="50000"/>
                </a:scheme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45" name="文本框 44"/>
          <p:cNvSpPr txBox="1"/>
          <p:nvPr/>
        </p:nvSpPr>
        <p:spPr>
          <a:xfrm>
            <a:off x="145732" y="4249420"/>
            <a:ext cx="874395" cy="299085"/>
          </a:xfrm>
          <a:prstGeom prst="rect">
            <a:avLst/>
          </a:prstGeom>
          <a:noFill/>
        </p:spPr>
        <p:txBody>
          <a:bodyPr wrap="square" rtlCol="0">
            <a:spAutoFit/>
          </a:bodyPr>
          <a:lstStyle/>
          <a:p>
            <a:pPr algn="ctr"/>
            <a:r>
              <a:rPr lang="en-US" altLang="zh-CN" dirty="0"/>
              <a:t>1.1</a:t>
            </a:r>
            <a:endParaRPr lang="zh-CN" altLang="en-US" dirty="0"/>
          </a:p>
        </p:txBody>
      </p:sp>
      <p:sp>
        <p:nvSpPr>
          <p:cNvPr id="46" name="文本框 45">
            <a:extLst>
              <a:ext uri="{FF2B5EF4-FFF2-40B4-BE49-F238E27FC236}">
                <a16:creationId xmlns:a16="http://schemas.microsoft.com/office/drawing/2014/main" id="{7EE160A6-53AE-4BC8-AF79-2FAE734B3C2B}"/>
              </a:ext>
            </a:extLst>
          </p:cNvPr>
          <p:cNvSpPr txBox="1"/>
          <p:nvPr/>
        </p:nvSpPr>
        <p:spPr>
          <a:xfrm>
            <a:off x="1470705" y="4249420"/>
            <a:ext cx="874395" cy="299085"/>
          </a:xfrm>
          <a:prstGeom prst="rect">
            <a:avLst/>
          </a:prstGeom>
          <a:noFill/>
        </p:spPr>
        <p:txBody>
          <a:bodyPr wrap="square" rtlCol="0">
            <a:spAutoFit/>
          </a:bodyPr>
          <a:lstStyle/>
          <a:p>
            <a:r>
              <a:rPr lang="en-US" altLang="zh-CN" dirty="0"/>
              <a:t>    1.8</a:t>
            </a:r>
            <a:endParaRPr lang="zh-CN" altLang="en-US" dirty="0"/>
          </a:p>
        </p:txBody>
      </p:sp>
      <p:sp>
        <p:nvSpPr>
          <p:cNvPr id="47" name="文本框 46">
            <a:extLst>
              <a:ext uri="{FF2B5EF4-FFF2-40B4-BE49-F238E27FC236}">
                <a16:creationId xmlns:a16="http://schemas.microsoft.com/office/drawing/2014/main" id="{85BC4CF2-BDAB-40DF-BF44-ECDB971EBED3}"/>
              </a:ext>
            </a:extLst>
          </p:cNvPr>
          <p:cNvSpPr txBox="1"/>
          <p:nvPr/>
        </p:nvSpPr>
        <p:spPr>
          <a:xfrm>
            <a:off x="2785192" y="4249420"/>
            <a:ext cx="874395" cy="299085"/>
          </a:xfrm>
          <a:prstGeom prst="rect">
            <a:avLst/>
          </a:prstGeom>
          <a:noFill/>
        </p:spPr>
        <p:txBody>
          <a:bodyPr wrap="square" rtlCol="0">
            <a:spAutoFit/>
          </a:bodyPr>
          <a:lstStyle/>
          <a:p>
            <a:pPr algn="ctr"/>
            <a:r>
              <a:rPr lang="en-US" altLang="zh-CN" dirty="0"/>
              <a:t>1.15</a:t>
            </a:r>
            <a:endParaRPr lang="zh-CN" altLang="en-US" dirty="0"/>
          </a:p>
        </p:txBody>
      </p:sp>
      <p:sp>
        <p:nvSpPr>
          <p:cNvPr id="48" name="文本框 47">
            <a:extLst>
              <a:ext uri="{FF2B5EF4-FFF2-40B4-BE49-F238E27FC236}">
                <a16:creationId xmlns:a16="http://schemas.microsoft.com/office/drawing/2014/main" id="{A85DCE51-7DA5-4029-BC85-DCAEEE19F208}"/>
              </a:ext>
            </a:extLst>
          </p:cNvPr>
          <p:cNvSpPr txBox="1"/>
          <p:nvPr/>
        </p:nvSpPr>
        <p:spPr>
          <a:xfrm>
            <a:off x="4099678" y="4249420"/>
            <a:ext cx="874395" cy="299085"/>
          </a:xfrm>
          <a:prstGeom prst="rect">
            <a:avLst/>
          </a:prstGeom>
          <a:noFill/>
        </p:spPr>
        <p:txBody>
          <a:bodyPr wrap="square" rtlCol="0">
            <a:spAutoFit/>
          </a:bodyPr>
          <a:lstStyle/>
          <a:p>
            <a:pPr algn="ctr"/>
            <a:r>
              <a:rPr lang="en-US" altLang="zh-CN" dirty="0"/>
              <a:t>1.22</a:t>
            </a:r>
            <a:endParaRPr lang="zh-CN" altLang="en-US" dirty="0"/>
          </a:p>
        </p:txBody>
      </p:sp>
      <p:sp>
        <p:nvSpPr>
          <p:cNvPr id="49" name="文本框 48">
            <a:extLst>
              <a:ext uri="{FF2B5EF4-FFF2-40B4-BE49-F238E27FC236}">
                <a16:creationId xmlns:a16="http://schemas.microsoft.com/office/drawing/2014/main" id="{15EAB1B0-8500-4954-8DA4-E9B4A380CB28}"/>
              </a:ext>
            </a:extLst>
          </p:cNvPr>
          <p:cNvSpPr txBox="1"/>
          <p:nvPr/>
        </p:nvSpPr>
        <p:spPr>
          <a:xfrm>
            <a:off x="5414165" y="4251960"/>
            <a:ext cx="874395" cy="299085"/>
          </a:xfrm>
          <a:prstGeom prst="rect">
            <a:avLst/>
          </a:prstGeom>
          <a:noFill/>
        </p:spPr>
        <p:txBody>
          <a:bodyPr wrap="square" rtlCol="0">
            <a:spAutoFit/>
          </a:bodyPr>
          <a:lstStyle/>
          <a:p>
            <a:r>
              <a:rPr lang="en-US" altLang="zh-CN" dirty="0"/>
              <a:t>   1.29</a:t>
            </a:r>
            <a:endParaRPr lang="zh-CN" altLang="en-US" dirty="0"/>
          </a:p>
        </p:txBody>
      </p:sp>
      <p:sp>
        <p:nvSpPr>
          <p:cNvPr id="50" name="文本框 49">
            <a:extLst>
              <a:ext uri="{FF2B5EF4-FFF2-40B4-BE49-F238E27FC236}">
                <a16:creationId xmlns:a16="http://schemas.microsoft.com/office/drawing/2014/main" id="{8D910625-CFFC-4B79-9DD4-7613795884AA}"/>
              </a:ext>
            </a:extLst>
          </p:cNvPr>
          <p:cNvSpPr txBox="1"/>
          <p:nvPr/>
        </p:nvSpPr>
        <p:spPr>
          <a:xfrm>
            <a:off x="6728098" y="4243468"/>
            <a:ext cx="874395" cy="299085"/>
          </a:xfrm>
          <a:prstGeom prst="rect">
            <a:avLst/>
          </a:prstGeom>
          <a:noFill/>
        </p:spPr>
        <p:txBody>
          <a:bodyPr wrap="square" rtlCol="0">
            <a:spAutoFit/>
          </a:bodyPr>
          <a:lstStyle/>
          <a:p>
            <a:r>
              <a:rPr lang="en-US" altLang="zh-CN" dirty="0"/>
              <a:t>   2.5</a:t>
            </a:r>
            <a:endParaRPr lang="zh-CN"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down)">
                                      <p:cBhvr>
                                        <p:cTn id="12" dur="500"/>
                                        <p:tgtEl>
                                          <p:spTgt spid="36"/>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wipe(down)">
                                      <p:cBhvr>
                                        <p:cTn id="15" dur="500"/>
                                        <p:tgtEl>
                                          <p:spTgt spid="69"/>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wipe(down)">
                                      <p:cBhvr>
                                        <p:cTn id="18" dur="500"/>
                                        <p:tgtEl>
                                          <p:spTgt spid="45"/>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additive="base">
                                        <p:cTn id="23" dur="500" fill="hold"/>
                                        <p:tgtEl>
                                          <p:spTgt spid="32"/>
                                        </p:tgtEl>
                                        <p:attrNameLst>
                                          <p:attrName>ppt_x</p:attrName>
                                        </p:attrNameLst>
                                      </p:cBhvr>
                                      <p:tavLst>
                                        <p:tav tm="0">
                                          <p:val>
                                            <p:strVal val="#ppt_x"/>
                                          </p:val>
                                        </p:tav>
                                        <p:tav tm="100000">
                                          <p:val>
                                            <p:strVal val="#ppt_x"/>
                                          </p:val>
                                        </p:tav>
                                      </p:tavLst>
                                    </p:anim>
                                    <p:anim calcmode="lin" valueType="num">
                                      <p:cBhvr additive="base">
                                        <p:cTn id="24" dur="500" fill="hold"/>
                                        <p:tgtEl>
                                          <p:spTgt spid="3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5"/>
                                        </p:tgtEl>
                                        <p:attrNameLst>
                                          <p:attrName>style.visibility</p:attrName>
                                        </p:attrNameLst>
                                      </p:cBhvr>
                                      <p:to>
                                        <p:strVal val="visible"/>
                                      </p:to>
                                    </p:set>
                                    <p:anim calcmode="lin" valueType="num">
                                      <p:cBhvr additive="base">
                                        <p:cTn id="27" dur="500" fill="hold"/>
                                        <p:tgtEl>
                                          <p:spTgt spid="75"/>
                                        </p:tgtEl>
                                        <p:attrNameLst>
                                          <p:attrName>ppt_x</p:attrName>
                                        </p:attrNameLst>
                                      </p:cBhvr>
                                      <p:tavLst>
                                        <p:tav tm="0">
                                          <p:val>
                                            <p:strVal val="#ppt_x"/>
                                          </p:val>
                                        </p:tav>
                                        <p:tav tm="100000">
                                          <p:val>
                                            <p:strVal val="#ppt_x"/>
                                          </p:val>
                                        </p:tav>
                                      </p:tavLst>
                                    </p:anim>
                                    <p:anim calcmode="lin" valueType="num">
                                      <p:cBhvr additive="base">
                                        <p:cTn id="28" dur="500" fill="hold"/>
                                        <p:tgtEl>
                                          <p:spTgt spid="7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 calcmode="lin" valueType="num">
                                      <p:cBhvr additive="base">
                                        <p:cTn id="31" dur="500" fill="hold"/>
                                        <p:tgtEl>
                                          <p:spTgt spid="46"/>
                                        </p:tgtEl>
                                        <p:attrNameLst>
                                          <p:attrName>ppt_x</p:attrName>
                                        </p:attrNameLst>
                                      </p:cBhvr>
                                      <p:tavLst>
                                        <p:tav tm="0">
                                          <p:val>
                                            <p:strVal val="#ppt_x"/>
                                          </p:val>
                                        </p:tav>
                                        <p:tav tm="100000">
                                          <p:val>
                                            <p:strVal val="#ppt_x"/>
                                          </p:val>
                                        </p:tav>
                                      </p:tavLst>
                                    </p:anim>
                                    <p:anim calcmode="lin" valueType="num">
                                      <p:cBhvr additive="base">
                                        <p:cTn id="32"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barn(inVertical)">
                                      <p:cBhvr>
                                        <p:cTn id="37" dur="500"/>
                                        <p:tgtEl>
                                          <p:spTgt spid="38"/>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71"/>
                                        </p:tgtEl>
                                        <p:attrNameLst>
                                          <p:attrName>style.visibility</p:attrName>
                                        </p:attrNameLst>
                                      </p:cBhvr>
                                      <p:to>
                                        <p:strVal val="visible"/>
                                      </p:to>
                                    </p:set>
                                    <p:animEffect transition="in" filter="barn(inVertical)">
                                      <p:cBhvr>
                                        <p:cTn id="40" dur="500"/>
                                        <p:tgtEl>
                                          <p:spTgt spid="71"/>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barn(inVertical)">
                                      <p:cBhvr>
                                        <p:cTn id="43" dur="500"/>
                                        <p:tgtEl>
                                          <p:spTgt spid="47"/>
                                        </p:tgtEl>
                                      </p:cBhvr>
                                    </p:animEffect>
                                  </p:childTnLst>
                                </p:cTn>
                              </p:par>
                            </p:childTnLst>
                          </p:cTn>
                        </p:par>
                      </p:childTnLst>
                    </p:cTn>
                  </p:par>
                  <p:par>
                    <p:cTn id="44" fill="hold">
                      <p:stCondLst>
                        <p:cond delay="indefinite"/>
                      </p:stCondLst>
                      <p:childTnLst>
                        <p:par>
                          <p:cTn id="45" fill="hold">
                            <p:stCondLst>
                              <p:cond delay="0"/>
                            </p:stCondLst>
                            <p:childTnLst>
                              <p:par>
                                <p:cTn id="46" presetID="21" presetClass="entr" presetSubtype="1" fill="hold" grpId="0" nodeType="click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wheel(1)">
                                      <p:cBhvr>
                                        <p:cTn id="48" dur="2000"/>
                                        <p:tgtEl>
                                          <p:spTgt spid="35"/>
                                        </p:tgtEl>
                                      </p:cBhvr>
                                    </p:animEffect>
                                  </p:childTnLst>
                                </p:cTn>
                              </p:par>
                              <p:par>
                                <p:cTn id="49" presetID="21" presetClass="entr" presetSubtype="1" fill="hold" grpId="0" nodeType="withEffect">
                                  <p:stCondLst>
                                    <p:cond delay="0"/>
                                  </p:stCondLst>
                                  <p:childTnLst>
                                    <p:set>
                                      <p:cBhvr>
                                        <p:cTn id="50" dur="1" fill="hold">
                                          <p:stCondLst>
                                            <p:cond delay="0"/>
                                          </p:stCondLst>
                                        </p:cTn>
                                        <p:tgtEl>
                                          <p:spTgt spid="77"/>
                                        </p:tgtEl>
                                        <p:attrNameLst>
                                          <p:attrName>style.visibility</p:attrName>
                                        </p:attrNameLst>
                                      </p:cBhvr>
                                      <p:to>
                                        <p:strVal val="visible"/>
                                      </p:to>
                                    </p:set>
                                    <p:animEffect transition="in" filter="wheel(1)">
                                      <p:cBhvr>
                                        <p:cTn id="51" dur="2000"/>
                                        <p:tgtEl>
                                          <p:spTgt spid="77"/>
                                        </p:tgtEl>
                                      </p:cBhvr>
                                    </p:animEffect>
                                  </p:childTnLst>
                                </p:cTn>
                              </p:par>
                              <p:par>
                                <p:cTn id="52" presetID="21" presetClass="entr" presetSubtype="1" fill="hold" grpId="0" nodeType="withEffect">
                                  <p:stCondLst>
                                    <p:cond delay="0"/>
                                  </p:stCondLst>
                                  <p:childTnLst>
                                    <p:set>
                                      <p:cBhvr>
                                        <p:cTn id="53" dur="1" fill="hold">
                                          <p:stCondLst>
                                            <p:cond delay="0"/>
                                          </p:stCondLst>
                                        </p:cTn>
                                        <p:tgtEl>
                                          <p:spTgt spid="48"/>
                                        </p:tgtEl>
                                        <p:attrNameLst>
                                          <p:attrName>style.visibility</p:attrName>
                                        </p:attrNameLst>
                                      </p:cBhvr>
                                      <p:to>
                                        <p:strVal val="visible"/>
                                      </p:to>
                                    </p:set>
                                    <p:animEffect transition="in" filter="wheel(1)">
                                      <p:cBhvr>
                                        <p:cTn id="54" dur="2000"/>
                                        <p:tgtEl>
                                          <p:spTgt spid="4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73"/>
                                        </p:tgtEl>
                                        <p:attrNameLst>
                                          <p:attrName>style.visibility</p:attrName>
                                        </p:attrNameLst>
                                      </p:cBhvr>
                                      <p:to>
                                        <p:strVal val="visible"/>
                                      </p:to>
                                    </p:set>
                                    <p:animEffect transition="in" filter="fade">
                                      <p:cBhvr>
                                        <p:cTn id="62" dur="500"/>
                                        <p:tgtEl>
                                          <p:spTgt spid="7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animEffect transition="in" filter="fade">
                                      <p:cBhvr>
                                        <p:cTn id="65" dur="500"/>
                                        <p:tgtEl>
                                          <p:spTgt spid="49"/>
                                        </p:tgtEl>
                                      </p:cBhvr>
                                    </p:animEffect>
                                  </p:childTnLst>
                                </p:cTn>
                              </p:par>
                            </p:childTnLst>
                          </p:cTn>
                        </p:par>
                      </p:childTnLst>
                    </p:cTn>
                  </p:par>
                  <p:par>
                    <p:cTn id="66" fill="hold">
                      <p:stCondLst>
                        <p:cond delay="indefinite"/>
                      </p:stCondLst>
                      <p:childTnLst>
                        <p:par>
                          <p:cTn id="67" fill="hold">
                            <p:stCondLst>
                              <p:cond delay="0"/>
                            </p:stCondLst>
                            <p:childTnLst>
                              <p:par>
                                <p:cTn id="68" presetID="14" presetClass="entr" presetSubtype="10" fill="hold" grpId="0" nodeType="click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randombar(horizontal)">
                                      <p:cBhvr>
                                        <p:cTn id="70" dur="500"/>
                                        <p:tgtEl>
                                          <p:spTgt spid="34"/>
                                        </p:tgtEl>
                                      </p:cBhvr>
                                    </p:animEffect>
                                  </p:childTnLst>
                                </p:cTn>
                              </p:par>
                              <p:par>
                                <p:cTn id="71" presetID="14" presetClass="entr" presetSubtype="10" fill="hold" grpId="0" nodeType="withEffect">
                                  <p:stCondLst>
                                    <p:cond delay="0"/>
                                  </p:stCondLst>
                                  <p:childTnLst>
                                    <p:set>
                                      <p:cBhvr>
                                        <p:cTn id="72" dur="1" fill="hold">
                                          <p:stCondLst>
                                            <p:cond delay="0"/>
                                          </p:stCondLst>
                                        </p:cTn>
                                        <p:tgtEl>
                                          <p:spTgt spid="79"/>
                                        </p:tgtEl>
                                        <p:attrNameLst>
                                          <p:attrName>style.visibility</p:attrName>
                                        </p:attrNameLst>
                                      </p:cBhvr>
                                      <p:to>
                                        <p:strVal val="visible"/>
                                      </p:to>
                                    </p:set>
                                    <p:animEffect transition="in" filter="randombar(horizontal)">
                                      <p:cBhvr>
                                        <p:cTn id="73" dur="500"/>
                                        <p:tgtEl>
                                          <p:spTgt spid="79"/>
                                        </p:tgtEl>
                                      </p:cBhvr>
                                    </p:animEffect>
                                  </p:childTnLst>
                                </p:cTn>
                              </p:par>
                              <p:par>
                                <p:cTn id="74" presetID="14" presetClass="entr" presetSubtype="10" fill="hold" grpId="0" nodeType="withEffect">
                                  <p:stCondLst>
                                    <p:cond delay="0"/>
                                  </p:stCondLst>
                                  <p:childTnLst>
                                    <p:set>
                                      <p:cBhvr>
                                        <p:cTn id="75" dur="1" fill="hold">
                                          <p:stCondLst>
                                            <p:cond delay="0"/>
                                          </p:stCondLst>
                                        </p:cTn>
                                        <p:tgtEl>
                                          <p:spTgt spid="50"/>
                                        </p:tgtEl>
                                        <p:attrNameLst>
                                          <p:attrName>style.visibility</p:attrName>
                                        </p:attrNameLst>
                                      </p:cBhvr>
                                      <p:to>
                                        <p:strVal val="visible"/>
                                      </p:to>
                                    </p:set>
                                    <p:animEffect transition="in" filter="randombar(horizontal)">
                                      <p:cBhvr>
                                        <p:cTn id="7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4" grpId="0" animBg="1"/>
      <p:bldP spid="35" grpId="0" animBg="1"/>
      <p:bldP spid="36" grpId="0" animBg="1"/>
      <p:bldP spid="37" grpId="0" animBg="1"/>
      <p:bldP spid="38" grpId="0" animBg="1"/>
      <p:bldP spid="69" grpId="0"/>
      <p:bldP spid="71" grpId="0"/>
      <p:bldP spid="73" grpId="0"/>
      <p:bldP spid="75" grpId="0" animBg="1"/>
      <p:bldP spid="77" grpId="0"/>
      <p:bldP spid="79" grpId="0" animBg="1"/>
      <p:bldP spid="2" grpId="0" bldLvl="0" animBg="1"/>
      <p:bldP spid="45" grpId="0"/>
      <p:bldP spid="46" grpId="0"/>
      <p:bldP spid="47" grpId="0"/>
      <p:bldP spid="48" grpId="0"/>
      <p:bldP spid="49" grpId="0"/>
      <p:bldP spid="50"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9"/>
</p:tagLst>
</file>

<file path=ppt/tags/tag2.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3.xml><?xml version="1.0" encoding="utf-8"?>
<p:tagLst xmlns:a="http://schemas.openxmlformats.org/drawingml/2006/main" xmlns:r="http://schemas.openxmlformats.org/officeDocument/2006/relationships" xmlns:p="http://schemas.openxmlformats.org/presentationml/2006/main">
  <p:tag name="KSO_WM_DIAGRAM_GROUP_CODE" val="l1_1"/>
  <p:tag name="KSO_WM_TAG_VERSION" val="1.0"/>
  <p:tag name="KSO_WM_BEAUTIFY_FLAG" val="#wm#"/>
  <p:tag name="KSO_WM_UNIT_TYPE" val="i"/>
  <p:tag name="KSO_WM_UNIT_ID" val="custom20188978_6*i*1"/>
  <p:tag name="KSO_WM_TEMPLATE_CATEGORY" val="custom"/>
  <p:tag name="KSO_WM_TEMPLATE_INDEX" val="20188978"/>
  <p:tag name="KSO_WM_UNIT_INDEX"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基本">
  <a:themeElements>
    <a:clrScheme name="波形">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基本">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Essential</Template>
  <TotalTime>1203</TotalTime>
  <Words>1600</Words>
  <Application>Microsoft Office PowerPoint</Application>
  <PresentationFormat>全屏显示(16:9)</PresentationFormat>
  <Paragraphs>174</Paragraphs>
  <Slides>33</Slides>
  <Notes>8</Notes>
  <HiddenSlides>0</HiddenSlides>
  <MMClips>1</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33</vt:i4>
      </vt:variant>
    </vt:vector>
  </HeadingPairs>
  <TitlesOfParts>
    <vt:vector size="48" baseType="lpstr">
      <vt:lpstr>Arial Unicode MS</vt:lpstr>
      <vt:lpstr>等线 Light</vt:lpstr>
      <vt:lpstr>方正静蕾简体</vt:lpstr>
      <vt:lpstr>黑体</vt:lpstr>
      <vt:lpstr>华文细黑</vt:lpstr>
      <vt:lpstr>华文中宋</vt:lpstr>
      <vt:lpstr>宋体</vt:lpstr>
      <vt:lpstr>微软雅黑</vt:lpstr>
      <vt:lpstr>Arial</vt:lpstr>
      <vt:lpstr>Arial Black</vt:lpstr>
      <vt:lpstr>Calibri</vt:lpstr>
      <vt:lpstr>Cambria Math</vt:lpstr>
      <vt:lpstr>Times New Roman</vt:lpstr>
      <vt:lpstr>Wingdings</vt:lpstr>
      <vt:lpstr>基本</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9</dc:title>
  <dc:creator>www.tukuppt.com</dc:creator>
  <cp:keywords>tukuppt</cp:keywords>
  <cp:lastModifiedBy>张志龙</cp:lastModifiedBy>
  <cp:revision>69</cp:revision>
  <dcterms:created xsi:type="dcterms:W3CDTF">2014-05-08T14:30:00Z</dcterms:created>
  <dcterms:modified xsi:type="dcterms:W3CDTF">2021-04-26T12:49:55Z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